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tags/tag4.xml" ContentType="application/vnd.openxmlformats-officedocument.presentationml.tags+xml"/>
  <Override PartName="/ppt/notesSlides/notesSlide13.xml" ContentType="application/vnd.openxmlformats-officedocument.presentationml.notesSlide+xml"/>
  <Override PartName="/ppt/tags/tag5.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6.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7.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8.xml" ContentType="application/vnd.openxmlformats-officedocument.presentationml.tags+xml"/>
  <Override PartName="/ppt/notesSlides/notesSlide20.xml" ContentType="application/vnd.openxmlformats-officedocument.presentationml.notesSlide+xml"/>
  <Override PartName="/ppt/tags/tag9.xml" ContentType="application/vnd.openxmlformats-officedocument.presentationml.tags+xml"/>
  <Override PartName="/ppt/notesSlides/notesSlide21.xml" ContentType="application/vnd.openxmlformats-officedocument.presentationml.notesSlide+xml"/>
  <Override PartName="/ppt/tags/tag10.xml" ContentType="application/vnd.openxmlformats-officedocument.presentationml.tags+xml"/>
  <Override PartName="/ppt/notesSlides/notesSlide22.xml" ContentType="application/vnd.openxmlformats-officedocument.presentationml.notesSlide+xml"/>
  <Override PartName="/ppt/tags/tag11.xml" ContentType="application/vnd.openxmlformats-officedocument.presentationml.tags+xml"/>
  <Override PartName="/ppt/notesSlides/notesSlide23.xml" ContentType="application/vnd.openxmlformats-officedocument.presentationml.notesSlide+xml"/>
  <Override PartName="/ppt/tags/tag12.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13.xml" ContentType="application/vnd.openxmlformats-officedocument.presentationml.tags+xml"/>
  <Override PartName="/ppt/notesSlides/notesSlide26.xml" ContentType="application/vnd.openxmlformats-officedocument.presentationml.notesSlide+xml"/>
  <Override PartName="/ppt/tags/tag14.xml" ContentType="application/vnd.openxmlformats-officedocument.presentationml.tags+xml"/>
  <Override PartName="/ppt/notesSlides/notesSlide27.xml" ContentType="application/vnd.openxmlformats-officedocument.presentationml.notesSlide+xml"/>
  <Override PartName="/ppt/tags/tag15.xml" ContentType="application/vnd.openxmlformats-officedocument.presentationml.tags+xml"/>
  <Override PartName="/ppt/notesSlides/notesSlide28.xml" ContentType="application/vnd.openxmlformats-officedocument.presentationml.notesSlide+xml"/>
  <Override PartName="/ppt/tags/tag16.xml" ContentType="application/vnd.openxmlformats-officedocument.presentationml.tags+xml"/>
  <Override PartName="/ppt/notesSlides/notesSlide29.xml" ContentType="application/vnd.openxmlformats-officedocument.presentationml.notesSlide+xml"/>
  <Override PartName="/ppt/tags/tag17.xml" ContentType="application/vnd.openxmlformats-officedocument.presentationml.tags+xml"/>
  <Override PartName="/ppt/notesSlides/notesSlide30.xml" ContentType="application/vnd.openxmlformats-officedocument.presentationml.notesSlide+xml"/>
  <Override PartName="/ppt/tags/tag18.xml" ContentType="application/vnd.openxmlformats-officedocument.presentationml.tags+xml"/>
  <Override PartName="/ppt/notesSlides/notesSlide31.xml" ContentType="application/vnd.openxmlformats-officedocument.presentationml.notesSlide+xml"/>
  <Override PartName="/ppt/tags/tag19.xml" ContentType="application/vnd.openxmlformats-officedocument.presentationml.tags+xml"/>
  <Override PartName="/ppt/notesSlides/notesSlide32.xml" ContentType="application/vnd.openxmlformats-officedocument.presentationml.notesSlide+xml"/>
  <Override PartName="/ppt/tags/tag20.xml" ContentType="application/vnd.openxmlformats-officedocument.presentationml.tags+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21.xml" ContentType="application/vnd.openxmlformats-officedocument.presentationml.tags+xml"/>
  <Override PartName="/ppt/notesSlides/notesSlide35.xml" ContentType="application/vnd.openxmlformats-officedocument.presentationml.notesSlide+xml"/>
  <Override PartName="/ppt/tags/tag22.xml" ContentType="application/vnd.openxmlformats-officedocument.presentationml.tags+xml"/>
  <Override PartName="/ppt/notesSlides/notesSlide36.xml" ContentType="application/vnd.openxmlformats-officedocument.presentationml.notesSlide+xml"/>
  <Override PartName="/ppt/tags/tag23.xml" ContentType="application/vnd.openxmlformats-officedocument.presentationml.tags+xml"/>
  <Override PartName="/ppt/notesSlides/notesSlide37.xml" ContentType="application/vnd.openxmlformats-officedocument.presentationml.notesSlide+xml"/>
  <Override PartName="/ppt/tags/tag24.xml" ContentType="application/vnd.openxmlformats-officedocument.presentationml.tags+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404" r:id="rId2"/>
    <p:sldId id="1767" r:id="rId3"/>
    <p:sldId id="2926" r:id="rId4"/>
    <p:sldId id="1764" r:id="rId5"/>
    <p:sldId id="2943" r:id="rId6"/>
    <p:sldId id="2944" r:id="rId7"/>
    <p:sldId id="2945" r:id="rId8"/>
    <p:sldId id="2930" r:id="rId9"/>
    <p:sldId id="2929" r:id="rId10"/>
    <p:sldId id="2931" r:id="rId11"/>
    <p:sldId id="2937" r:id="rId12"/>
    <p:sldId id="2933" r:id="rId13"/>
    <p:sldId id="2932" r:id="rId14"/>
    <p:sldId id="2934" r:id="rId15"/>
    <p:sldId id="1708" r:id="rId16"/>
    <p:sldId id="1709" r:id="rId17"/>
    <p:sldId id="1710" r:id="rId18"/>
    <p:sldId id="1711" r:id="rId19"/>
    <p:sldId id="1712" r:id="rId20"/>
    <p:sldId id="1713" r:id="rId21"/>
    <p:sldId id="1714" r:id="rId22"/>
    <p:sldId id="278" r:id="rId23"/>
    <p:sldId id="279" r:id="rId24"/>
    <p:sldId id="280" r:id="rId25"/>
    <p:sldId id="1715" r:id="rId26"/>
    <p:sldId id="1716" r:id="rId27"/>
    <p:sldId id="1717" r:id="rId28"/>
    <p:sldId id="1718" r:id="rId29"/>
    <p:sldId id="1719" r:id="rId30"/>
    <p:sldId id="1720" r:id="rId31"/>
    <p:sldId id="2908" r:id="rId32"/>
    <p:sldId id="1721" r:id="rId33"/>
    <p:sldId id="1722" r:id="rId34"/>
    <p:sldId id="2947" r:id="rId35"/>
    <p:sldId id="1746" r:id="rId36"/>
    <p:sldId id="1747" r:id="rId37"/>
    <p:sldId id="2939" r:id="rId38"/>
    <p:sldId id="2938" r:id="rId39"/>
    <p:sldId id="2946" r:id="rId40"/>
    <p:sldId id="2919" r:id="rId41"/>
    <p:sldId id="2925" r:id="rId42"/>
    <p:sldId id="2920" r:id="rId43"/>
    <p:sldId id="2923" r:id="rId44"/>
    <p:sldId id="2948" r:id="rId45"/>
    <p:sldId id="1735"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47" autoAdjust="0"/>
    <p:restoredTop sz="81818" autoAdjust="0"/>
  </p:normalViewPr>
  <p:slideViewPr>
    <p:cSldViewPr snapToGrid="0">
      <p:cViewPr varScale="1">
        <p:scale>
          <a:sx n="55" d="100"/>
          <a:sy n="55" d="100"/>
        </p:scale>
        <p:origin x="1242"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hdphoto3.wdp>
</file>

<file path=ppt/media/hdphoto4.wdp>
</file>

<file path=ppt/media/image1.jpeg>
</file>

<file path=ppt/media/image10.png>
</file>

<file path=ppt/media/image10.svg>
</file>

<file path=ppt/media/image100.jpeg>
</file>

<file path=ppt/media/image101.tmp>
</file>

<file path=ppt/media/image102.tmp>
</file>

<file path=ppt/media/image103.jpg>
</file>

<file path=ppt/media/image104.jpg>
</file>

<file path=ppt/media/image105.jpg>
</file>

<file path=ppt/media/image106.jpeg>
</file>

<file path=ppt/media/image107.png>
</file>

<file path=ppt/media/image108.png>
</file>

<file path=ppt/media/image109.jpeg>
</file>

<file path=ppt/media/image11.png>
</file>

<file path=ppt/media/image110.png>
</file>

<file path=ppt/media/image111.jpeg>
</file>

<file path=ppt/media/image112.jpeg>
</file>

<file path=ppt/media/image113.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9.jpeg>
</file>

<file path=ppt/media/image3.png>
</file>

<file path=ppt/media/image30.png>
</file>

<file path=ppt/media/image31.jpeg>
</file>

<file path=ppt/media/image32.png>
</file>

<file path=ppt/media/image33.png>
</file>

<file path=ppt/media/image34.jpeg>
</file>

<file path=ppt/media/image35.jpeg>
</file>

<file path=ppt/media/image35.png>
</file>

<file path=ppt/media/image36.jpeg>
</file>

<file path=ppt/media/image360.png>
</file>

<file path=ppt/media/image37.jpeg>
</file>

<file path=ppt/media/image37.png>
</file>

<file path=ppt/media/image38.png>
</file>

<file path=ppt/media/image380.png>
</file>

<file path=ppt/media/image39.png>
</file>

<file path=ppt/media/image390.png>
</file>

<file path=ppt/media/image4.svg>
</file>

<file path=ppt/media/image40.png>
</file>

<file path=ppt/media/image41.png>
</file>

<file path=ppt/media/image42.jpeg>
</file>

<file path=ppt/media/image42.png>
</file>

<file path=ppt/media/image43.png>
</file>

<file path=ppt/media/image44.png>
</file>

<file path=ppt/media/image440.png>
</file>

<file path=ppt/media/image45.png>
</file>

<file path=ppt/media/image450.png>
</file>

<file path=ppt/media/image46.png>
</file>

<file path=ppt/media/image47.png>
</file>

<file path=ppt/media/image470.png>
</file>

<file path=ppt/media/image48.png>
</file>

<file path=ppt/media/image480.png>
</file>

<file path=ppt/media/image49.png>
</file>

<file path=ppt/media/image490.png>
</file>

<file path=ppt/media/image491.png>
</file>

<file path=ppt/media/image492.png>
</file>

<file path=ppt/media/image5.jpeg>
</file>

<file path=ppt/media/image50.png>
</file>

<file path=ppt/media/image51.png>
</file>

<file path=ppt/media/image52.png>
</file>

<file path=ppt/media/image53.png>
</file>

<file path=ppt/media/image54.png>
</file>

<file path=ppt/media/image55.png>
</file>

<file path=ppt/media/image551.png>
</file>

<file path=ppt/media/image56.png>
</file>

<file path=ppt/media/image560.png>
</file>

<file path=ppt/media/image57.png>
</file>

<file path=ppt/media/image570.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1.tiff>
</file>

<file path=ppt/media/image92.png>
</file>

<file path=ppt/media/image93.png>
</file>

<file path=ppt/media/image94.png>
</file>

<file path=ppt/media/image95.png>
</file>

<file path=ppt/media/image96.jpe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152D32-DE5C-4ED9-A6CA-87DA4A8A76B1}" type="datetimeFigureOut">
              <a:rPr lang="en-US" smtClean="0"/>
              <a:t>2020/9/15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EAA393-838D-4988-A3A4-FC14C177A484}" type="slidenum">
              <a:rPr lang="en-US" smtClean="0"/>
              <a:t>‹#›</a:t>
            </a:fld>
            <a:endParaRPr lang="en-US"/>
          </a:p>
        </p:txBody>
      </p:sp>
    </p:spTree>
    <p:extLst>
      <p:ext uri="{BB962C8B-B14F-4D97-AF65-F5344CB8AC3E}">
        <p14:creationId xmlns:p14="http://schemas.microsoft.com/office/powerpoint/2010/main" val="1307263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dirty="0"/>
              <a:t>Hello everyone. My name is Yu-Lin Wei from University of Illinois, Urbana Champaign. Today, I’m going to present our work </a:t>
            </a:r>
            <a:r>
              <a:rPr lang="en-US" b="0" dirty="0"/>
              <a:t>Voice Localization using Nearby Wall Reflections</a:t>
            </a:r>
            <a:r>
              <a:rPr lang="en-IN" b="0" dirty="0"/>
              <a:t>.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A7A9715-E139-4236-82B5-018E2D1996A3}"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6893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goal is to separate the received signals, and estimate all N times K signal </a:t>
            </a:r>
            <a:r>
              <a:rPr lang="en-US" dirty="0" err="1"/>
              <a:t>AoAs</a:t>
            </a:r>
            <a:endParaRPr lang="en-US" dirty="0"/>
          </a:p>
        </p:txBody>
      </p:sp>
      <p:sp>
        <p:nvSpPr>
          <p:cNvPr id="4" name="Slide Number Placeholder 3"/>
          <p:cNvSpPr>
            <a:spLocks noGrp="1"/>
          </p:cNvSpPr>
          <p:nvPr>
            <p:ph type="sldNum" sz="quarter" idx="5"/>
          </p:nvPr>
        </p:nvSpPr>
        <p:spPr/>
        <p:txBody>
          <a:bodyPr/>
          <a:lstStyle/>
          <a:p>
            <a:fld id="{9AEAA393-838D-4988-A3A4-FC14C177A484}" type="slidenum">
              <a:rPr lang="en-US" smtClean="0"/>
              <a:t>10</a:t>
            </a:fld>
            <a:endParaRPr lang="en-US"/>
          </a:p>
        </p:txBody>
      </p:sp>
    </p:spTree>
    <p:extLst>
      <p:ext uri="{BB962C8B-B14F-4D97-AF65-F5344CB8AC3E}">
        <p14:creationId xmlns:p14="http://schemas.microsoft.com/office/powerpoint/2010/main" val="30806295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EAA393-838D-4988-A3A4-FC14C177A484}" type="slidenum">
              <a:rPr lang="en-US" smtClean="0"/>
              <a:t>11</a:t>
            </a:fld>
            <a:endParaRPr lang="en-US"/>
          </a:p>
        </p:txBody>
      </p:sp>
    </p:spTree>
    <p:extLst>
      <p:ext uri="{BB962C8B-B14F-4D97-AF65-F5344CB8AC3E}">
        <p14:creationId xmlns:p14="http://schemas.microsoft.com/office/powerpoint/2010/main" val="9274177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MUSIC algorithm can estimate the </a:t>
            </a:r>
            <a:r>
              <a:rPr lang="en-US" dirty="0" err="1"/>
              <a:t>AoA</a:t>
            </a:r>
            <a:r>
              <a:rPr lang="en-US" dirty="0"/>
              <a:t> of many source signals. &lt;</a:t>
            </a:r>
            <a:r>
              <a:rPr lang="en-US" dirty="0" err="1"/>
              <a:t>br</a:t>
            </a:r>
            <a:r>
              <a:rPr lang="en-US" dirty="0"/>
              <a:t>&gt; But it assumes all the signals are uncorrelated </a:t>
            </a:r>
          </a:p>
        </p:txBody>
      </p:sp>
      <p:sp>
        <p:nvSpPr>
          <p:cNvPr id="4" name="Slide Number Placeholder 3"/>
          <p:cNvSpPr>
            <a:spLocks noGrp="1"/>
          </p:cNvSpPr>
          <p:nvPr>
            <p:ph type="sldNum" sz="quarter" idx="5"/>
          </p:nvPr>
        </p:nvSpPr>
        <p:spPr/>
        <p:txBody>
          <a:bodyPr/>
          <a:lstStyle/>
          <a:p>
            <a:fld id="{9AEAA393-838D-4988-A3A4-FC14C177A484}" type="slidenum">
              <a:rPr lang="en-US" smtClean="0"/>
              <a:t>12</a:t>
            </a:fld>
            <a:endParaRPr lang="en-US"/>
          </a:p>
        </p:txBody>
      </p:sp>
    </p:spTree>
    <p:extLst>
      <p:ext uri="{BB962C8B-B14F-4D97-AF65-F5344CB8AC3E}">
        <p14:creationId xmlns:p14="http://schemas.microsoft.com/office/powerpoint/2010/main" val="5644368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GCC algorithm can estimate the direct path </a:t>
            </a:r>
            <a:r>
              <a:rPr lang="en-US" altLang="zh-TW" dirty="0" err="1"/>
              <a:t>AoA</a:t>
            </a:r>
            <a:r>
              <a:rPr lang="en-US" altLang="zh-TW" dirty="0"/>
              <a:t> quite well even if there are many echoes. &lt;</a:t>
            </a:r>
            <a:r>
              <a:rPr lang="en-US" altLang="zh-TW" dirty="0" err="1"/>
              <a:t>br</a:t>
            </a:r>
            <a:r>
              <a:rPr lang="en-US" altLang="zh-TW" dirty="0"/>
              <a:t>&gt;</a:t>
            </a:r>
          </a:p>
          <a:p>
            <a:r>
              <a:rPr lang="en-US" dirty="0"/>
              <a:t>But it can only estimate the direct path</a:t>
            </a:r>
          </a:p>
        </p:txBody>
      </p:sp>
      <p:sp>
        <p:nvSpPr>
          <p:cNvPr id="4" name="Slide Number Placeholder 3"/>
          <p:cNvSpPr>
            <a:spLocks noGrp="1"/>
          </p:cNvSpPr>
          <p:nvPr>
            <p:ph type="sldNum" sz="quarter" idx="5"/>
          </p:nvPr>
        </p:nvSpPr>
        <p:spPr/>
        <p:txBody>
          <a:bodyPr/>
          <a:lstStyle/>
          <a:p>
            <a:fld id="{9AEAA393-838D-4988-A3A4-FC14C177A484}" type="slidenum">
              <a:rPr lang="en-US" smtClean="0"/>
              <a:t>13</a:t>
            </a:fld>
            <a:endParaRPr lang="en-US"/>
          </a:p>
        </p:txBody>
      </p:sp>
    </p:spTree>
    <p:extLst>
      <p:ext uri="{BB962C8B-B14F-4D97-AF65-F5344CB8AC3E}">
        <p14:creationId xmlns:p14="http://schemas.microsoft.com/office/powerpoint/2010/main" val="1900397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work, </a:t>
            </a:r>
            <a:r>
              <a:rPr lang="en-US" dirty="0" err="1"/>
              <a:t>VoLoc</a:t>
            </a:r>
            <a:r>
              <a:rPr lang="en-US" dirty="0"/>
              <a:t>, target to estimate all the </a:t>
            </a:r>
            <a:r>
              <a:rPr lang="en-US" dirty="0" err="1"/>
              <a:t>AoAs</a:t>
            </a:r>
            <a:r>
              <a:rPr lang="en-US" dirty="0"/>
              <a:t> of the echoes, in other words, we want to model all </a:t>
            </a:r>
            <a:r>
              <a:rPr lang="en-US" dirty="0" err="1"/>
              <a:t>mutiple</a:t>
            </a:r>
            <a:r>
              <a:rPr lang="en-US" dirty="0"/>
              <a:t> fully correlated echoes. </a:t>
            </a:r>
          </a:p>
          <a:p>
            <a:r>
              <a:rPr lang="en-US" dirty="0"/>
              <a:t>Fully correlated because these echoes are from a same source.</a:t>
            </a:r>
          </a:p>
        </p:txBody>
      </p:sp>
      <p:sp>
        <p:nvSpPr>
          <p:cNvPr id="4" name="Slide Number Placeholder 3"/>
          <p:cNvSpPr>
            <a:spLocks noGrp="1"/>
          </p:cNvSpPr>
          <p:nvPr>
            <p:ph type="sldNum" sz="quarter" idx="5"/>
          </p:nvPr>
        </p:nvSpPr>
        <p:spPr/>
        <p:txBody>
          <a:bodyPr/>
          <a:lstStyle/>
          <a:p>
            <a:fld id="{9AEAA393-838D-4988-A3A4-FC14C177A484}" type="slidenum">
              <a:rPr lang="en-US" smtClean="0"/>
              <a:t>14</a:t>
            </a:fld>
            <a:endParaRPr lang="en-US"/>
          </a:p>
        </p:txBody>
      </p:sp>
    </p:spTree>
    <p:extLst>
      <p:ext uri="{BB962C8B-B14F-4D97-AF65-F5344CB8AC3E}">
        <p14:creationId xmlns:p14="http://schemas.microsoft.com/office/powerpoint/2010/main" val="1421975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show how we separate the direct path from the reflected signal, let’s first zoom in to how conventional </a:t>
            </a:r>
            <a:r>
              <a:rPr lang="en-US" dirty="0" err="1"/>
              <a:t>AoA</a:t>
            </a:r>
            <a:r>
              <a:rPr lang="en-US" dirty="0"/>
              <a:t> algorithms work, and we can find opportunities inside.</a:t>
            </a:r>
          </a:p>
        </p:txBody>
      </p:sp>
      <p:sp>
        <p:nvSpPr>
          <p:cNvPr id="4" name="Slide Number Placeholder 3"/>
          <p:cNvSpPr>
            <a:spLocks noGrp="1"/>
          </p:cNvSpPr>
          <p:nvPr>
            <p:ph type="sldNum" sz="quarter" idx="5"/>
          </p:nvPr>
        </p:nvSpPr>
        <p:spPr/>
        <p:txBody>
          <a:bodyPr/>
          <a:lstStyle/>
          <a:p>
            <a:fld id="{9AEAA393-838D-4988-A3A4-FC14C177A484}" type="slidenum">
              <a:rPr lang="en-US" smtClean="0"/>
              <a:t>15</a:t>
            </a:fld>
            <a:endParaRPr lang="en-US"/>
          </a:p>
        </p:txBody>
      </p:sp>
    </p:spTree>
    <p:extLst>
      <p:ext uri="{BB962C8B-B14F-4D97-AF65-F5344CB8AC3E}">
        <p14:creationId xmlns:p14="http://schemas.microsoft.com/office/powerpoint/2010/main" val="18850706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can we estimate the </a:t>
            </a:r>
            <a:r>
              <a:rPr lang="en-US" dirty="0" err="1"/>
              <a:t>AoA</a:t>
            </a:r>
            <a:r>
              <a:rPr lang="en-US" dirty="0"/>
              <a:t> using the microphone array?</a:t>
            </a:r>
          </a:p>
          <a:p>
            <a:r>
              <a:rPr lang="en-US" dirty="0"/>
              <a:t>Here we give an example of three microphone, and they are separated with same distance D</a:t>
            </a:r>
          </a:p>
          <a:p>
            <a:r>
              <a:rPr lang="en-US" dirty="0"/>
              <a:t>When the signal comes from an </a:t>
            </a:r>
            <a:r>
              <a:rPr lang="en-US" altLang="zh-TW" dirty="0" err="1"/>
              <a:t>AoA</a:t>
            </a:r>
            <a:r>
              <a:rPr lang="en-US" altLang="zh-TW" dirty="0"/>
              <a:t> theta, the left microphone first received the signal, and then the middle microphone after delta T seconds.</a:t>
            </a:r>
          </a:p>
          <a:p>
            <a:r>
              <a:rPr lang="en-US" dirty="0"/>
              <a:t>This is because the signal needs to travel a additional distance delta d, to arrive at the middle microphone.</a:t>
            </a:r>
          </a:p>
          <a:p>
            <a:r>
              <a:rPr lang="en-US" dirty="0"/>
              <a:t>And similarly, it arrives at the right microphone after another delta t seconds.  </a:t>
            </a:r>
          </a:p>
          <a:p>
            <a:r>
              <a:rPr lang="en-US" dirty="0"/>
              <a:t>From geometry, we can see that both delta d and delta t is decided by the </a:t>
            </a:r>
            <a:r>
              <a:rPr lang="en-US" altLang="zh-TW" dirty="0" err="1"/>
              <a:t>AoA</a:t>
            </a:r>
            <a:r>
              <a:rPr lang="en-US" altLang="zh-TW" dirty="0"/>
              <a:t> theta, or we can say, the delta t and </a:t>
            </a:r>
            <a:r>
              <a:rPr lang="en-US" altLang="zh-TW" dirty="0" err="1"/>
              <a:t>AoA</a:t>
            </a:r>
            <a:r>
              <a:rPr lang="en-US" altLang="zh-TW" dirty="0"/>
              <a:t> is a one to one mapping</a:t>
            </a:r>
          </a:p>
          <a:p>
            <a:r>
              <a:rPr lang="en-US" altLang="zh-TW" dirty="0"/>
              <a:t>So we can use a simple correlation to find the signal delays between microphone, and infer the </a:t>
            </a:r>
            <a:r>
              <a:rPr lang="en-US" altLang="zh-TW" dirty="0" err="1"/>
              <a:t>AoA</a:t>
            </a:r>
            <a:r>
              <a:rPr lang="en-US" altLang="zh-TW" dirty="0"/>
              <a:t> </a:t>
            </a:r>
            <a:endParaRPr lang="en-US" dirty="0"/>
          </a:p>
        </p:txBody>
      </p:sp>
      <p:sp>
        <p:nvSpPr>
          <p:cNvPr id="4" name="Slide Number Placeholder 3"/>
          <p:cNvSpPr>
            <a:spLocks noGrp="1"/>
          </p:cNvSpPr>
          <p:nvPr>
            <p:ph type="sldNum" sz="quarter" idx="5"/>
          </p:nvPr>
        </p:nvSpPr>
        <p:spPr/>
        <p:txBody>
          <a:bodyPr/>
          <a:lstStyle/>
          <a:p>
            <a:fld id="{356BC004-C2DA-409F-8464-0B14740EF8B0}" type="slidenum">
              <a:rPr lang="en-US" smtClean="0"/>
              <a:t>16</a:t>
            </a:fld>
            <a:endParaRPr lang="en-US"/>
          </a:p>
        </p:txBody>
      </p:sp>
    </p:spTree>
    <p:extLst>
      <p:ext uri="{BB962C8B-B14F-4D97-AF65-F5344CB8AC3E}">
        <p14:creationId xmlns:p14="http://schemas.microsoft.com/office/powerpoint/2010/main" val="1215735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if there are many paths from different direction? In this case each path will have different </a:t>
            </a:r>
            <a:r>
              <a:rPr lang="en-US" dirty="0" err="1"/>
              <a:t>AoA</a:t>
            </a:r>
            <a:r>
              <a:rPr lang="en-US" dirty="0"/>
              <a:t>, and hence different delta T.</a:t>
            </a:r>
          </a:p>
          <a:p>
            <a:r>
              <a:rPr lang="en-US" dirty="0"/>
              <a:t>These signal delay are getting mixed, and it’s nearly impossible to decouple each delta t if we don’t know the source signal</a:t>
            </a:r>
          </a:p>
        </p:txBody>
      </p:sp>
      <p:sp>
        <p:nvSpPr>
          <p:cNvPr id="4" name="Slide Number Placeholder 3"/>
          <p:cNvSpPr>
            <a:spLocks noGrp="1"/>
          </p:cNvSpPr>
          <p:nvPr>
            <p:ph type="sldNum" sz="quarter" idx="5"/>
          </p:nvPr>
        </p:nvSpPr>
        <p:spPr/>
        <p:txBody>
          <a:bodyPr/>
          <a:lstStyle/>
          <a:p>
            <a:fld id="{356BC004-C2DA-409F-8464-0B14740EF8B0}" type="slidenum">
              <a:rPr lang="en-US" smtClean="0"/>
              <a:t>17</a:t>
            </a:fld>
            <a:endParaRPr lang="en-US"/>
          </a:p>
        </p:txBody>
      </p:sp>
    </p:spTree>
    <p:extLst>
      <p:ext uri="{BB962C8B-B14F-4D97-AF65-F5344CB8AC3E}">
        <p14:creationId xmlns:p14="http://schemas.microsoft.com/office/powerpoint/2010/main" val="11545986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introducing out key opportunity – human speech has many pauses, so we can leverage the time of each after each pause.</a:t>
            </a:r>
          </a:p>
          <a:p>
            <a:r>
              <a:rPr lang="en-US" dirty="0"/>
              <a:t>As shown in the red circle here. Right after the pause, the signal is not polluted by previous echoes because previous window is silence.</a:t>
            </a:r>
          </a:p>
        </p:txBody>
      </p:sp>
      <p:sp>
        <p:nvSpPr>
          <p:cNvPr id="4" name="Slide Number Placeholder 3"/>
          <p:cNvSpPr>
            <a:spLocks noGrp="1"/>
          </p:cNvSpPr>
          <p:nvPr>
            <p:ph type="sldNum" sz="quarter" idx="5"/>
          </p:nvPr>
        </p:nvSpPr>
        <p:spPr/>
        <p:txBody>
          <a:bodyPr/>
          <a:lstStyle/>
          <a:p>
            <a:fld id="{9AEAA393-838D-4988-A3A4-FC14C177A484}" type="slidenum">
              <a:rPr lang="en-US" smtClean="0"/>
              <a:t>18</a:t>
            </a:fld>
            <a:endParaRPr lang="en-US"/>
          </a:p>
        </p:txBody>
      </p:sp>
    </p:spTree>
    <p:extLst>
      <p:ext uri="{BB962C8B-B14F-4D97-AF65-F5344CB8AC3E}">
        <p14:creationId xmlns:p14="http://schemas.microsoft.com/office/powerpoint/2010/main" val="10271596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zoom in to the voice signal, we denote the command as ABCDEFG and so on in time domain. </a:t>
            </a:r>
          </a:p>
          <a:p>
            <a:r>
              <a:rPr lang="en-US" dirty="0"/>
              <a:t>And there’s no voice before symbol A.</a:t>
            </a:r>
          </a:p>
          <a:p>
            <a:endParaRPr lang="en-US" dirty="0"/>
          </a:p>
        </p:txBody>
      </p:sp>
      <p:sp>
        <p:nvSpPr>
          <p:cNvPr id="4" name="Slide Number Placeholder 3"/>
          <p:cNvSpPr>
            <a:spLocks noGrp="1"/>
          </p:cNvSpPr>
          <p:nvPr>
            <p:ph type="sldNum" sz="quarter" idx="5"/>
          </p:nvPr>
        </p:nvSpPr>
        <p:spPr/>
        <p:txBody>
          <a:bodyPr/>
          <a:lstStyle/>
          <a:p>
            <a:fld id="{356BC004-C2DA-409F-8464-0B14740EF8B0}" type="slidenum">
              <a:rPr lang="en-US" smtClean="0"/>
              <a:t>19</a:t>
            </a:fld>
            <a:endParaRPr lang="en-US"/>
          </a:p>
        </p:txBody>
      </p:sp>
    </p:spTree>
    <p:extLst>
      <p:ext uri="{BB962C8B-B14F-4D97-AF65-F5344CB8AC3E}">
        <p14:creationId xmlns:p14="http://schemas.microsoft.com/office/powerpoint/2010/main" val="3610370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work focuses on solving the angle of arrival (</a:t>
            </a:r>
            <a:r>
              <a:rPr lang="en-US" dirty="0" err="1"/>
              <a:t>AoA</a:t>
            </a:r>
            <a:r>
              <a:rPr lang="en-US" dirty="0"/>
              <a:t>) problem.</a:t>
            </a:r>
          </a:p>
          <a:p>
            <a:r>
              <a:rPr lang="en-US" dirty="0"/>
              <a:t>The problem formulation is simple: if we have a microphone array,&lt;</a:t>
            </a:r>
            <a:r>
              <a:rPr lang="en-US" dirty="0" err="1"/>
              <a:t>br</a:t>
            </a:r>
            <a:r>
              <a:rPr lang="en-US" dirty="0"/>
              <a:t>&gt; how can we estimate the angle in which a signal arrives.&lt;</a:t>
            </a:r>
            <a:r>
              <a:rPr lang="en-US" dirty="0" err="1"/>
              <a:t>br</a:t>
            </a:r>
            <a:r>
              <a:rPr lang="en-US" dirty="0"/>
              <a:t>&gt;</a:t>
            </a:r>
          </a:p>
          <a:p>
            <a:r>
              <a:rPr lang="en-US" dirty="0"/>
              <a:t>This technique is widely adapted in various products like smart speakers, conference microphone, and directional antenna, </a:t>
            </a:r>
          </a:p>
        </p:txBody>
      </p:sp>
      <p:sp>
        <p:nvSpPr>
          <p:cNvPr id="4" name="Slide Number Placeholder 3"/>
          <p:cNvSpPr>
            <a:spLocks noGrp="1"/>
          </p:cNvSpPr>
          <p:nvPr>
            <p:ph type="sldNum" sz="quarter" idx="5"/>
          </p:nvPr>
        </p:nvSpPr>
        <p:spPr/>
        <p:txBody>
          <a:bodyPr/>
          <a:lstStyle/>
          <a:p>
            <a:fld id="{9AEAA393-838D-4988-A3A4-FC14C177A484}" type="slidenum">
              <a:rPr lang="en-US" smtClean="0"/>
              <a:t>2</a:t>
            </a:fld>
            <a:endParaRPr lang="en-US"/>
          </a:p>
        </p:txBody>
      </p:sp>
    </p:spTree>
    <p:extLst>
      <p:ext uri="{BB962C8B-B14F-4D97-AF65-F5344CB8AC3E}">
        <p14:creationId xmlns:p14="http://schemas.microsoft.com/office/powerpoint/2010/main" val="2874637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there are 3 paths from the user to the microphone.</a:t>
            </a:r>
          </a:p>
          <a:p>
            <a:r>
              <a:rPr lang="en-US" dirty="0"/>
              <a:t>Microphone will receive the capital  ABC from the direct path, and lower-case </a:t>
            </a:r>
            <a:r>
              <a:rPr lang="en-US" dirty="0" err="1"/>
              <a:t>abc</a:t>
            </a:r>
            <a:r>
              <a:rPr lang="en-US" dirty="0"/>
              <a:t> from the second path.</a:t>
            </a:r>
          </a:p>
          <a:p>
            <a:r>
              <a:rPr lang="en-US" dirty="0"/>
              <a:t>After a while, the third path comes as underscore </a:t>
            </a:r>
            <a:r>
              <a:rPr lang="en-US" dirty="0" err="1"/>
              <a:t>abc</a:t>
            </a:r>
            <a:endParaRPr lang="en-US" dirty="0"/>
          </a:p>
        </p:txBody>
      </p:sp>
      <p:sp>
        <p:nvSpPr>
          <p:cNvPr id="4" name="Slide Number Placeholder 3"/>
          <p:cNvSpPr>
            <a:spLocks noGrp="1"/>
          </p:cNvSpPr>
          <p:nvPr>
            <p:ph type="sldNum" sz="quarter" idx="5"/>
          </p:nvPr>
        </p:nvSpPr>
        <p:spPr/>
        <p:txBody>
          <a:bodyPr/>
          <a:lstStyle/>
          <a:p>
            <a:fld id="{356BC004-C2DA-409F-8464-0B14740EF8B0}" type="slidenum">
              <a:rPr lang="en-US" smtClean="0"/>
              <a:t>20</a:t>
            </a:fld>
            <a:endParaRPr lang="en-US"/>
          </a:p>
        </p:txBody>
      </p:sp>
    </p:spTree>
    <p:extLst>
      <p:ext uri="{BB962C8B-B14F-4D97-AF65-F5344CB8AC3E}">
        <p14:creationId xmlns:p14="http://schemas.microsoft.com/office/powerpoint/2010/main" val="676585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plot the received signal on the timeline, we can see that, the signal first arrives at the left microphone first, and then the middle one after delta T seconds.</a:t>
            </a:r>
          </a:p>
          <a:p>
            <a:r>
              <a:rPr lang="en-US" dirty="0"/>
              <a:t>And then the right one.</a:t>
            </a:r>
          </a:p>
        </p:txBody>
      </p:sp>
      <p:sp>
        <p:nvSpPr>
          <p:cNvPr id="4" name="Slide Number Placeholder 3"/>
          <p:cNvSpPr>
            <a:spLocks noGrp="1"/>
          </p:cNvSpPr>
          <p:nvPr>
            <p:ph type="sldNum" sz="quarter" idx="5"/>
          </p:nvPr>
        </p:nvSpPr>
        <p:spPr/>
        <p:txBody>
          <a:bodyPr/>
          <a:lstStyle/>
          <a:p>
            <a:fld id="{356BC004-C2DA-409F-8464-0B14740EF8B0}" type="slidenum">
              <a:rPr lang="en-US" smtClean="0"/>
              <a:t>21</a:t>
            </a:fld>
            <a:endParaRPr lang="en-US"/>
          </a:p>
        </p:txBody>
      </p:sp>
    </p:spTree>
    <p:extLst>
      <p:ext uri="{BB962C8B-B14F-4D97-AF65-F5344CB8AC3E}">
        <p14:creationId xmlns:p14="http://schemas.microsoft.com/office/powerpoint/2010/main" val="22844531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slope is decided by the direct path </a:t>
            </a:r>
            <a:r>
              <a:rPr lang="en-US" dirty="0" err="1"/>
              <a:t>AoA</a:t>
            </a:r>
            <a:r>
              <a:rPr lang="en-US" dirty="0"/>
              <a:t>. For example, here we can see the signal comes from the left-hand side because it arrives at the left microphone earlier.</a:t>
            </a:r>
          </a:p>
        </p:txBody>
      </p:sp>
      <p:sp>
        <p:nvSpPr>
          <p:cNvPr id="4" name="Slide Number Placeholder 3"/>
          <p:cNvSpPr>
            <a:spLocks noGrp="1"/>
          </p:cNvSpPr>
          <p:nvPr>
            <p:ph type="sldNum" sz="quarter" idx="5"/>
          </p:nvPr>
        </p:nvSpPr>
        <p:spPr/>
        <p:txBody>
          <a:bodyPr/>
          <a:lstStyle/>
          <a:p>
            <a:fld id="{9AEAA393-838D-4988-A3A4-FC14C177A484}" type="slidenum">
              <a:rPr lang="en-US" smtClean="0"/>
              <a:t>22</a:t>
            </a:fld>
            <a:endParaRPr lang="en-US"/>
          </a:p>
        </p:txBody>
      </p:sp>
    </p:spTree>
    <p:extLst>
      <p:ext uri="{BB962C8B-B14F-4D97-AF65-F5344CB8AC3E}">
        <p14:creationId xmlns:p14="http://schemas.microsoft.com/office/powerpoint/2010/main" val="22735428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path will arrive later. It’s reflected by the wall, so the path is longer.  Denoted as the blue lower case </a:t>
            </a:r>
            <a:r>
              <a:rPr lang="en-US" dirty="0" err="1"/>
              <a:t>abc</a:t>
            </a:r>
            <a:r>
              <a:rPr lang="en-US" dirty="0"/>
              <a:t> here Also we’ll see a slope of the blue signal here, and this slope is decided by the second path </a:t>
            </a:r>
            <a:r>
              <a:rPr lang="en-US" dirty="0" err="1"/>
              <a:t>AoA</a:t>
            </a:r>
            <a:r>
              <a:rPr lang="en-US" dirty="0"/>
              <a:t>. In this figure, we can see that the second path comes from right hand side. And similarly we can see how the third path joins. </a:t>
            </a:r>
          </a:p>
        </p:txBody>
      </p:sp>
      <p:sp>
        <p:nvSpPr>
          <p:cNvPr id="4" name="Slide Number Placeholder 3"/>
          <p:cNvSpPr>
            <a:spLocks noGrp="1"/>
          </p:cNvSpPr>
          <p:nvPr>
            <p:ph type="sldNum" sz="quarter" idx="5"/>
          </p:nvPr>
        </p:nvSpPr>
        <p:spPr/>
        <p:txBody>
          <a:bodyPr/>
          <a:lstStyle/>
          <a:p>
            <a:fld id="{9AEAA393-838D-4988-A3A4-FC14C177A484}" type="slidenum">
              <a:rPr lang="en-US" smtClean="0"/>
              <a:t>23</a:t>
            </a:fld>
            <a:endParaRPr lang="en-US"/>
          </a:p>
        </p:txBody>
      </p:sp>
    </p:spTree>
    <p:extLst>
      <p:ext uri="{BB962C8B-B14F-4D97-AF65-F5344CB8AC3E}">
        <p14:creationId xmlns:p14="http://schemas.microsoft.com/office/powerpoint/2010/main" val="2751096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that, before the first blue symbol, or the second path signal joins, the received signal is only affected by the direct path.</a:t>
            </a:r>
          </a:p>
          <a:p>
            <a:r>
              <a:rPr lang="en-US" dirty="0"/>
              <a:t>So we can use this segment to compute the direct path </a:t>
            </a:r>
            <a:r>
              <a:rPr lang="en-US" dirty="0" err="1"/>
              <a:t>AoA</a:t>
            </a:r>
            <a:r>
              <a:rPr lang="en-US" dirty="0"/>
              <a:t>. And before the green third path joins, this segment is only composed of direct path and second path. So we can use this segment to compute the second </a:t>
            </a:r>
            <a:r>
              <a:rPr lang="en-US" dirty="0" err="1"/>
              <a:t>AoA</a:t>
            </a:r>
            <a:r>
              <a:rPr lang="en-US" dirty="0"/>
              <a:t>, and so on. So after pauses in the speech, we see that the direct path, second path are joining one by one.</a:t>
            </a:r>
          </a:p>
          <a:p>
            <a:r>
              <a:rPr lang="en-US" dirty="0"/>
              <a:t>This gives us the chance to solve the </a:t>
            </a:r>
            <a:r>
              <a:rPr lang="en-US" dirty="0" err="1"/>
              <a:t>AoA</a:t>
            </a:r>
            <a:r>
              <a:rPr lang="en-US" dirty="0"/>
              <a:t> of the these paths one by one.</a:t>
            </a:r>
          </a:p>
        </p:txBody>
      </p:sp>
      <p:sp>
        <p:nvSpPr>
          <p:cNvPr id="4" name="Slide Number Placeholder 3"/>
          <p:cNvSpPr>
            <a:spLocks noGrp="1"/>
          </p:cNvSpPr>
          <p:nvPr>
            <p:ph type="sldNum" sz="quarter" idx="5"/>
          </p:nvPr>
        </p:nvSpPr>
        <p:spPr/>
        <p:txBody>
          <a:bodyPr/>
          <a:lstStyle/>
          <a:p>
            <a:fld id="{9AEAA393-838D-4988-A3A4-FC14C177A484}" type="slidenum">
              <a:rPr lang="en-US" smtClean="0"/>
              <a:t>24</a:t>
            </a:fld>
            <a:endParaRPr lang="en-US"/>
          </a:p>
        </p:txBody>
      </p:sp>
    </p:spTree>
    <p:extLst>
      <p:ext uri="{BB962C8B-B14F-4D97-AF65-F5344CB8AC3E}">
        <p14:creationId xmlns:p14="http://schemas.microsoft.com/office/powerpoint/2010/main" val="17316979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I’m going to introduce our core algorithm: iterative align and cancel. This algorithm takes the received signal as the input and output the </a:t>
            </a:r>
            <a:r>
              <a:rPr lang="en-US" dirty="0" err="1"/>
              <a:t>AoA</a:t>
            </a:r>
            <a:r>
              <a:rPr lang="en-US" dirty="0"/>
              <a:t> of each path.</a:t>
            </a:r>
          </a:p>
          <a:p>
            <a:endParaRPr lang="en-US" dirty="0"/>
          </a:p>
        </p:txBody>
      </p:sp>
      <p:sp>
        <p:nvSpPr>
          <p:cNvPr id="4" name="Slide Number Placeholder 3"/>
          <p:cNvSpPr>
            <a:spLocks noGrp="1"/>
          </p:cNvSpPr>
          <p:nvPr>
            <p:ph type="sldNum" sz="quarter" idx="5"/>
          </p:nvPr>
        </p:nvSpPr>
        <p:spPr/>
        <p:txBody>
          <a:bodyPr/>
          <a:lstStyle/>
          <a:p>
            <a:fld id="{9AEAA393-838D-4988-A3A4-FC14C177A484}" type="slidenum">
              <a:rPr lang="en-US" smtClean="0"/>
              <a:t>25</a:t>
            </a:fld>
            <a:endParaRPr lang="en-US"/>
          </a:p>
        </p:txBody>
      </p:sp>
    </p:spTree>
    <p:extLst>
      <p:ext uri="{BB962C8B-B14F-4D97-AF65-F5344CB8AC3E}">
        <p14:creationId xmlns:p14="http://schemas.microsoft.com/office/powerpoint/2010/main" val="38594104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Solving the direct path </a:t>
            </a:r>
            <a:r>
              <a:rPr lang="en-US" dirty="0" err="1"/>
              <a:t>AoA</a:t>
            </a:r>
            <a:r>
              <a:rPr lang="en-US" dirty="0"/>
              <a:t> is easy. This part is same with the conventional </a:t>
            </a:r>
            <a:r>
              <a:rPr lang="en-US" dirty="0" err="1"/>
              <a:t>AoA</a:t>
            </a:r>
            <a:r>
              <a:rPr lang="en-US" dirty="0"/>
              <a:t> algorithm that we just </a:t>
            </a:r>
            <a:r>
              <a:rPr lang="en-US" dirty="0" err="1"/>
              <a:t>mentioned.With</a:t>
            </a:r>
            <a:r>
              <a:rPr lang="en-US" dirty="0"/>
              <a:t> microphone pair (</a:t>
            </a:r>
            <a:r>
              <a:rPr lang="en-US" dirty="0" err="1"/>
              <a:t>i</a:t>
            </a:r>
            <a:r>
              <a:rPr lang="en-US" dirty="0"/>
              <a:t>, j), we find the delta T1 delay between microphones. If we find the correct delay, signals from two microphones will be identical, so we subtract one from another and the residue will be zero.</a:t>
            </a:r>
          </a:p>
          <a:p>
            <a:r>
              <a:rPr lang="en-US" dirty="0"/>
              <a:t>The  delay delta T1 and </a:t>
            </a:r>
            <a:r>
              <a:rPr lang="en-US" dirty="0" err="1"/>
              <a:t>AoA</a:t>
            </a:r>
            <a:r>
              <a:rPr lang="en-US" dirty="0"/>
              <a:t> is an 1-to-1 mapping, so we can estimate the direct path </a:t>
            </a:r>
            <a:r>
              <a:rPr lang="en-US" dirty="0" err="1"/>
              <a:t>AoA</a:t>
            </a:r>
            <a:r>
              <a:rPr lang="en-US" dirty="0"/>
              <a:t> correctly. </a:t>
            </a:r>
          </a:p>
        </p:txBody>
      </p:sp>
      <p:sp>
        <p:nvSpPr>
          <p:cNvPr id="4" name="Slide Number Placeholder 3"/>
          <p:cNvSpPr>
            <a:spLocks noGrp="1"/>
          </p:cNvSpPr>
          <p:nvPr>
            <p:ph type="sldNum" sz="quarter" idx="5"/>
          </p:nvPr>
        </p:nvSpPr>
        <p:spPr/>
        <p:txBody>
          <a:bodyPr/>
          <a:lstStyle/>
          <a:p>
            <a:fld id="{356BC004-C2DA-409F-8464-0B14740EF8B0}" type="slidenum">
              <a:rPr lang="en-US" smtClean="0"/>
              <a:t>26</a:t>
            </a:fld>
            <a:endParaRPr lang="en-US"/>
          </a:p>
        </p:txBody>
      </p:sp>
    </p:spTree>
    <p:extLst>
      <p:ext uri="{BB962C8B-B14F-4D97-AF65-F5344CB8AC3E}">
        <p14:creationId xmlns:p14="http://schemas.microsoft.com/office/powerpoint/2010/main" val="9096305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computing the AoA1, Next let’s see how do we compute the </a:t>
            </a:r>
            <a:r>
              <a:rPr lang="en-US" dirty="0" err="1"/>
              <a:t>AoA</a:t>
            </a:r>
            <a:r>
              <a:rPr lang="en-US" dirty="0"/>
              <a:t> of the second path.</a:t>
            </a:r>
          </a:p>
          <a:p>
            <a:r>
              <a:rPr lang="en-US" dirty="0"/>
              <a:t>This is much harder, because now the microphone recording is the summation of both the direct path, the red signal, and the second path, the blue signal.</a:t>
            </a:r>
          </a:p>
          <a:p>
            <a:r>
              <a:rPr lang="en-US" dirty="0"/>
              <a:t>Let’s first assume we know the AoA2, and thus we know the delta T2, and what equations are there. </a:t>
            </a:r>
          </a:p>
        </p:txBody>
      </p:sp>
      <p:sp>
        <p:nvSpPr>
          <p:cNvPr id="4" name="Slide Number Placeholder 3"/>
          <p:cNvSpPr>
            <a:spLocks noGrp="1"/>
          </p:cNvSpPr>
          <p:nvPr>
            <p:ph type="sldNum" sz="quarter" idx="5"/>
          </p:nvPr>
        </p:nvSpPr>
        <p:spPr/>
        <p:txBody>
          <a:bodyPr/>
          <a:lstStyle/>
          <a:p>
            <a:fld id="{356BC004-C2DA-409F-8464-0B14740EF8B0}" type="slidenum">
              <a:rPr lang="en-US" smtClean="0"/>
              <a:t>27</a:t>
            </a:fld>
            <a:endParaRPr lang="en-US"/>
          </a:p>
        </p:txBody>
      </p:sp>
    </p:spTree>
    <p:extLst>
      <p:ext uri="{BB962C8B-B14F-4D97-AF65-F5344CB8AC3E}">
        <p14:creationId xmlns:p14="http://schemas.microsoft.com/office/powerpoint/2010/main" val="24557289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first step, we align the microphone signal based on the first </a:t>
            </a:r>
            <a:r>
              <a:rPr lang="en-US" dirty="0" err="1"/>
              <a:t>AoA</a:t>
            </a:r>
            <a:r>
              <a:rPr lang="en-US" dirty="0"/>
              <a:t>, or delta T1. In this case, the red signal will be cancelled.</a:t>
            </a:r>
          </a:p>
          <a:p>
            <a:r>
              <a:rPr lang="en-US" dirty="0"/>
              <a:t>And let’s see what’s the residue? Of course the residue is all from second path, the blue part.</a:t>
            </a:r>
          </a:p>
          <a:p>
            <a:r>
              <a:rPr lang="en-US" dirty="0"/>
              <a:t>And we can see that now the second path is shifted by delta T1 + delta T2, so after subtract, we’ll get the time domain signal –a, -b, -c, a-d, and so on…, as the residue.</a:t>
            </a:r>
          </a:p>
        </p:txBody>
      </p:sp>
      <p:sp>
        <p:nvSpPr>
          <p:cNvPr id="4" name="Slide Number Placeholder 3"/>
          <p:cNvSpPr>
            <a:spLocks noGrp="1"/>
          </p:cNvSpPr>
          <p:nvPr>
            <p:ph type="sldNum" sz="quarter" idx="5"/>
          </p:nvPr>
        </p:nvSpPr>
        <p:spPr/>
        <p:txBody>
          <a:bodyPr/>
          <a:lstStyle/>
          <a:p>
            <a:fld id="{356BC004-C2DA-409F-8464-0B14740EF8B0}" type="slidenum">
              <a:rPr lang="en-US" smtClean="0"/>
              <a:t>28</a:t>
            </a:fld>
            <a:endParaRPr lang="en-US"/>
          </a:p>
        </p:txBody>
      </p:sp>
    </p:spTree>
    <p:extLst>
      <p:ext uri="{BB962C8B-B14F-4D97-AF65-F5344CB8AC3E}">
        <p14:creationId xmlns:p14="http://schemas.microsoft.com/office/powerpoint/2010/main" val="22713610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other hand, if we do not align the signals with delta T1, instead, we align using delta T2 and cancel the blue path.</a:t>
            </a:r>
          </a:p>
          <a:p>
            <a:r>
              <a:rPr lang="en-US" dirty="0"/>
              <a:t>The residual, of course, will now be the red direct path signals, with the same delta T1 + delta T2 shift.</a:t>
            </a:r>
          </a:p>
          <a:p>
            <a:r>
              <a:rPr lang="en-US" dirty="0"/>
              <a:t>Here it’s A, B, C, D-A, etc.</a:t>
            </a:r>
          </a:p>
          <a:p>
            <a:endParaRPr lang="en-US" dirty="0"/>
          </a:p>
        </p:txBody>
      </p:sp>
      <p:sp>
        <p:nvSpPr>
          <p:cNvPr id="4" name="Slide Number Placeholder 3"/>
          <p:cNvSpPr>
            <a:spLocks noGrp="1"/>
          </p:cNvSpPr>
          <p:nvPr>
            <p:ph type="sldNum" sz="quarter" idx="5"/>
          </p:nvPr>
        </p:nvSpPr>
        <p:spPr/>
        <p:txBody>
          <a:bodyPr/>
          <a:lstStyle/>
          <a:p>
            <a:fld id="{356BC004-C2DA-409F-8464-0B14740EF8B0}" type="slidenum">
              <a:rPr lang="en-US" smtClean="0"/>
              <a:t>29</a:t>
            </a:fld>
            <a:endParaRPr lang="en-US"/>
          </a:p>
        </p:txBody>
      </p:sp>
    </p:spTree>
    <p:extLst>
      <p:ext uri="{BB962C8B-B14F-4D97-AF65-F5344CB8AC3E}">
        <p14:creationId xmlns:p14="http://schemas.microsoft.com/office/powerpoint/2010/main" val="836280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AoA</a:t>
            </a:r>
            <a:r>
              <a:rPr lang="en-US" dirty="0"/>
              <a:t> is an important and well-researched problem. So there are many variants…</a:t>
            </a:r>
          </a:p>
          <a:p>
            <a:r>
              <a:rPr lang="en-US" dirty="0"/>
              <a:t>And also many excellent works solving this problem like</a:t>
            </a:r>
            <a:r>
              <a:rPr lang="zh-TW" altLang="en-US" dirty="0"/>
              <a:t> </a:t>
            </a:r>
            <a:r>
              <a:rPr lang="en-US" altLang="zh-TW" dirty="0"/>
              <a:t>GCC-PHAT, MUSIC, etc.</a:t>
            </a:r>
            <a:endParaRPr lang="en-US" dirty="0"/>
          </a:p>
        </p:txBody>
      </p:sp>
      <p:sp>
        <p:nvSpPr>
          <p:cNvPr id="4" name="Slide Number Placeholder 3"/>
          <p:cNvSpPr>
            <a:spLocks noGrp="1"/>
          </p:cNvSpPr>
          <p:nvPr>
            <p:ph type="sldNum" sz="quarter" idx="5"/>
          </p:nvPr>
        </p:nvSpPr>
        <p:spPr/>
        <p:txBody>
          <a:bodyPr/>
          <a:lstStyle/>
          <a:p>
            <a:fld id="{9AEAA393-838D-4988-A3A4-FC14C177A484}" type="slidenum">
              <a:rPr lang="en-US" smtClean="0"/>
              <a:t>3</a:t>
            </a:fld>
            <a:endParaRPr lang="en-US"/>
          </a:p>
        </p:txBody>
      </p:sp>
    </p:spTree>
    <p:extLst>
      <p:ext uri="{BB962C8B-B14F-4D97-AF65-F5344CB8AC3E}">
        <p14:creationId xmlns:p14="http://schemas.microsoft.com/office/powerpoint/2010/main" val="10284028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compare these two residuals, we’ll find that these residual array is linear dependent. We can shift the upper blue signal, multiply it with a scaler alpha, and it will become this lower red </a:t>
            </a:r>
            <a:r>
              <a:rPr lang="en-US" dirty="0" err="1"/>
              <a:t>signal.The</a:t>
            </a:r>
            <a:r>
              <a:rPr lang="en-US" dirty="0"/>
              <a:t> scaler is the amplitude ratio of the direct path and the second </a:t>
            </a:r>
            <a:r>
              <a:rPr lang="en-US" dirty="0" err="1"/>
              <a:t>path.So</a:t>
            </a:r>
            <a:r>
              <a:rPr lang="en-US" dirty="0"/>
              <a:t> if we can shift and scale the blue residue, and cancels the red residue </a:t>
            </a:r>
            <a:r>
              <a:rPr lang="en-US" dirty="0" err="1"/>
              <a:t>vector.We</a:t>
            </a:r>
            <a:r>
              <a:rPr lang="en-US" dirty="0"/>
              <a:t> can claim that we find the correct AoA2, or delta T2.This concludes the second step of IAC algorithm: find 3 variables, AoA2, time shift, and scale, that minimize the cancellation residue. </a:t>
            </a:r>
          </a:p>
        </p:txBody>
      </p:sp>
      <p:sp>
        <p:nvSpPr>
          <p:cNvPr id="4" name="Slide Number Placeholder 3"/>
          <p:cNvSpPr>
            <a:spLocks noGrp="1"/>
          </p:cNvSpPr>
          <p:nvPr>
            <p:ph type="sldNum" sz="quarter" idx="5"/>
          </p:nvPr>
        </p:nvSpPr>
        <p:spPr/>
        <p:txBody>
          <a:bodyPr/>
          <a:lstStyle/>
          <a:p>
            <a:fld id="{356BC004-C2DA-409F-8464-0B14740EF8B0}" type="slidenum">
              <a:rPr lang="en-US" smtClean="0"/>
              <a:t>30</a:t>
            </a:fld>
            <a:endParaRPr lang="en-US"/>
          </a:p>
        </p:txBody>
      </p:sp>
    </p:spTree>
    <p:extLst>
      <p:ext uri="{BB962C8B-B14F-4D97-AF65-F5344CB8AC3E}">
        <p14:creationId xmlns:p14="http://schemas.microsoft.com/office/powerpoint/2010/main" val="31931198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objective function is not convex, but quite manageable</a:t>
            </a:r>
            <a:r>
              <a:rPr lang="zh-TW" altLang="en-US" dirty="0"/>
              <a:t> </a:t>
            </a:r>
            <a:r>
              <a:rPr lang="en-US" altLang="zh-TW" dirty="0"/>
              <a:t>for the 2</a:t>
            </a:r>
            <a:r>
              <a:rPr lang="en-US" altLang="zh-TW" baseline="30000" dirty="0"/>
              <a:t>nd</a:t>
            </a:r>
            <a:r>
              <a:rPr lang="en-US" altLang="zh-TW" dirty="0"/>
              <a:t> path &lt;</a:t>
            </a:r>
            <a:r>
              <a:rPr lang="en-US" altLang="zh-TW" dirty="0" err="1"/>
              <a:t>br</a:t>
            </a:r>
            <a:r>
              <a:rPr lang="en-US" altLang="zh-TW" dirty="0"/>
              <a:t>&gt;</a:t>
            </a:r>
          </a:p>
          <a:p>
            <a:r>
              <a:rPr lang="en-US" dirty="0"/>
              <a:t>But what happens when K&gt;2, 3</a:t>
            </a:r>
            <a:r>
              <a:rPr lang="en-US" baseline="30000" dirty="0"/>
              <a:t>rd</a:t>
            </a:r>
            <a:r>
              <a:rPr lang="en-US" dirty="0"/>
              <a:t>, 4</a:t>
            </a:r>
            <a:r>
              <a:rPr lang="en-US" baseline="30000" dirty="0"/>
              <a:t>th</a:t>
            </a:r>
            <a:r>
              <a:rPr lang="en-US" dirty="0"/>
              <a:t> and more incoming paths</a:t>
            </a:r>
          </a:p>
        </p:txBody>
      </p:sp>
      <p:sp>
        <p:nvSpPr>
          <p:cNvPr id="4" name="Slide Number Placeholder 3"/>
          <p:cNvSpPr>
            <a:spLocks noGrp="1"/>
          </p:cNvSpPr>
          <p:nvPr>
            <p:ph type="sldNum" sz="quarter" idx="5"/>
          </p:nvPr>
        </p:nvSpPr>
        <p:spPr/>
        <p:txBody>
          <a:bodyPr/>
          <a:lstStyle/>
          <a:p>
            <a:fld id="{9AEAA393-838D-4988-A3A4-FC14C177A484}" type="slidenum">
              <a:rPr lang="en-US" smtClean="0"/>
              <a:t>31</a:t>
            </a:fld>
            <a:endParaRPr lang="en-US"/>
          </a:p>
        </p:txBody>
      </p:sp>
    </p:spTree>
    <p:extLst>
      <p:ext uri="{BB962C8B-B14F-4D97-AF65-F5344CB8AC3E}">
        <p14:creationId xmlns:p14="http://schemas.microsoft.com/office/powerpoint/2010/main" val="39354840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next K path, we can find the Kth residue vector, and all the residue vectors will still be linearly dependent. </a:t>
            </a:r>
          </a:p>
          <a:p>
            <a:r>
              <a:rPr lang="en-US" dirty="0"/>
              <a:t>So theoretically, IAC can find arbitrary number of paths. </a:t>
            </a:r>
          </a:p>
        </p:txBody>
      </p:sp>
      <p:sp>
        <p:nvSpPr>
          <p:cNvPr id="4" name="Slide Number Placeholder 3"/>
          <p:cNvSpPr>
            <a:spLocks noGrp="1"/>
          </p:cNvSpPr>
          <p:nvPr>
            <p:ph type="sldNum" sz="quarter" idx="5"/>
          </p:nvPr>
        </p:nvSpPr>
        <p:spPr/>
        <p:txBody>
          <a:bodyPr/>
          <a:lstStyle/>
          <a:p>
            <a:fld id="{356BC004-C2DA-409F-8464-0B14740EF8B0}" type="slidenum">
              <a:rPr lang="en-US" smtClean="0"/>
              <a:t>32</a:t>
            </a:fld>
            <a:endParaRPr lang="en-US"/>
          </a:p>
        </p:txBody>
      </p:sp>
    </p:spTree>
    <p:extLst>
      <p:ext uri="{BB962C8B-B14F-4D97-AF65-F5344CB8AC3E}">
        <p14:creationId xmlns:p14="http://schemas.microsoft.com/office/powerpoint/2010/main" val="6220388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slides conclude of the core algorithm. First, we find the first path </a:t>
            </a:r>
            <a:r>
              <a:rPr lang="en-US" dirty="0" err="1"/>
              <a:t>AoA</a:t>
            </a:r>
            <a:r>
              <a:rPr lang="en-US" dirty="0"/>
              <a:t> by align and cancel on the first few samples, where the second path signal has not arrived.</a:t>
            </a:r>
          </a:p>
          <a:p>
            <a:r>
              <a:rPr lang="en-US" dirty="0"/>
              <a:t>Second, with the AoA0 determined, we find the </a:t>
            </a:r>
            <a:r>
              <a:rPr lang="en-US" dirty="0" err="1"/>
              <a:t>AoA</a:t>
            </a:r>
            <a:r>
              <a:rPr lang="en-US" dirty="0"/>
              <a:t> for next path by solving jointly solving three variables, the new </a:t>
            </a:r>
            <a:r>
              <a:rPr lang="en-US" dirty="0" err="1"/>
              <a:t>AoA</a:t>
            </a:r>
            <a:r>
              <a:rPr lang="en-US" dirty="0"/>
              <a:t>, path delay delta </a:t>
            </a:r>
            <a:r>
              <a:rPr lang="en-US" dirty="0" err="1"/>
              <a:t>tk</a:t>
            </a:r>
            <a:r>
              <a:rPr lang="en-US" dirty="0"/>
              <a:t>, and path scaler alpha k.</a:t>
            </a:r>
          </a:p>
          <a:p>
            <a:r>
              <a:rPr lang="en-US" dirty="0"/>
              <a:t>The objective function is the final residue vector after aligning all k paths.  Note that this problem is over-determined, because we have many samples from different pause opportunities, and only 3 k variables, where k is the number of paths</a:t>
            </a:r>
          </a:p>
        </p:txBody>
      </p:sp>
      <p:sp>
        <p:nvSpPr>
          <p:cNvPr id="4" name="Slide Number Placeholder 3"/>
          <p:cNvSpPr>
            <a:spLocks noGrp="1"/>
          </p:cNvSpPr>
          <p:nvPr>
            <p:ph type="sldNum" sz="quarter" idx="5"/>
          </p:nvPr>
        </p:nvSpPr>
        <p:spPr/>
        <p:txBody>
          <a:bodyPr/>
          <a:lstStyle/>
          <a:p>
            <a:fld id="{356BC004-C2DA-409F-8464-0B14740EF8B0}" type="slidenum">
              <a:rPr lang="en-US" smtClean="0"/>
              <a:t>33</a:t>
            </a:fld>
            <a:endParaRPr lang="en-US"/>
          </a:p>
        </p:txBody>
      </p:sp>
    </p:spTree>
    <p:extLst>
      <p:ext uri="{BB962C8B-B14F-4D97-AF65-F5344CB8AC3E}">
        <p14:creationId xmlns:p14="http://schemas.microsoft.com/office/powerpoint/2010/main" val="22611646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this new </a:t>
            </a:r>
            <a:r>
              <a:rPr lang="en-US" dirty="0" err="1"/>
              <a:t>AoA</a:t>
            </a:r>
            <a:r>
              <a:rPr lang="en-US" dirty="0"/>
              <a:t> algorithm, let’s see how this can be useful in a voice localization application</a:t>
            </a:r>
          </a:p>
        </p:txBody>
      </p:sp>
      <p:sp>
        <p:nvSpPr>
          <p:cNvPr id="4" name="Slide Number Placeholder 3"/>
          <p:cNvSpPr>
            <a:spLocks noGrp="1"/>
          </p:cNvSpPr>
          <p:nvPr>
            <p:ph type="sldNum" sz="quarter" idx="5"/>
          </p:nvPr>
        </p:nvSpPr>
        <p:spPr/>
        <p:txBody>
          <a:bodyPr/>
          <a:lstStyle/>
          <a:p>
            <a:fld id="{9AEAA393-838D-4988-A3A4-FC14C177A484}" type="slidenum">
              <a:rPr lang="en-US" smtClean="0"/>
              <a:t>34</a:t>
            </a:fld>
            <a:endParaRPr lang="en-US"/>
          </a:p>
        </p:txBody>
      </p:sp>
    </p:spTree>
    <p:extLst>
      <p:ext uri="{BB962C8B-B14F-4D97-AF65-F5344CB8AC3E}">
        <p14:creationId xmlns:p14="http://schemas.microsoft.com/office/powerpoint/2010/main" val="29138363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when you say, Alexa, turn on the light. &lt;</a:t>
            </a:r>
            <a:r>
              <a:rPr lang="en-US" dirty="0" err="1"/>
              <a:t>br</a:t>
            </a:r>
            <a:r>
              <a:rPr lang="en-US" dirty="0"/>
              <a: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should search the places like&lt;</a:t>
            </a:r>
            <a:r>
              <a:rPr lang="en-US" dirty="0" err="1"/>
              <a:t>br</a:t>
            </a:r>
            <a:r>
              <a:rPr lang="en-US" dirty="0"/>
              <a: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bedroom, living room, kitchen, and study room. &lt;</a:t>
            </a:r>
            <a:r>
              <a:rPr lang="en-US" dirty="0" err="1"/>
              <a:t>br</a:t>
            </a:r>
            <a:r>
              <a:rPr lang="en-US" dirty="0"/>
              <a:t>&gt;</a:t>
            </a:r>
          </a:p>
          <a:p>
            <a:r>
              <a:rPr lang="en-US" dirty="0"/>
              <a:t>And finally it knows: ah, you’re in the kitchen, and turns on only the kitchen’s light</a:t>
            </a:r>
          </a:p>
        </p:txBody>
      </p:sp>
      <p:sp>
        <p:nvSpPr>
          <p:cNvPr id="4" name="Slide Number Placeholder 3"/>
          <p:cNvSpPr>
            <a:spLocks noGrp="1"/>
          </p:cNvSpPr>
          <p:nvPr>
            <p:ph type="sldNum" sz="quarter" idx="5"/>
          </p:nvPr>
        </p:nvSpPr>
        <p:spPr/>
        <p:txBody>
          <a:bodyPr/>
          <a:lstStyle/>
          <a:p>
            <a:fld id="{9AEAA393-838D-4988-A3A4-FC14C177A484}" type="slidenum">
              <a:rPr lang="en-US" smtClean="0"/>
              <a:t>35</a:t>
            </a:fld>
            <a:endParaRPr lang="en-US"/>
          </a:p>
        </p:txBody>
      </p:sp>
    </p:spTree>
    <p:extLst>
      <p:ext uri="{BB962C8B-B14F-4D97-AF65-F5344CB8AC3E}">
        <p14:creationId xmlns:p14="http://schemas.microsoft.com/office/powerpoint/2010/main" val="193538665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you’re in the laundry and say, &lt;</a:t>
            </a:r>
            <a:r>
              <a:rPr lang="en-US" dirty="0" err="1"/>
              <a:t>br</a:t>
            </a:r>
            <a:r>
              <a:rPr lang="en-US" dirty="0"/>
              <a:t>&gt;</a:t>
            </a:r>
          </a:p>
          <a:p>
            <a:r>
              <a:rPr lang="en-US" dirty="0"/>
              <a:t>Alexa, add “urgent” to groceries.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Of course Alexa knows “urgent” is not a product. Because you’re in the laundry, it will try to make a guess: &lt;</a:t>
            </a:r>
            <a:r>
              <a:rPr lang="en-US" dirty="0" err="1"/>
              <a:t>br</a:t>
            </a:r>
            <a:r>
              <a:rPr lang="en-US" dirty="0"/>
              <a:t>&gt;</a:t>
            </a:r>
          </a:p>
          <a:p>
            <a:r>
              <a:rPr lang="en-US" dirty="0"/>
              <a:t>Oh, do you mean “detergent”?</a:t>
            </a:r>
          </a:p>
        </p:txBody>
      </p:sp>
      <p:sp>
        <p:nvSpPr>
          <p:cNvPr id="4" name="Slide Number Placeholder 3"/>
          <p:cNvSpPr>
            <a:spLocks noGrp="1"/>
          </p:cNvSpPr>
          <p:nvPr>
            <p:ph type="sldNum" sz="quarter" idx="5"/>
          </p:nvPr>
        </p:nvSpPr>
        <p:spPr/>
        <p:txBody>
          <a:bodyPr/>
          <a:lstStyle/>
          <a:p>
            <a:fld id="{9AEAA393-838D-4988-A3A4-FC14C177A484}" type="slidenum">
              <a:rPr lang="en-US" smtClean="0"/>
              <a:t>36</a:t>
            </a:fld>
            <a:endParaRPr lang="en-US"/>
          </a:p>
        </p:txBody>
      </p:sp>
    </p:spTree>
    <p:extLst>
      <p:ext uri="{BB962C8B-B14F-4D97-AF65-F5344CB8AC3E}">
        <p14:creationId xmlns:p14="http://schemas.microsoft.com/office/powerpoint/2010/main" val="23695711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target is to tell where is the user when Alexa hears the command. &lt;</a:t>
            </a:r>
            <a:r>
              <a:rPr lang="en-US" dirty="0" err="1"/>
              <a:t>br</a:t>
            </a:r>
            <a:r>
              <a:rPr lang="en-US" dirty="0"/>
              <a:t>&gt; </a:t>
            </a:r>
            <a:r>
              <a:rPr lang="en-US" sz="1200" dirty="0">
                <a:effectLst/>
                <a:latin typeface="Calibri" panose="020F0502020204030204" pitchFamily="34" charset="0"/>
                <a:ea typeface="Times New Roman" panose="02020603050405020304" pitchFamily="18" charset="0"/>
              </a:rPr>
              <a:t>Imagine a house where Alexa is using the microphone array &lt;</a:t>
            </a:r>
            <a:r>
              <a:rPr lang="en-US" sz="1200" dirty="0" err="1">
                <a:effectLst/>
                <a:latin typeface="Calibri" panose="020F0502020204030204" pitchFamily="34" charset="0"/>
                <a:ea typeface="Times New Roman" panose="02020603050405020304" pitchFamily="18" charset="0"/>
              </a:rPr>
              <a:t>br</a:t>
            </a:r>
            <a:r>
              <a:rPr lang="en-US" sz="1200" dirty="0">
                <a:effectLst/>
                <a:latin typeface="Calibri" panose="020F0502020204030204" pitchFamily="34" charset="0"/>
                <a:ea typeface="Times New Roman" panose="02020603050405020304" pitchFamily="18" charset="0"/>
              </a:rPr>
              <a:t>&gt; </a:t>
            </a:r>
            <a:r>
              <a:rPr lang="en-US" sz="1800" dirty="0">
                <a:effectLst/>
                <a:latin typeface="Calibri" panose="020F0502020204030204" pitchFamily="34" charset="0"/>
                <a:ea typeface="Times New Roman" panose="02020603050405020304" pitchFamily="18" charset="0"/>
              </a:rPr>
              <a:t>and imagine a user giving a voice command &lt;</a:t>
            </a:r>
            <a:r>
              <a:rPr lang="en-US" sz="1800" dirty="0" err="1">
                <a:effectLst/>
                <a:latin typeface="Calibri" panose="020F0502020204030204" pitchFamily="34" charset="0"/>
                <a:ea typeface="Times New Roman" panose="02020603050405020304" pitchFamily="18" charset="0"/>
              </a:rPr>
              <a:t>br</a:t>
            </a:r>
            <a:r>
              <a:rPr lang="en-US" sz="1800" dirty="0">
                <a:effectLst/>
                <a:latin typeface="Calibri" panose="020F0502020204030204" pitchFamily="34" charset="0"/>
                <a:ea typeface="Times New Roman" panose="02020603050405020304" pitchFamily="18" charset="0"/>
              </a:rPr>
              <a:t>&gt; When the user speaks, the voice arrives over the line of sight path … as well as echoes that bounce off the walls.  </a:t>
            </a:r>
            <a:r>
              <a:rPr lang="en-US" sz="1800" dirty="0" err="1">
                <a:effectLst/>
                <a:latin typeface="Calibri" panose="020F0502020204030204" pitchFamily="34" charset="0"/>
                <a:ea typeface="Times New Roman" panose="02020603050405020304" pitchFamily="18" charset="0"/>
              </a:rPr>
              <a:t>VoLoc</a:t>
            </a:r>
            <a:r>
              <a:rPr lang="en-US" sz="1800" dirty="0">
                <a:effectLst/>
                <a:latin typeface="Calibri" panose="020F0502020204030204" pitchFamily="34" charset="0"/>
                <a:ea typeface="Times New Roman" panose="02020603050405020304" pitchFamily="18" charset="0"/>
              </a:rPr>
              <a:t> wants to use these signals to estimate the user’s location. Observe that </a:t>
            </a:r>
            <a:r>
              <a:rPr lang="en-US" sz="1800" dirty="0" err="1">
                <a:effectLst/>
                <a:latin typeface="Calibri" panose="020F0502020204030204" pitchFamily="34" charset="0"/>
                <a:ea typeface="Times New Roman" panose="02020603050405020304" pitchFamily="18" charset="0"/>
              </a:rPr>
              <a:t>VoLoc</a:t>
            </a:r>
            <a:r>
              <a:rPr lang="en-US" sz="1800" dirty="0">
                <a:effectLst/>
                <a:latin typeface="Calibri" panose="020F0502020204030204" pitchFamily="34" charset="0"/>
                <a:ea typeface="Times New Roman" panose="02020603050405020304" pitchFamily="18" charset="0"/>
              </a:rPr>
              <a:t> already knows the 2 </a:t>
            </a:r>
            <a:r>
              <a:rPr lang="en-US" sz="1800" dirty="0" err="1">
                <a:effectLst/>
                <a:latin typeface="Calibri" panose="020F0502020204030204" pitchFamily="34" charset="0"/>
                <a:ea typeface="Times New Roman" panose="02020603050405020304" pitchFamily="18" charset="0"/>
              </a:rPr>
              <a:t>AoAs</a:t>
            </a:r>
            <a:r>
              <a:rPr lang="en-US" sz="1800" dirty="0">
                <a:effectLst/>
                <a:latin typeface="Calibri" panose="020F0502020204030204" pitchFamily="34" charset="0"/>
                <a:ea typeface="Times New Roman" panose="02020603050405020304" pitchFamily="18" charset="0"/>
              </a:rPr>
              <a:t> of the signals. </a:t>
            </a:r>
            <a:r>
              <a:rPr lang="en-US" dirty="0"/>
              <a:t>&lt;</a:t>
            </a:r>
            <a:r>
              <a:rPr lang="en-US" dirty="0" err="1"/>
              <a:t>br</a:t>
            </a:r>
            <a:r>
              <a:rPr lang="en-US" dirty="0"/>
              <a:t>&gt;However, it’s not enough, we need to know where is the wall &lt;</a:t>
            </a:r>
            <a:r>
              <a:rPr lang="en-US" dirty="0" err="1"/>
              <a:t>br</a:t>
            </a:r>
            <a:r>
              <a:rPr lang="en-US" dirty="0"/>
              <a:t>&gt; and then we can do reverse triangulation to locate the user&lt;</a:t>
            </a:r>
            <a:r>
              <a:rPr lang="en-US" dirty="0" err="1"/>
              <a:t>br</a:t>
            </a:r>
            <a:r>
              <a:rPr lang="en-US" dirty="0"/>
              <a:t>&gt;</a:t>
            </a:r>
          </a:p>
          <a:p>
            <a:pPr marL="0" indent="0">
              <a:buFontTx/>
              <a:buNone/>
            </a:pPr>
            <a:r>
              <a:rPr lang="en-US" dirty="0"/>
              <a:t>But how can we know where is the wall? </a:t>
            </a:r>
          </a:p>
        </p:txBody>
      </p:sp>
      <p:sp>
        <p:nvSpPr>
          <p:cNvPr id="4" name="Slide Number Placeholder 3"/>
          <p:cNvSpPr>
            <a:spLocks noGrp="1"/>
          </p:cNvSpPr>
          <p:nvPr>
            <p:ph type="sldNum" sz="quarter" idx="5"/>
          </p:nvPr>
        </p:nvSpPr>
        <p:spPr/>
        <p:txBody>
          <a:bodyPr/>
          <a:lstStyle/>
          <a:p>
            <a:fld id="{9AEAA393-838D-4988-A3A4-FC14C177A484}" type="slidenum">
              <a:rPr lang="en-US" smtClean="0"/>
              <a:t>37</a:t>
            </a:fld>
            <a:endParaRPr lang="en-US"/>
          </a:p>
        </p:txBody>
      </p:sp>
    </p:spTree>
    <p:extLst>
      <p:ext uri="{BB962C8B-B14F-4D97-AF65-F5344CB8AC3E}">
        <p14:creationId xmlns:p14="http://schemas.microsoft.com/office/powerpoint/2010/main" val="16461756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To find the wall configuration, we run optimization on all past commands. &lt;</a:t>
            </a:r>
            <a:r>
              <a:rPr lang="en-US" altLang="zh-TW" dirty="0" err="1"/>
              <a:t>br</a:t>
            </a:r>
            <a:r>
              <a:rPr lang="en-US" altLang="zh-TW" dirty="0"/>
              <a:t>&gt;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models echoes from the wall, and solves a minimization function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a:t>
            </a:r>
            <a:r>
              <a:rPr lang="en-US" dirty="0" err="1"/>
              <a:t>br</a:t>
            </a:r>
            <a:r>
              <a:rPr lang="en-US" dirty="0"/>
              <a:t>&gt; we can see that the wall config converges with in just 10 commands.</a:t>
            </a:r>
          </a:p>
        </p:txBody>
      </p:sp>
      <p:sp>
        <p:nvSpPr>
          <p:cNvPr id="4" name="Slide Number Placeholder 3"/>
          <p:cNvSpPr>
            <a:spLocks noGrp="1"/>
          </p:cNvSpPr>
          <p:nvPr>
            <p:ph type="sldNum" sz="quarter" idx="5"/>
          </p:nvPr>
        </p:nvSpPr>
        <p:spPr/>
        <p:txBody>
          <a:bodyPr/>
          <a:lstStyle/>
          <a:p>
            <a:fld id="{9AEAA393-838D-4988-A3A4-FC14C177A484}" type="slidenum">
              <a:rPr lang="en-US" smtClean="0"/>
              <a:t>38</a:t>
            </a:fld>
            <a:endParaRPr lang="en-US"/>
          </a:p>
        </p:txBody>
      </p:sp>
    </p:spTree>
    <p:extLst>
      <p:ext uri="{BB962C8B-B14F-4D97-AF65-F5344CB8AC3E}">
        <p14:creationId xmlns:p14="http://schemas.microsoft.com/office/powerpoint/2010/main" val="31977274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end, let’s see the </a:t>
            </a:r>
            <a:r>
              <a:rPr lang="en-US" dirty="0" err="1"/>
              <a:t>VoLoc</a:t>
            </a:r>
            <a:r>
              <a:rPr lang="en-US" dirty="0"/>
              <a:t> implementation and evaluation</a:t>
            </a:r>
          </a:p>
        </p:txBody>
      </p:sp>
      <p:sp>
        <p:nvSpPr>
          <p:cNvPr id="4" name="Slide Number Placeholder 3"/>
          <p:cNvSpPr>
            <a:spLocks noGrp="1"/>
          </p:cNvSpPr>
          <p:nvPr>
            <p:ph type="sldNum" sz="quarter" idx="5"/>
          </p:nvPr>
        </p:nvSpPr>
        <p:spPr/>
        <p:txBody>
          <a:bodyPr/>
          <a:lstStyle/>
          <a:p>
            <a:fld id="{9AEAA393-838D-4988-A3A4-FC14C177A484}" type="slidenum">
              <a:rPr lang="en-US" smtClean="0"/>
              <a:t>39</a:t>
            </a:fld>
            <a:endParaRPr lang="en-US"/>
          </a:p>
        </p:txBody>
      </p:sp>
    </p:spTree>
    <p:extLst>
      <p:ext uri="{BB962C8B-B14F-4D97-AF65-F5344CB8AC3E}">
        <p14:creationId xmlns:p14="http://schemas.microsoft.com/office/powerpoint/2010/main" val="1461573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a:t>
            </a:r>
            <a:r>
              <a:rPr lang="en-US" dirty="0" err="1"/>
              <a:t>AoA</a:t>
            </a:r>
            <a:r>
              <a:rPr lang="en-US" dirty="0"/>
              <a:t> is still an open problem under some conditions. In this work, we are solving this problem considering many echoes in the environment</a:t>
            </a:r>
          </a:p>
        </p:txBody>
      </p:sp>
      <p:sp>
        <p:nvSpPr>
          <p:cNvPr id="4" name="Slide Number Placeholder 3"/>
          <p:cNvSpPr>
            <a:spLocks noGrp="1"/>
          </p:cNvSpPr>
          <p:nvPr>
            <p:ph type="sldNum" sz="quarter" idx="5"/>
          </p:nvPr>
        </p:nvSpPr>
        <p:spPr/>
        <p:txBody>
          <a:bodyPr/>
          <a:lstStyle/>
          <a:p>
            <a:fld id="{9AEAA393-838D-4988-A3A4-FC14C177A484}" type="slidenum">
              <a:rPr lang="en-US" smtClean="0"/>
              <a:t>4</a:t>
            </a:fld>
            <a:endParaRPr lang="en-US"/>
          </a:p>
        </p:txBody>
      </p:sp>
    </p:spTree>
    <p:extLst>
      <p:ext uri="{BB962C8B-B14F-4D97-AF65-F5344CB8AC3E}">
        <p14:creationId xmlns:p14="http://schemas.microsoft.com/office/powerpoint/2010/main" val="27931638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native Amazon Echo speaker does not provide raw audio samples, we use a 6 mic circular array hat on a raspberry pi to simulate the smart speaker</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4E142FD-A4ED-47B5-B749-758D80921B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39239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Comparing with existing algorithms like GCC-PHAT and MUSIC, </a:t>
            </a:r>
            <a:r>
              <a:rPr lang="en-US" dirty="0" err="1"/>
              <a:t>VoLoc</a:t>
            </a:r>
            <a:r>
              <a:rPr lang="en-US" dirty="0"/>
              <a:t> can improve the </a:t>
            </a:r>
            <a:r>
              <a:rPr lang="en-US" dirty="0" err="1"/>
              <a:t>AoA</a:t>
            </a:r>
            <a:r>
              <a:rPr lang="en-US" dirty="0"/>
              <a:t> estimates of at least 2 echoes, and the improvement on the 2</a:t>
            </a:r>
            <a:r>
              <a:rPr lang="en-US" baseline="30000" dirty="0"/>
              <a:t>nd</a:t>
            </a:r>
            <a:r>
              <a:rPr lang="en-US" dirty="0"/>
              <a:t> </a:t>
            </a:r>
            <a:r>
              <a:rPr lang="en-US" dirty="0" err="1"/>
              <a:t>AoA</a:t>
            </a:r>
            <a:r>
              <a:rPr lang="en-US" dirty="0"/>
              <a:t> is substantial</a:t>
            </a:r>
          </a:p>
        </p:txBody>
      </p:sp>
      <p:sp>
        <p:nvSpPr>
          <p:cNvPr id="4" name="Slide Number Placeholder 3"/>
          <p:cNvSpPr>
            <a:spLocks noGrp="1"/>
          </p:cNvSpPr>
          <p:nvPr>
            <p:ph type="sldNum" sz="quarter" idx="5"/>
          </p:nvPr>
        </p:nvSpPr>
        <p:spPr/>
        <p:txBody>
          <a:bodyPr/>
          <a:lstStyle/>
          <a:p>
            <a:fld id="{9AEAA393-838D-4988-A3A4-FC14C177A484}" type="slidenum">
              <a:rPr lang="en-US" smtClean="0"/>
              <a:t>41</a:t>
            </a:fld>
            <a:endParaRPr lang="en-US"/>
          </a:p>
        </p:txBody>
      </p:sp>
    </p:spTree>
    <p:extLst>
      <p:ext uri="{BB962C8B-B14F-4D97-AF65-F5344CB8AC3E}">
        <p14:creationId xmlns:p14="http://schemas.microsoft.com/office/powerpoint/2010/main" val="38484339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our system report the median location error of 44 cm in different environments like studio, kitchen, office.</a:t>
            </a:r>
          </a:p>
        </p:txBody>
      </p:sp>
      <p:sp>
        <p:nvSpPr>
          <p:cNvPr id="4" name="Slide Number Placeholder 3"/>
          <p:cNvSpPr>
            <a:spLocks noGrp="1"/>
          </p:cNvSpPr>
          <p:nvPr>
            <p:ph type="sldNum" sz="quarter" idx="5"/>
          </p:nvPr>
        </p:nvSpPr>
        <p:spPr/>
        <p:txBody>
          <a:bodyPr/>
          <a:lstStyle/>
          <a:p>
            <a:fld id="{9AEAA393-838D-4988-A3A4-FC14C177A484}" type="slidenum">
              <a:rPr lang="en-US" smtClean="0"/>
              <a:t>42</a:t>
            </a:fld>
            <a:endParaRPr lang="en-US"/>
          </a:p>
        </p:txBody>
      </p:sp>
    </p:spTree>
    <p:extLst>
      <p:ext uri="{BB962C8B-B14F-4D97-AF65-F5344CB8AC3E}">
        <p14:creationId xmlns:p14="http://schemas.microsoft.com/office/powerpoint/2010/main" val="40498173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also tested the algorithm when the speaker </a:t>
            </a:r>
            <a:r>
              <a:rPr lang="en-US"/>
              <a:t>is in </a:t>
            </a:r>
            <a:r>
              <a:rPr lang="en-US" dirty="0"/>
              <a:t>a clutter environment, meaning there are many objects creating reflections. The performance is affected, but still stable.</a:t>
            </a:r>
          </a:p>
        </p:txBody>
      </p:sp>
      <p:sp>
        <p:nvSpPr>
          <p:cNvPr id="4" name="Slide Number Placeholder 3"/>
          <p:cNvSpPr>
            <a:spLocks noGrp="1"/>
          </p:cNvSpPr>
          <p:nvPr>
            <p:ph type="sldNum" sz="quarter" idx="5"/>
          </p:nvPr>
        </p:nvSpPr>
        <p:spPr/>
        <p:txBody>
          <a:bodyPr/>
          <a:lstStyle/>
          <a:p>
            <a:fld id="{9AEAA393-838D-4988-A3A4-FC14C177A484}" type="slidenum">
              <a:rPr lang="en-US" smtClean="0"/>
              <a:t>43</a:t>
            </a:fld>
            <a:endParaRPr lang="en-US"/>
          </a:p>
        </p:txBody>
      </p:sp>
    </p:spTree>
    <p:extLst>
      <p:ext uri="{BB962C8B-B14F-4D97-AF65-F5344CB8AC3E}">
        <p14:creationId xmlns:p14="http://schemas.microsoft.com/office/powerpoint/2010/main" val="67355107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 up,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propose an IAC algorithm to estimate the </a:t>
            </a:r>
            <a:r>
              <a:rPr lang="en-US" dirty="0" err="1"/>
              <a:t>AoAs</a:t>
            </a:r>
            <a:r>
              <a:rPr lang="en-US" dirty="0"/>
              <a:t> of every echoes</a:t>
            </a:r>
          </a:p>
          <a:p>
            <a:r>
              <a:rPr lang="en-US" dirty="0"/>
              <a:t>And we propose </a:t>
            </a:r>
            <a:r>
              <a:rPr lang="en-US" dirty="0" err="1"/>
              <a:t>VoLoc</a:t>
            </a:r>
            <a:r>
              <a:rPr lang="en-US" dirty="0"/>
              <a:t>,  an indoor user localization system using voice signals as the input.</a:t>
            </a:r>
          </a:p>
          <a:p>
            <a:r>
              <a:rPr lang="en-US" dirty="0"/>
              <a:t>We need a microphone array like Alexa Echo as the receiver, and we use the direct path and the reflected path to do reverse triangulate to localize the user</a:t>
            </a:r>
          </a:p>
          <a:p>
            <a:r>
              <a:rPr lang="en-US" dirty="0"/>
              <a:t>We can achieve the median positioning error is less than 50cm</a:t>
            </a:r>
          </a:p>
        </p:txBody>
      </p:sp>
      <p:sp>
        <p:nvSpPr>
          <p:cNvPr id="4" name="Slide Number Placeholder 3"/>
          <p:cNvSpPr>
            <a:spLocks noGrp="1"/>
          </p:cNvSpPr>
          <p:nvPr>
            <p:ph type="sldNum" sz="quarter" idx="5"/>
          </p:nvPr>
        </p:nvSpPr>
        <p:spPr/>
        <p:txBody>
          <a:bodyPr/>
          <a:lstStyle/>
          <a:p>
            <a:fld id="{356BC004-C2DA-409F-8464-0B14740EF8B0}" type="slidenum">
              <a:rPr lang="en-US" smtClean="0"/>
              <a:t>44</a:t>
            </a:fld>
            <a:endParaRPr lang="en-US"/>
          </a:p>
        </p:txBody>
      </p:sp>
    </p:spTree>
    <p:extLst>
      <p:ext uri="{BB962C8B-B14F-4D97-AF65-F5344CB8AC3E}">
        <p14:creationId xmlns:p14="http://schemas.microsoft.com/office/powerpoint/2010/main" val="25510718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technical details and more results, please refer to our paper.</a:t>
            </a:r>
          </a:p>
        </p:txBody>
      </p:sp>
      <p:sp>
        <p:nvSpPr>
          <p:cNvPr id="4" name="Slide Number Placeholder 3"/>
          <p:cNvSpPr>
            <a:spLocks noGrp="1"/>
          </p:cNvSpPr>
          <p:nvPr>
            <p:ph type="sldNum" sz="quarter" idx="5"/>
          </p:nvPr>
        </p:nvSpPr>
        <p:spPr/>
        <p:txBody>
          <a:bodyPr/>
          <a:lstStyle/>
          <a:p>
            <a:fld id="{356BC004-C2DA-409F-8464-0B14740EF8B0}" type="slidenum">
              <a:rPr lang="en-US" smtClean="0"/>
              <a:t>45</a:t>
            </a:fld>
            <a:endParaRPr lang="en-US"/>
          </a:p>
        </p:txBody>
      </p:sp>
    </p:spTree>
    <p:extLst>
      <p:ext uri="{BB962C8B-B14F-4D97-AF65-F5344CB8AC3E}">
        <p14:creationId xmlns:p14="http://schemas.microsoft.com/office/powerpoint/2010/main" val="2551071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talk, I’ll first present a new </a:t>
            </a:r>
            <a:r>
              <a:rPr lang="en-US" dirty="0" err="1"/>
              <a:t>AoA</a:t>
            </a:r>
            <a:r>
              <a:rPr lang="en-US" dirty="0"/>
              <a:t> algorithm, and later show how it could be used in an indoor localization scenario.</a:t>
            </a:r>
          </a:p>
        </p:txBody>
      </p:sp>
      <p:sp>
        <p:nvSpPr>
          <p:cNvPr id="4" name="Slide Number Placeholder 3"/>
          <p:cNvSpPr>
            <a:spLocks noGrp="1"/>
          </p:cNvSpPr>
          <p:nvPr>
            <p:ph type="sldNum" sz="quarter" idx="5"/>
          </p:nvPr>
        </p:nvSpPr>
        <p:spPr/>
        <p:txBody>
          <a:bodyPr/>
          <a:lstStyle/>
          <a:p>
            <a:fld id="{9AEAA393-838D-4988-A3A4-FC14C177A484}" type="slidenum">
              <a:rPr lang="en-US" smtClean="0"/>
              <a:t>5</a:t>
            </a:fld>
            <a:endParaRPr lang="en-US"/>
          </a:p>
        </p:txBody>
      </p:sp>
    </p:spTree>
    <p:extLst>
      <p:ext uri="{BB962C8B-B14F-4D97-AF65-F5344CB8AC3E}">
        <p14:creationId xmlns:p14="http://schemas.microsoft.com/office/powerpoint/2010/main" val="31859095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first see what makes </a:t>
            </a:r>
            <a:r>
              <a:rPr lang="en-US" dirty="0" err="1"/>
              <a:t>AoA</a:t>
            </a:r>
            <a:r>
              <a:rPr lang="en-US" dirty="0"/>
              <a:t> challenging? We have a microphone array as the receiver </a:t>
            </a:r>
          </a:p>
        </p:txBody>
      </p:sp>
      <p:sp>
        <p:nvSpPr>
          <p:cNvPr id="4" name="Slide Number Placeholder 3"/>
          <p:cNvSpPr>
            <a:spLocks noGrp="1"/>
          </p:cNvSpPr>
          <p:nvPr>
            <p:ph type="sldNum" sz="quarter" idx="5"/>
          </p:nvPr>
        </p:nvSpPr>
        <p:spPr/>
        <p:txBody>
          <a:bodyPr/>
          <a:lstStyle/>
          <a:p>
            <a:fld id="{9AEAA393-838D-4988-A3A4-FC14C177A484}" type="slidenum">
              <a:rPr lang="en-US" smtClean="0"/>
              <a:t>6</a:t>
            </a:fld>
            <a:endParaRPr lang="en-US"/>
          </a:p>
        </p:txBody>
      </p:sp>
    </p:spTree>
    <p:extLst>
      <p:ext uri="{BB962C8B-B14F-4D97-AF65-F5344CB8AC3E}">
        <p14:creationId xmlns:p14="http://schemas.microsoft.com/office/powerpoint/2010/main" val="3201276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might have different number of sources. Either single source or N&gt;1 sources</a:t>
            </a:r>
          </a:p>
        </p:txBody>
      </p:sp>
      <p:sp>
        <p:nvSpPr>
          <p:cNvPr id="4" name="Slide Number Placeholder 3"/>
          <p:cNvSpPr>
            <a:spLocks noGrp="1"/>
          </p:cNvSpPr>
          <p:nvPr>
            <p:ph type="sldNum" sz="quarter" idx="5"/>
          </p:nvPr>
        </p:nvSpPr>
        <p:spPr/>
        <p:txBody>
          <a:bodyPr/>
          <a:lstStyle/>
          <a:p>
            <a:fld id="{9AEAA393-838D-4988-A3A4-FC14C177A484}" type="slidenum">
              <a:rPr lang="en-US" smtClean="0"/>
              <a:t>7</a:t>
            </a:fld>
            <a:endParaRPr lang="en-US"/>
          </a:p>
        </p:txBody>
      </p:sp>
    </p:spTree>
    <p:extLst>
      <p:ext uri="{BB962C8B-B14F-4D97-AF65-F5344CB8AC3E}">
        <p14:creationId xmlns:p14="http://schemas.microsoft.com/office/powerpoint/2010/main" val="19432191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each of them might produce one, or K more than 1 echoes</a:t>
            </a:r>
          </a:p>
        </p:txBody>
      </p:sp>
      <p:sp>
        <p:nvSpPr>
          <p:cNvPr id="4" name="Slide Number Placeholder 3"/>
          <p:cNvSpPr>
            <a:spLocks noGrp="1"/>
          </p:cNvSpPr>
          <p:nvPr>
            <p:ph type="sldNum" sz="quarter" idx="5"/>
          </p:nvPr>
        </p:nvSpPr>
        <p:spPr/>
        <p:txBody>
          <a:bodyPr/>
          <a:lstStyle/>
          <a:p>
            <a:fld id="{9AEAA393-838D-4988-A3A4-FC14C177A484}" type="slidenum">
              <a:rPr lang="en-US" smtClean="0"/>
              <a:t>8</a:t>
            </a:fld>
            <a:endParaRPr lang="en-US"/>
          </a:p>
        </p:txBody>
      </p:sp>
    </p:spTree>
    <p:extLst>
      <p:ext uri="{BB962C8B-B14F-4D97-AF65-F5344CB8AC3E}">
        <p14:creationId xmlns:p14="http://schemas.microsoft.com/office/powerpoint/2010/main" val="3091017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Moreover, the source signals are unknown</a:t>
            </a:r>
          </a:p>
        </p:txBody>
      </p:sp>
      <p:sp>
        <p:nvSpPr>
          <p:cNvPr id="4" name="Slide Number Placeholder 3"/>
          <p:cNvSpPr>
            <a:spLocks noGrp="1"/>
          </p:cNvSpPr>
          <p:nvPr>
            <p:ph type="sldNum" sz="quarter" idx="5"/>
          </p:nvPr>
        </p:nvSpPr>
        <p:spPr/>
        <p:txBody>
          <a:bodyPr/>
          <a:lstStyle/>
          <a:p>
            <a:fld id="{9AEAA393-838D-4988-A3A4-FC14C177A484}" type="slidenum">
              <a:rPr lang="en-US" smtClean="0"/>
              <a:t>9</a:t>
            </a:fld>
            <a:endParaRPr lang="en-US"/>
          </a:p>
        </p:txBody>
      </p:sp>
    </p:spTree>
    <p:extLst>
      <p:ext uri="{BB962C8B-B14F-4D97-AF65-F5344CB8AC3E}">
        <p14:creationId xmlns:p14="http://schemas.microsoft.com/office/powerpoint/2010/main" val="1655955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FE21B-0436-4C80-B17C-0A6966C2B87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8684B6-9C5F-4735-8C05-1031651CC4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A0B2F3-CF68-4A96-9127-EF92602D5FDC}"/>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5" name="Footer Placeholder 4">
            <a:extLst>
              <a:ext uri="{FF2B5EF4-FFF2-40B4-BE49-F238E27FC236}">
                <a16:creationId xmlns:a16="http://schemas.microsoft.com/office/drawing/2014/main" id="{82D7189D-715E-42C2-9A68-31146EAF8F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98BD5A-E982-4440-8EA7-66DD58FC5228}"/>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77714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46FE-ADEC-41C3-98E7-8B507C36B8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CB41C1-E6E5-424C-957E-5B3A01794C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9603CA-B86A-43EF-88D8-D19346B07DE3}"/>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5" name="Footer Placeholder 4">
            <a:extLst>
              <a:ext uri="{FF2B5EF4-FFF2-40B4-BE49-F238E27FC236}">
                <a16:creationId xmlns:a16="http://schemas.microsoft.com/office/drawing/2014/main" id="{1D879BDF-2D29-4A57-8DCB-7892846E76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07E9ED-759B-41D1-A6E1-0448DC67C324}"/>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2082770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249C02-AC3F-4A94-9C41-FCFFD1CCBB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381E3A4-FEDF-4AE9-ADFB-7C3EFABC5D8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95E057-CEC9-43E6-B50B-5B472C90F079}"/>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5" name="Footer Placeholder 4">
            <a:extLst>
              <a:ext uri="{FF2B5EF4-FFF2-40B4-BE49-F238E27FC236}">
                <a16:creationId xmlns:a16="http://schemas.microsoft.com/office/drawing/2014/main" id="{6634D8FF-404B-495D-8038-D234712143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346D77-EA85-45EA-9CFB-AD1CD3B01B98}"/>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1360455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6F565-2885-4F41-BF50-4A478EE2CF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74304DB-8157-4C32-B213-F43E95EEEE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5B1713-D346-47C7-AB1D-336AF2BCE5F7}"/>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5" name="Footer Placeholder 4">
            <a:extLst>
              <a:ext uri="{FF2B5EF4-FFF2-40B4-BE49-F238E27FC236}">
                <a16:creationId xmlns:a16="http://schemas.microsoft.com/office/drawing/2014/main" id="{47C36D68-59AC-4EDA-A24F-3BE1FA49C2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3043FB-7D6B-4E6B-B451-16D9BE76F78B}"/>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4071808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B8D81-97DD-422F-87A1-3155312371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EC1439-CF2C-4BAB-91E1-ECE043353E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516B43-CCF7-4C09-8435-15D402D13377}"/>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5" name="Footer Placeholder 4">
            <a:extLst>
              <a:ext uri="{FF2B5EF4-FFF2-40B4-BE49-F238E27FC236}">
                <a16:creationId xmlns:a16="http://schemas.microsoft.com/office/drawing/2014/main" id="{05B803A8-8014-4779-B7A3-C8FC72FFC6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181AFC-4F64-47DB-B2DE-58C5ECDA47EC}"/>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3049432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08BF1-DC72-42DD-AD77-EF02E1D2A7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291395-BE94-4DD4-BF17-D9BAFD2AE7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71D5EEE-4BDE-4465-8E77-8CDA01CC0D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E76CD5-3888-41B2-879E-8A081B810F81}"/>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6" name="Footer Placeholder 5">
            <a:extLst>
              <a:ext uri="{FF2B5EF4-FFF2-40B4-BE49-F238E27FC236}">
                <a16:creationId xmlns:a16="http://schemas.microsoft.com/office/drawing/2014/main" id="{CB86D912-82A3-42AB-99EA-1BF26A3FB0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8459F1-2863-403F-92E3-8AF128151F03}"/>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3665533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3A28B-8B82-452A-B108-BB31F159ABD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6317F3-86BD-4A03-8F03-5B5F481CEB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E8CDDF-DDEC-4492-8014-69E4F30EF0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2F4B402-BFA8-4D12-A20A-D34822767F9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C51DB9-0685-4F0E-90B2-C8503C18C1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AEEF46-794C-49F6-9F35-654DA61FD1CD}"/>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8" name="Footer Placeholder 7">
            <a:extLst>
              <a:ext uri="{FF2B5EF4-FFF2-40B4-BE49-F238E27FC236}">
                <a16:creationId xmlns:a16="http://schemas.microsoft.com/office/drawing/2014/main" id="{E88A1F24-E72C-4E67-94ED-6B6EBFC00A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1A10032-898B-401E-8E71-7C2F8CD4AC2B}"/>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2050204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18C12-7784-4866-8A1A-10BE5EE62EF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39CF921-316D-4519-8E66-61E14348880E}"/>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4" name="Footer Placeholder 3">
            <a:extLst>
              <a:ext uri="{FF2B5EF4-FFF2-40B4-BE49-F238E27FC236}">
                <a16:creationId xmlns:a16="http://schemas.microsoft.com/office/drawing/2014/main" id="{8ED58EF8-44C3-4883-A315-24BD639B6B2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A2A5398-14A4-4F9D-BB10-BE9A798871BA}"/>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7490216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332EF7-8DFC-4334-994D-359285FD84ED}"/>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3" name="Footer Placeholder 2">
            <a:extLst>
              <a:ext uri="{FF2B5EF4-FFF2-40B4-BE49-F238E27FC236}">
                <a16:creationId xmlns:a16="http://schemas.microsoft.com/office/drawing/2014/main" id="{3DCFAA6D-D6C8-4A45-8029-774A7DC963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5166CC8-0B05-4A9C-83F8-1F422A38BC2F}"/>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1980829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507E7-0831-4C3F-B19E-08A4C47617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6D1E882-6B23-41EE-9AC5-816FCA33A9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2E79B1E-F8E4-4BB8-A581-9D64D7A0A9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783F9B-13CB-4C89-88E7-DC33229D9165}"/>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6" name="Footer Placeholder 5">
            <a:extLst>
              <a:ext uri="{FF2B5EF4-FFF2-40B4-BE49-F238E27FC236}">
                <a16:creationId xmlns:a16="http://schemas.microsoft.com/office/drawing/2014/main" id="{06D4C143-EE68-43B3-8AB8-E128F3F3DC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BE8A97-4063-402A-B316-9C5754E909A2}"/>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2786339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1EE86-0729-42C0-9F2D-B85B0DA82E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BC1A34-6ED7-4ADC-BDE0-FF26FA14A4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422FF96-D811-4B38-878C-C256E83C8F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CC4A41-0D4E-4F2B-A897-E06FA6019BDB}"/>
              </a:ext>
            </a:extLst>
          </p:cNvPr>
          <p:cNvSpPr>
            <a:spLocks noGrp="1"/>
          </p:cNvSpPr>
          <p:nvPr>
            <p:ph type="dt" sz="half" idx="10"/>
          </p:nvPr>
        </p:nvSpPr>
        <p:spPr/>
        <p:txBody>
          <a:bodyPr/>
          <a:lstStyle/>
          <a:p>
            <a:fld id="{CCF9E5EA-587B-4DB5-8C1A-34F0D98703CE}" type="datetimeFigureOut">
              <a:rPr lang="en-US" smtClean="0"/>
              <a:t>2020/9/15</a:t>
            </a:fld>
            <a:endParaRPr lang="en-US"/>
          </a:p>
        </p:txBody>
      </p:sp>
      <p:sp>
        <p:nvSpPr>
          <p:cNvPr id="6" name="Footer Placeholder 5">
            <a:extLst>
              <a:ext uri="{FF2B5EF4-FFF2-40B4-BE49-F238E27FC236}">
                <a16:creationId xmlns:a16="http://schemas.microsoft.com/office/drawing/2014/main" id="{C2552935-1DD4-4002-9553-1501CF9C50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577D30-9FE6-4F05-94E1-5D4D63B5608E}"/>
              </a:ext>
            </a:extLst>
          </p:cNvPr>
          <p:cNvSpPr>
            <a:spLocks noGrp="1"/>
          </p:cNvSpPr>
          <p:nvPr>
            <p:ph type="sldNum" sz="quarter" idx="12"/>
          </p:nvPr>
        </p:nvSpPr>
        <p:spPr/>
        <p:txBody>
          <a:bodyPr/>
          <a:lstStyle/>
          <a:p>
            <a:fld id="{69D71BD2-46F1-4F19-9173-26ACE36E8183}" type="slidenum">
              <a:rPr lang="en-US" smtClean="0"/>
              <a:t>‹#›</a:t>
            </a:fld>
            <a:endParaRPr lang="en-US"/>
          </a:p>
        </p:txBody>
      </p:sp>
    </p:spTree>
    <p:extLst>
      <p:ext uri="{BB962C8B-B14F-4D97-AF65-F5344CB8AC3E}">
        <p14:creationId xmlns:p14="http://schemas.microsoft.com/office/powerpoint/2010/main" val="3390220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094238-28D6-4C5A-B2C0-A8714E1533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71B936D-4328-41D0-915C-4F43037EC0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9C25FF-CF6E-4006-B47E-31E993A24F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F9E5EA-587B-4DB5-8C1A-34F0D98703CE}" type="datetimeFigureOut">
              <a:rPr lang="en-US" smtClean="0"/>
              <a:t>2020/9/15</a:t>
            </a:fld>
            <a:endParaRPr lang="en-US"/>
          </a:p>
        </p:txBody>
      </p:sp>
      <p:sp>
        <p:nvSpPr>
          <p:cNvPr id="5" name="Footer Placeholder 4">
            <a:extLst>
              <a:ext uri="{FF2B5EF4-FFF2-40B4-BE49-F238E27FC236}">
                <a16:creationId xmlns:a16="http://schemas.microsoft.com/office/drawing/2014/main" id="{292249EE-5621-4C32-8FF4-530C3D4EC2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9D6FF4D-374E-4D18-BC6F-7793091624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D71BD2-46F1-4F19-9173-26ACE36E8183}" type="slidenum">
              <a:rPr lang="en-US" smtClean="0"/>
              <a:t>‹#›</a:t>
            </a:fld>
            <a:endParaRPr lang="en-US"/>
          </a:p>
        </p:txBody>
      </p:sp>
    </p:spTree>
    <p:extLst>
      <p:ext uri="{BB962C8B-B14F-4D97-AF65-F5344CB8AC3E}">
        <p14:creationId xmlns:p14="http://schemas.microsoft.com/office/powerpoint/2010/main" val="363660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6.png"/><Relationship Id="rId7"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1.png"/><Relationship Id="rId11" Type="http://schemas.openxmlformats.org/officeDocument/2006/relationships/image" Target="../media/image10.svg"/><Relationship Id="rId5" Type="http://schemas.openxmlformats.org/officeDocument/2006/relationships/image" Target="../media/image20.png"/><Relationship Id="rId10" Type="http://schemas.openxmlformats.org/officeDocument/2006/relationships/image" Target="../media/image3.png"/><Relationship Id="rId4" Type="http://schemas.openxmlformats.org/officeDocument/2006/relationships/image" Target="../media/image19.png"/><Relationship Id="rId9" Type="http://schemas.openxmlformats.org/officeDocument/2006/relationships/image" Target="../media/image24.png"/></Relationships>
</file>

<file path=ppt/slides/_rels/slide11.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6.png"/><Relationship Id="rId7"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1.png"/><Relationship Id="rId11" Type="http://schemas.openxmlformats.org/officeDocument/2006/relationships/image" Target="../media/image10.svg"/><Relationship Id="rId5" Type="http://schemas.openxmlformats.org/officeDocument/2006/relationships/image" Target="../media/image20.png"/><Relationship Id="rId10" Type="http://schemas.openxmlformats.org/officeDocument/2006/relationships/image" Target="../media/image3.png"/><Relationship Id="rId4" Type="http://schemas.openxmlformats.org/officeDocument/2006/relationships/image" Target="../media/image19.png"/><Relationship Id="rId9" Type="http://schemas.openxmlformats.org/officeDocument/2006/relationships/image" Target="../media/image24.png"/></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notesSlide" Target="../notesSlides/notesSlide12.xml"/><Relationship Id="rId7" Type="http://schemas.openxmlformats.org/officeDocument/2006/relationships/image" Target="../media/image24.png"/><Relationship Id="rId2" Type="http://schemas.openxmlformats.org/officeDocument/2006/relationships/slideLayout" Target="../slideLayouts/slideLayout6.xml"/><Relationship Id="rId1" Type="http://schemas.openxmlformats.org/officeDocument/2006/relationships/tags" Target="../tags/tag3.xml"/><Relationship Id="rId6" Type="http://schemas.openxmlformats.org/officeDocument/2006/relationships/image" Target="../media/image22.png"/><Relationship Id="rId5" Type="http://schemas.openxmlformats.org/officeDocument/2006/relationships/image" Target="../media/image20.png"/><Relationship Id="rId4" Type="http://schemas.openxmlformats.org/officeDocument/2006/relationships/image" Target="../media/image16.png"/><Relationship Id="rId9" Type="http://schemas.openxmlformats.org/officeDocument/2006/relationships/image" Target="../media/image10.sv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7" Type="http://schemas.openxmlformats.org/officeDocument/2006/relationships/image" Target="../media/image10.svg"/><Relationship Id="rId2" Type="http://schemas.openxmlformats.org/officeDocument/2006/relationships/slideLayout" Target="../slideLayouts/slideLayout6.xml"/><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image" Target="../media/image24.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notesSlide" Target="../notesSlides/notesSlide14.xml"/><Relationship Id="rId7" Type="http://schemas.openxmlformats.org/officeDocument/2006/relationships/image" Target="../media/image3.png"/><Relationship Id="rId2" Type="http://schemas.openxmlformats.org/officeDocument/2006/relationships/slideLayout" Target="../slideLayouts/slideLayout6.xml"/><Relationship Id="rId1" Type="http://schemas.openxmlformats.org/officeDocument/2006/relationships/tags" Target="../tags/tag5.xml"/><Relationship Id="rId6" Type="http://schemas.openxmlformats.org/officeDocument/2006/relationships/image" Target="../media/image24.png"/><Relationship Id="rId5" Type="http://schemas.openxmlformats.org/officeDocument/2006/relationships/image" Target="../media/image19.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62.png"/><Relationship Id="rId13" Type="http://schemas.openxmlformats.org/officeDocument/2006/relationships/image" Target="../media/image360.png"/><Relationship Id="rId18" Type="http://schemas.openxmlformats.org/officeDocument/2006/relationships/image" Target="../media/image43.png"/><Relationship Id="rId3" Type="http://schemas.openxmlformats.org/officeDocument/2006/relationships/notesSlide" Target="../notesSlides/notesSlide16.xml"/><Relationship Id="rId7" Type="http://schemas.openxmlformats.org/officeDocument/2006/relationships/image" Target="../media/image26.jpeg"/><Relationship Id="rId12" Type="http://schemas.openxmlformats.org/officeDocument/2006/relationships/image" Target="../media/image35.png"/><Relationship Id="rId17" Type="http://schemas.openxmlformats.org/officeDocument/2006/relationships/image" Target="../media/image38.png"/><Relationship Id="rId2" Type="http://schemas.openxmlformats.org/officeDocument/2006/relationships/slideLayout" Target="../slideLayouts/slideLayout7.xml"/><Relationship Id="rId16" Type="http://schemas.openxmlformats.org/officeDocument/2006/relationships/image" Target="../media/image37.png"/><Relationship Id="rId1" Type="http://schemas.openxmlformats.org/officeDocument/2006/relationships/tags" Target="../tags/tag6.xml"/><Relationship Id="rId6" Type="http://schemas.openxmlformats.org/officeDocument/2006/relationships/image" Target="../media/image25.png"/><Relationship Id="rId11" Type="http://schemas.openxmlformats.org/officeDocument/2006/relationships/image" Target="../media/image65.png"/><Relationship Id="rId5" Type="http://schemas.openxmlformats.org/officeDocument/2006/relationships/image" Target="../media/image18.png"/><Relationship Id="rId15" Type="http://schemas.openxmlformats.org/officeDocument/2006/relationships/image" Target="../media/image40.png"/><Relationship Id="rId10" Type="http://schemas.openxmlformats.org/officeDocument/2006/relationships/image" Target="../media/image64.png"/><Relationship Id="rId19" Type="http://schemas.openxmlformats.org/officeDocument/2006/relationships/image" Target="../media/image44.png"/><Relationship Id="rId4" Type="http://schemas.openxmlformats.org/officeDocument/2006/relationships/image" Target="../media/image17.png"/><Relationship Id="rId9" Type="http://schemas.openxmlformats.org/officeDocument/2006/relationships/image" Target="../media/image27.png"/><Relationship Id="rId14" Type="http://schemas.openxmlformats.org/officeDocument/2006/relationships/image" Target="../media/image39.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26.jpeg"/><Relationship Id="rId5" Type="http://schemas.openxmlformats.org/officeDocument/2006/relationships/image" Target="../media/image25.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13" Type="http://schemas.openxmlformats.org/officeDocument/2006/relationships/image" Target="../media/image4.svg"/><Relationship Id="rId8" Type="http://schemas.openxmlformats.org/officeDocument/2006/relationships/image" Target="../media/image8.png"/><Relationship Id="rId18" Type="http://schemas.openxmlformats.org/officeDocument/2006/relationships/image" Target="../media/image9.jpeg"/><Relationship Id="rId3" Type="http://schemas.openxmlformats.org/officeDocument/2006/relationships/notesSlide" Target="../notesSlides/notesSlide2.xml"/><Relationship Id="rId12" Type="http://schemas.openxmlformats.org/officeDocument/2006/relationships/image" Target="../media/image3.png"/><Relationship Id="rId17" Type="http://schemas.openxmlformats.org/officeDocument/2006/relationships/image" Target="../media/image8.jpeg"/><Relationship Id="rId2" Type="http://schemas.openxmlformats.org/officeDocument/2006/relationships/slideLayout" Target="../slideLayouts/slideLayout6.xml"/><Relationship Id="rId16" Type="http://schemas.openxmlformats.org/officeDocument/2006/relationships/image" Target="../media/image7.jpeg"/><Relationship Id="rId1" Type="http://schemas.openxmlformats.org/officeDocument/2006/relationships/tags" Target="../tags/tag1.xml"/><Relationship Id="rId11" Type="http://schemas.openxmlformats.org/officeDocument/2006/relationships/image" Target="../media/image11.png"/><Relationship Id="rId15" Type="http://schemas.openxmlformats.org/officeDocument/2006/relationships/image" Target="../media/image6.jpeg"/><Relationship Id="rId1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8.xml"/><Relationship Id="rId5" Type="http://schemas.openxmlformats.org/officeDocument/2006/relationships/image" Target="../media/image30.png"/><Relationship Id="rId4" Type="http://schemas.openxmlformats.org/officeDocument/2006/relationships/image" Target="../media/image29.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9.xml"/><Relationship Id="rId6" Type="http://schemas.openxmlformats.org/officeDocument/2006/relationships/image" Target="../media/image45.png"/><Relationship Id="rId5" Type="http://schemas.openxmlformats.org/officeDocument/2006/relationships/image" Target="../media/image42.png"/><Relationship Id="rId4" Type="http://schemas.openxmlformats.org/officeDocument/2006/relationships/image" Target="../media/image29.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10.xml"/><Relationship Id="rId6" Type="http://schemas.openxmlformats.org/officeDocument/2006/relationships/image" Target="../media/image440.png"/><Relationship Id="rId5" Type="http://schemas.openxmlformats.org/officeDocument/2006/relationships/image" Target="../media/image560.png"/><Relationship Id="rId4" Type="http://schemas.openxmlformats.org/officeDocument/2006/relationships/image" Target="../media/image29.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7" Type="http://schemas.openxmlformats.org/officeDocument/2006/relationships/image" Target="../media/image570.png"/><Relationship Id="rId2" Type="http://schemas.openxmlformats.org/officeDocument/2006/relationships/slideLayout" Target="../slideLayouts/slideLayout7.xml"/><Relationship Id="rId1" Type="http://schemas.openxmlformats.org/officeDocument/2006/relationships/tags" Target="../tags/tag11.xml"/><Relationship Id="rId6" Type="http://schemas.openxmlformats.org/officeDocument/2006/relationships/image" Target="../media/image560.png"/><Relationship Id="rId5" Type="http://schemas.openxmlformats.org/officeDocument/2006/relationships/image" Target="../media/image551.png"/><Relationship Id="rId4" Type="http://schemas.openxmlformats.org/officeDocument/2006/relationships/image" Target="../media/image29.jpeg"/></Relationships>
</file>

<file path=ppt/slides/_rels/slide24.xml.rels><?xml version="1.0" encoding="UTF-8" standalone="yes"?>
<Relationships xmlns="http://schemas.openxmlformats.org/package/2006/relationships"><Relationship Id="rId8" Type="http://schemas.openxmlformats.org/officeDocument/2006/relationships/image" Target="../media/image480.png"/><Relationship Id="rId3" Type="http://schemas.openxmlformats.org/officeDocument/2006/relationships/notesSlide" Target="../notesSlides/notesSlide24.xml"/><Relationship Id="rId7" Type="http://schemas.openxmlformats.org/officeDocument/2006/relationships/image" Target="../media/image470.png"/><Relationship Id="rId2" Type="http://schemas.openxmlformats.org/officeDocument/2006/relationships/slideLayout" Target="../slideLayouts/slideLayout7.xml"/><Relationship Id="rId1" Type="http://schemas.openxmlformats.org/officeDocument/2006/relationships/tags" Target="../tags/tag12.xml"/><Relationship Id="rId6" Type="http://schemas.openxmlformats.org/officeDocument/2006/relationships/image" Target="../media/image46.png"/><Relationship Id="rId5" Type="http://schemas.openxmlformats.org/officeDocument/2006/relationships/image" Target="../media/image450.png"/><Relationship Id="rId10" Type="http://schemas.openxmlformats.org/officeDocument/2006/relationships/image" Target="../media/image50.png"/><Relationship Id="rId4" Type="http://schemas.openxmlformats.org/officeDocument/2006/relationships/image" Target="../media/image29.jpeg"/><Relationship Id="rId9" Type="http://schemas.openxmlformats.org/officeDocument/2006/relationships/image" Target="../media/image49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notesSlide" Target="../notesSlides/notesSlide26.xml"/><Relationship Id="rId7" Type="http://schemas.openxmlformats.org/officeDocument/2006/relationships/image" Target="../media/image55.png"/><Relationship Id="rId12" Type="http://schemas.openxmlformats.org/officeDocument/2006/relationships/image" Target="../media/image48.png"/><Relationship Id="rId2" Type="http://schemas.openxmlformats.org/officeDocument/2006/relationships/slideLayout" Target="../slideLayouts/slideLayout7.xml"/><Relationship Id="rId1" Type="http://schemas.openxmlformats.org/officeDocument/2006/relationships/tags" Target="../tags/tag13.xml"/><Relationship Id="rId6" Type="http://schemas.openxmlformats.org/officeDocument/2006/relationships/image" Target="../media/image54.png"/><Relationship Id="rId11" Type="http://schemas.openxmlformats.org/officeDocument/2006/relationships/image" Target="../media/image51.png"/><Relationship Id="rId5" Type="http://schemas.openxmlformats.org/officeDocument/2006/relationships/image" Target="../media/image53.png"/><Relationship Id="rId10" Type="http://schemas.openxmlformats.org/officeDocument/2006/relationships/image" Target="../media/image32.png"/><Relationship Id="rId4" Type="http://schemas.openxmlformats.org/officeDocument/2006/relationships/image" Target="../media/image31.jpeg"/><Relationship Id="rId9" Type="http://schemas.openxmlformats.org/officeDocument/2006/relationships/image" Target="../media/image57.png"/></Relationships>
</file>

<file path=ppt/slides/_rels/slide27.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notesSlide" Target="../notesSlides/notesSlide27.xml"/><Relationship Id="rId7" Type="http://schemas.openxmlformats.org/officeDocument/2006/relationships/image" Target="../media/image60.png"/><Relationship Id="rId2" Type="http://schemas.openxmlformats.org/officeDocument/2006/relationships/slideLayout" Target="../slideLayouts/slideLayout7.xml"/><Relationship Id="rId1" Type="http://schemas.openxmlformats.org/officeDocument/2006/relationships/tags" Target="../tags/tag14.xml"/><Relationship Id="rId6" Type="http://schemas.openxmlformats.org/officeDocument/2006/relationships/image" Target="../media/image59.png"/><Relationship Id="rId5" Type="http://schemas.openxmlformats.org/officeDocument/2006/relationships/image" Target="../media/image58.png"/><Relationship Id="rId10" Type="http://schemas.openxmlformats.org/officeDocument/2006/relationships/image" Target="../media/image49.png"/><Relationship Id="rId4" Type="http://schemas.openxmlformats.org/officeDocument/2006/relationships/image" Target="../media/image31.jpeg"/><Relationship Id="rId9" Type="http://schemas.openxmlformats.org/officeDocument/2006/relationships/image" Target="../media/image63.png"/></Relationships>
</file>

<file path=ppt/slides/_rels/slide28.xml.rels><?xml version="1.0" encoding="UTF-8" standalone="yes"?>
<Relationships xmlns="http://schemas.openxmlformats.org/package/2006/relationships"><Relationship Id="rId8" Type="http://schemas.openxmlformats.org/officeDocument/2006/relationships/image" Target="../media/image69.png"/><Relationship Id="rId13" Type="http://schemas.openxmlformats.org/officeDocument/2006/relationships/image" Target="../media/image32.png"/><Relationship Id="rId3" Type="http://schemas.openxmlformats.org/officeDocument/2006/relationships/notesSlide" Target="../notesSlides/notesSlide28.xml"/><Relationship Id="rId7" Type="http://schemas.openxmlformats.org/officeDocument/2006/relationships/image" Target="../media/image68.png"/><Relationship Id="rId12" Type="http://schemas.openxmlformats.org/officeDocument/2006/relationships/image" Target="../media/image73.png"/><Relationship Id="rId2" Type="http://schemas.openxmlformats.org/officeDocument/2006/relationships/slideLayout" Target="../slideLayouts/slideLayout7.xml"/><Relationship Id="rId1" Type="http://schemas.openxmlformats.org/officeDocument/2006/relationships/tags" Target="../tags/tag15.xml"/><Relationship Id="rId6" Type="http://schemas.openxmlformats.org/officeDocument/2006/relationships/image" Target="../media/image67.png"/><Relationship Id="rId11" Type="http://schemas.openxmlformats.org/officeDocument/2006/relationships/image" Target="../media/image72.png"/><Relationship Id="rId5" Type="http://schemas.openxmlformats.org/officeDocument/2006/relationships/image" Target="../media/image66.png"/><Relationship Id="rId15" Type="http://schemas.openxmlformats.org/officeDocument/2006/relationships/image" Target="../media/image49.png"/><Relationship Id="rId10" Type="http://schemas.openxmlformats.org/officeDocument/2006/relationships/image" Target="../media/image71.png"/><Relationship Id="rId4" Type="http://schemas.openxmlformats.org/officeDocument/2006/relationships/image" Target="../media/image31.jpeg"/><Relationship Id="rId9" Type="http://schemas.openxmlformats.org/officeDocument/2006/relationships/image" Target="../media/image70.png"/><Relationship Id="rId14" Type="http://schemas.openxmlformats.org/officeDocument/2006/relationships/image" Target="../media/image74.png"/></Relationships>
</file>

<file path=ppt/slides/_rels/slide29.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68.png"/><Relationship Id="rId3" Type="http://schemas.openxmlformats.org/officeDocument/2006/relationships/notesSlide" Target="../notesSlides/notesSlide29.xml"/><Relationship Id="rId7" Type="http://schemas.openxmlformats.org/officeDocument/2006/relationships/image" Target="../media/image77.png"/><Relationship Id="rId12" Type="http://schemas.openxmlformats.org/officeDocument/2006/relationships/image" Target="../media/image67.png"/><Relationship Id="rId2" Type="http://schemas.openxmlformats.org/officeDocument/2006/relationships/slideLayout" Target="../slideLayouts/slideLayout7.xml"/><Relationship Id="rId1" Type="http://schemas.openxmlformats.org/officeDocument/2006/relationships/tags" Target="../tags/tag16.xml"/><Relationship Id="rId6" Type="http://schemas.openxmlformats.org/officeDocument/2006/relationships/image" Target="../media/image76.png"/><Relationship Id="rId11" Type="http://schemas.openxmlformats.org/officeDocument/2006/relationships/image" Target="../media/image66.png"/><Relationship Id="rId5" Type="http://schemas.openxmlformats.org/officeDocument/2006/relationships/image" Target="../media/image75.png"/><Relationship Id="rId15" Type="http://schemas.openxmlformats.org/officeDocument/2006/relationships/image" Target="../media/image49.png"/><Relationship Id="rId10" Type="http://schemas.openxmlformats.org/officeDocument/2006/relationships/image" Target="../media/image79.png"/><Relationship Id="rId4" Type="http://schemas.openxmlformats.org/officeDocument/2006/relationships/image" Target="../media/image31.jpeg"/><Relationship Id="rId9" Type="http://schemas.openxmlformats.org/officeDocument/2006/relationships/image" Target="../media/image78.png"/><Relationship Id="rId14" Type="http://schemas.openxmlformats.org/officeDocument/2006/relationships/image" Target="../media/image69.png"/></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13" Type="http://schemas.openxmlformats.org/officeDocument/2006/relationships/image" Target="../media/image15.png"/><Relationship Id="rId3" Type="http://schemas.openxmlformats.org/officeDocument/2006/relationships/notesSlide" Target="../notesSlides/notesSlide3.xml"/><Relationship Id="rId7" Type="http://schemas.openxmlformats.org/officeDocument/2006/relationships/image" Target="../media/image8.jpeg"/><Relationship Id="rId12" Type="http://schemas.openxmlformats.org/officeDocument/2006/relationships/image" Target="../media/image14.png"/><Relationship Id="rId2" Type="http://schemas.openxmlformats.org/officeDocument/2006/relationships/slideLayout" Target="../slideLayouts/slideLayout6.xml"/><Relationship Id="rId1" Type="http://schemas.openxmlformats.org/officeDocument/2006/relationships/tags" Target="../tags/tag2.xml"/><Relationship Id="rId6" Type="http://schemas.openxmlformats.org/officeDocument/2006/relationships/image" Target="../media/image7.jpeg"/><Relationship Id="rId11" Type="http://schemas.openxmlformats.org/officeDocument/2006/relationships/image" Target="../media/image13.png"/><Relationship Id="rId5" Type="http://schemas.openxmlformats.org/officeDocument/2006/relationships/image" Target="../media/image6.jpeg"/><Relationship Id="rId10" Type="http://schemas.openxmlformats.org/officeDocument/2006/relationships/image" Target="../media/image12.png"/><Relationship Id="rId4" Type="http://schemas.openxmlformats.org/officeDocument/2006/relationships/image" Target="../media/image5.jpeg"/><Relationship Id="rId9" Type="http://schemas.openxmlformats.org/officeDocument/2006/relationships/image" Target="../media/image10.png"/></Relationships>
</file>

<file path=ppt/slides/_rels/slide30.xml.rels><?xml version="1.0" encoding="UTF-8" standalone="yes"?>
<Relationships xmlns="http://schemas.openxmlformats.org/package/2006/relationships"><Relationship Id="rId8" Type="http://schemas.openxmlformats.org/officeDocument/2006/relationships/image" Target="../media/image69.png"/><Relationship Id="rId13" Type="http://schemas.openxmlformats.org/officeDocument/2006/relationships/image" Target="../media/image84.png"/><Relationship Id="rId3" Type="http://schemas.openxmlformats.org/officeDocument/2006/relationships/notesSlide" Target="../notesSlides/notesSlide30.xml"/><Relationship Id="rId7" Type="http://schemas.openxmlformats.org/officeDocument/2006/relationships/image" Target="../media/image68.png"/><Relationship Id="rId12" Type="http://schemas.openxmlformats.org/officeDocument/2006/relationships/image" Target="../media/image83.png"/><Relationship Id="rId2" Type="http://schemas.openxmlformats.org/officeDocument/2006/relationships/slideLayout" Target="../slideLayouts/slideLayout7.xml"/><Relationship Id="rId1" Type="http://schemas.openxmlformats.org/officeDocument/2006/relationships/tags" Target="../tags/tag17.xml"/><Relationship Id="rId6" Type="http://schemas.openxmlformats.org/officeDocument/2006/relationships/image" Target="../media/image67.png"/><Relationship Id="rId11" Type="http://schemas.openxmlformats.org/officeDocument/2006/relationships/image" Target="../media/image82.png"/><Relationship Id="rId5" Type="http://schemas.openxmlformats.org/officeDocument/2006/relationships/image" Target="../media/image66.png"/><Relationship Id="rId15" Type="http://schemas.openxmlformats.org/officeDocument/2006/relationships/image" Target="../media/image49.png"/><Relationship Id="rId10" Type="http://schemas.openxmlformats.org/officeDocument/2006/relationships/image" Target="../media/image81.png"/><Relationship Id="rId4" Type="http://schemas.openxmlformats.org/officeDocument/2006/relationships/image" Target="../media/image31.jpeg"/><Relationship Id="rId9" Type="http://schemas.openxmlformats.org/officeDocument/2006/relationships/image" Target="../media/image80.png"/><Relationship Id="rId14" Type="http://schemas.openxmlformats.org/officeDocument/2006/relationships/image" Target="../media/image85.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18.xml"/><Relationship Id="rId6" Type="http://schemas.openxmlformats.org/officeDocument/2006/relationships/image" Target="../media/image390.png"/><Relationship Id="rId5" Type="http://schemas.openxmlformats.org/officeDocument/2006/relationships/image" Target="../media/image380.png"/><Relationship Id="rId4" Type="http://schemas.openxmlformats.org/officeDocument/2006/relationships/image" Target="../media/image33.png"/></Relationships>
</file>

<file path=ppt/slides/_rels/slide32.xml.rels><?xml version="1.0" encoding="UTF-8" standalone="yes"?>
<Relationships xmlns="http://schemas.openxmlformats.org/package/2006/relationships"><Relationship Id="rId8" Type="http://schemas.openxmlformats.org/officeDocument/2006/relationships/image" Target="../media/image492.png"/><Relationship Id="rId3" Type="http://schemas.openxmlformats.org/officeDocument/2006/relationships/notesSlide" Target="../notesSlides/notesSlide32.xml"/><Relationship Id="rId7" Type="http://schemas.openxmlformats.org/officeDocument/2006/relationships/image" Target="../media/image27.png"/><Relationship Id="rId2" Type="http://schemas.openxmlformats.org/officeDocument/2006/relationships/slideLayout" Target="../slideLayouts/slideLayout7.xml"/><Relationship Id="rId1" Type="http://schemas.openxmlformats.org/officeDocument/2006/relationships/tags" Target="../tags/tag19.xml"/><Relationship Id="rId6" Type="http://schemas.openxmlformats.org/officeDocument/2006/relationships/image" Target="../media/image88.png"/><Relationship Id="rId5" Type="http://schemas.openxmlformats.org/officeDocument/2006/relationships/image" Target="../media/image87.png"/><Relationship Id="rId4" Type="http://schemas.openxmlformats.org/officeDocument/2006/relationships/image" Target="../media/image31.jpeg"/><Relationship Id="rId9" Type="http://schemas.openxmlformats.org/officeDocument/2006/relationships/image" Target="../media/image86.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20.xml"/><Relationship Id="rId6" Type="http://schemas.openxmlformats.org/officeDocument/2006/relationships/image" Target="../media/image89.png"/><Relationship Id="rId5" Type="http://schemas.openxmlformats.org/officeDocument/2006/relationships/image" Target="../media/image91.png"/><Relationship Id="rId4" Type="http://schemas.openxmlformats.org/officeDocument/2006/relationships/image" Target="../media/image491.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notesSlide" Target="../notesSlides/notesSlide35.xml"/><Relationship Id="rId7" Type="http://schemas.openxmlformats.org/officeDocument/2006/relationships/image" Target="../media/image37.jpeg"/><Relationship Id="rId2" Type="http://schemas.openxmlformats.org/officeDocument/2006/relationships/slideLayout" Target="../slideLayouts/slideLayout2.xml"/><Relationship Id="rId1" Type="http://schemas.openxmlformats.org/officeDocument/2006/relationships/tags" Target="../tags/tag21.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 Id="rId9" Type="http://schemas.microsoft.com/office/2007/relationships/hdphoto" Target="../media/hdphoto1.wdp"/></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7" Type="http://schemas.microsoft.com/office/2007/relationships/hdphoto" Target="../media/hdphoto2.wdp"/><Relationship Id="rId2" Type="http://schemas.openxmlformats.org/officeDocument/2006/relationships/slideLayout" Target="../slideLayouts/slideLayout2.xml"/><Relationship Id="rId1" Type="http://schemas.openxmlformats.org/officeDocument/2006/relationships/tags" Target="../tags/tag22.xml"/><Relationship Id="rId6" Type="http://schemas.openxmlformats.org/officeDocument/2006/relationships/image" Target="../media/image52.png"/><Relationship Id="rId5" Type="http://schemas.openxmlformats.org/officeDocument/2006/relationships/image" Target="../media/image47.png"/><Relationship Id="rId4" Type="http://schemas.openxmlformats.org/officeDocument/2006/relationships/image" Target="../media/image42.jpeg"/></Relationships>
</file>

<file path=ppt/slides/_rels/slide37.xml.rels><?xml version="1.0" encoding="UTF-8" standalone="yes"?>
<Relationships xmlns="http://schemas.openxmlformats.org/package/2006/relationships"><Relationship Id="rId8" Type="http://schemas.openxmlformats.org/officeDocument/2006/relationships/image" Target="../media/image93.png"/><Relationship Id="rId3" Type="http://schemas.openxmlformats.org/officeDocument/2006/relationships/notesSlide" Target="../notesSlides/notesSlide37.xml"/><Relationship Id="rId7" Type="http://schemas.openxmlformats.org/officeDocument/2006/relationships/image" Target="../media/image92.png"/><Relationship Id="rId2" Type="http://schemas.openxmlformats.org/officeDocument/2006/relationships/slideLayout" Target="../slideLayouts/slideLayout6.xml"/><Relationship Id="rId1" Type="http://schemas.openxmlformats.org/officeDocument/2006/relationships/tags" Target="../tags/tag23.xml"/><Relationship Id="rId6" Type="http://schemas.openxmlformats.org/officeDocument/2006/relationships/image" Target="../media/image10.svg"/><Relationship Id="rId11" Type="http://schemas.microsoft.com/office/2007/relationships/hdphoto" Target="../media/hdphoto3.wdp"/><Relationship Id="rId5" Type="http://schemas.openxmlformats.org/officeDocument/2006/relationships/image" Target="../media/image3.png"/><Relationship Id="rId10" Type="http://schemas.openxmlformats.org/officeDocument/2006/relationships/image" Target="../media/image94.png"/><Relationship Id="rId4" Type="http://schemas.openxmlformats.org/officeDocument/2006/relationships/image" Target="../media/image90.png"/><Relationship Id="rId9" Type="http://schemas.openxmlformats.org/officeDocument/2006/relationships/image" Target="../media/image91.tiff"/></Relationships>
</file>

<file path=ppt/slides/_rels/slide38.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notesSlide" Target="../notesSlides/notesSlide38.xml"/><Relationship Id="rId7" Type="http://schemas.openxmlformats.org/officeDocument/2006/relationships/image" Target="../media/image96.jpeg"/><Relationship Id="rId2" Type="http://schemas.openxmlformats.org/officeDocument/2006/relationships/slideLayout" Target="../slideLayouts/slideLayout6.xml"/><Relationship Id="rId1" Type="http://schemas.openxmlformats.org/officeDocument/2006/relationships/tags" Target="../tags/tag24.xml"/><Relationship Id="rId6" Type="http://schemas.openxmlformats.org/officeDocument/2006/relationships/image" Target="../media/image95.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9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eg"/><Relationship Id="rId7" Type="http://schemas.openxmlformats.org/officeDocument/2006/relationships/image" Target="../media/image9.jpeg"/><Relationship Id="rId12"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8.jpeg"/><Relationship Id="rId11" Type="http://schemas.openxmlformats.org/officeDocument/2006/relationships/image" Target="../media/image14.png"/><Relationship Id="rId5" Type="http://schemas.openxmlformats.org/officeDocument/2006/relationships/image" Target="../media/image7.jpeg"/><Relationship Id="rId10" Type="http://schemas.openxmlformats.org/officeDocument/2006/relationships/image" Target="../media/image13.png"/><Relationship Id="rId4" Type="http://schemas.openxmlformats.org/officeDocument/2006/relationships/image" Target="../media/image6.jpeg"/><Relationship Id="rId9" Type="http://schemas.openxmlformats.org/officeDocument/2006/relationships/image" Target="../media/image12.png"/></Relationships>
</file>

<file path=ppt/slides/_rels/slide40.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00.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01.tmp"/><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02.tmp"/><Relationship Id="rId2" Type="http://schemas.openxmlformats.org/officeDocument/2006/relationships/notesSlide" Target="../notesSlides/notesSlide43.xml"/><Relationship Id="rId1" Type="http://schemas.openxmlformats.org/officeDocument/2006/relationships/slideLayout" Target="../slideLayouts/slideLayout7.xml"/><Relationship Id="rId6" Type="http://schemas.openxmlformats.org/officeDocument/2006/relationships/image" Target="../media/image105.jpg"/><Relationship Id="rId5" Type="http://schemas.openxmlformats.org/officeDocument/2006/relationships/image" Target="../media/image104.jpg"/><Relationship Id="rId4" Type="http://schemas.openxmlformats.org/officeDocument/2006/relationships/image" Target="../media/image103.jpg"/></Relationships>
</file>

<file path=ppt/slides/_rels/slide4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6.jpeg"/><Relationship Id="rId7" Type="http://schemas.microsoft.com/office/2007/relationships/hdphoto" Target="../media/hdphoto4.wdp"/><Relationship Id="rId2" Type="http://schemas.openxmlformats.org/officeDocument/2006/relationships/notesSlide" Target="../notesSlides/notesSlide44.xml"/><Relationship Id="rId1" Type="http://schemas.openxmlformats.org/officeDocument/2006/relationships/slideLayout" Target="../slideLayouts/slideLayout7.xml"/><Relationship Id="rId6" Type="http://schemas.openxmlformats.org/officeDocument/2006/relationships/image" Target="../media/image107.png"/><Relationship Id="rId5" Type="http://schemas.microsoft.com/office/2007/relationships/hdphoto" Target="../media/hdphoto2.wdp"/><Relationship Id="rId4" Type="http://schemas.openxmlformats.org/officeDocument/2006/relationships/image" Target="../media/image52.png"/></Relationships>
</file>

<file path=ppt/slides/_rels/slide45.xml.rels><?xml version="1.0" encoding="UTF-8" standalone="yes"?>
<Relationships xmlns="http://schemas.openxmlformats.org/package/2006/relationships"><Relationship Id="rId8" Type="http://schemas.openxmlformats.org/officeDocument/2006/relationships/image" Target="../media/image113.jpeg"/><Relationship Id="rId3" Type="http://schemas.openxmlformats.org/officeDocument/2006/relationships/image" Target="../media/image108.png"/><Relationship Id="rId7" Type="http://schemas.openxmlformats.org/officeDocument/2006/relationships/image" Target="../media/image112.jpeg"/><Relationship Id="rId2" Type="http://schemas.openxmlformats.org/officeDocument/2006/relationships/notesSlide" Target="../notesSlides/notesSlide45.xml"/><Relationship Id="rId1" Type="http://schemas.openxmlformats.org/officeDocument/2006/relationships/slideLayout" Target="../slideLayouts/slideLayout7.xml"/><Relationship Id="rId6" Type="http://schemas.openxmlformats.org/officeDocument/2006/relationships/image" Target="../media/image111.jpeg"/><Relationship Id="rId5" Type="http://schemas.openxmlformats.org/officeDocument/2006/relationships/image" Target="../media/image110.png"/><Relationship Id="rId4" Type="http://schemas.openxmlformats.org/officeDocument/2006/relationships/image" Target="../media/image109.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0.sv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0.sv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8" name="Picture 14" descr="Staples® Official Online Store">
            <a:extLst>
              <a:ext uri="{FF2B5EF4-FFF2-40B4-BE49-F238E27FC236}">
                <a16:creationId xmlns:a16="http://schemas.microsoft.com/office/drawing/2014/main" id="{C49225FF-B882-F044-B892-6C3FB9167E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084" y="1579477"/>
            <a:ext cx="4588214" cy="516422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6" descr="Image result for uiuc logo">
            <a:extLst>
              <a:ext uri="{FF2B5EF4-FFF2-40B4-BE49-F238E27FC236}">
                <a16:creationId xmlns:a16="http://schemas.microsoft.com/office/drawing/2014/main" id="{70415635-6302-4D17-943D-78D509D1835D}"/>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tretch/>
        </p:blipFill>
        <p:spPr bwMode="auto">
          <a:xfrm>
            <a:off x="5232756" y="4185361"/>
            <a:ext cx="2705713" cy="825241"/>
          </a:xfrm>
          <a:prstGeom prst="rect">
            <a:avLst/>
          </a:prstGeom>
          <a:noFill/>
          <a:effectLst>
            <a:softEdge rad="0"/>
          </a:effectLst>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BF086DD8-5C8E-406B-BB12-ABE24DEC452E}"/>
              </a:ext>
            </a:extLst>
          </p:cNvPr>
          <p:cNvSpPr txBox="1">
            <a:spLocks/>
          </p:cNvSpPr>
          <p:nvPr/>
        </p:nvSpPr>
        <p:spPr>
          <a:xfrm>
            <a:off x="5132298" y="2724910"/>
            <a:ext cx="5123028" cy="103659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srgbClr val="44546A"/>
                </a:solidFill>
                <a:effectLst/>
                <a:uLnTx/>
                <a:uFillTx/>
                <a:latin typeface="Calibri" panose="020F0502020204030204"/>
                <a:ea typeface="+mn-ea"/>
                <a:cs typeface="+mn-cs"/>
              </a:rPr>
              <a:t>Yu-Lin Wei,</a:t>
            </a:r>
            <a:r>
              <a:rPr kumimoji="0" lang="en-US" sz="2800" b="0" i="0" u="none" strike="noStrike" kern="1200" cap="none" spc="0" normalizeH="0" baseline="0" noProof="0" dirty="0">
                <a:ln>
                  <a:noFill/>
                </a:ln>
                <a:solidFill>
                  <a:srgbClr val="44546A"/>
                </a:solidFill>
                <a:effectLst/>
                <a:uLnTx/>
                <a:uFillTx/>
                <a:latin typeface="Calibri" panose="020F0502020204030204"/>
                <a:ea typeface="+mn-ea"/>
                <a:cs typeface="+mn-cs"/>
              </a:rPr>
              <a:t> </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srgbClr val="44546A"/>
                </a:solidFill>
                <a:effectLst/>
                <a:uLnTx/>
                <a:uFillTx/>
                <a:latin typeface="Calibri" panose="020F0502020204030204"/>
                <a:ea typeface="+mn-ea"/>
                <a:cs typeface="+mn-cs"/>
              </a:rPr>
              <a:t>Sheng Shen, </a:t>
            </a:r>
            <a:r>
              <a:rPr kumimoji="0" lang="en-US" sz="2400" b="0" i="0" u="none" strike="noStrike" kern="1200" cap="none" spc="0" normalizeH="0" baseline="0" noProof="0" dirty="0" err="1">
                <a:ln>
                  <a:noFill/>
                </a:ln>
                <a:solidFill>
                  <a:srgbClr val="44546A"/>
                </a:solidFill>
                <a:effectLst/>
                <a:uLnTx/>
                <a:uFillTx/>
                <a:latin typeface="Calibri" panose="020F0502020204030204"/>
                <a:ea typeface="+mn-ea"/>
                <a:cs typeface="+mn-cs"/>
              </a:rPr>
              <a:t>Daguan</a:t>
            </a:r>
            <a:r>
              <a:rPr kumimoji="0" lang="en-US" sz="2400" b="0" i="0" u="none" strike="noStrike" kern="1200" cap="none" spc="0" normalizeH="0" baseline="0" noProof="0" dirty="0">
                <a:ln>
                  <a:noFill/>
                </a:ln>
                <a:solidFill>
                  <a:srgbClr val="44546A"/>
                </a:solidFill>
                <a:effectLst/>
                <a:uLnTx/>
                <a:uFillTx/>
                <a:latin typeface="Calibri" panose="020F0502020204030204"/>
                <a:ea typeface="+mn-ea"/>
                <a:cs typeface="+mn-cs"/>
              </a:rPr>
              <a:t> Chen, Zhijian Yang, </a:t>
            </a:r>
          </a:p>
        </p:txBody>
      </p:sp>
      <p:sp>
        <p:nvSpPr>
          <p:cNvPr id="54" name="Content Placeholder 2">
            <a:extLst>
              <a:ext uri="{FF2B5EF4-FFF2-40B4-BE49-F238E27FC236}">
                <a16:creationId xmlns:a16="http://schemas.microsoft.com/office/drawing/2014/main" id="{1C13D878-0CA7-434C-BFBA-B2B78621456D}"/>
              </a:ext>
            </a:extLst>
          </p:cNvPr>
          <p:cNvSpPr txBox="1">
            <a:spLocks/>
          </p:cNvSpPr>
          <p:nvPr/>
        </p:nvSpPr>
        <p:spPr>
          <a:xfrm>
            <a:off x="326654" y="2670927"/>
            <a:ext cx="11865346" cy="1726801"/>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1" i="0" u="none" strike="noStrike" kern="1200" cap="none" spc="0" normalizeH="0" baseline="0" noProof="0" dirty="0">
              <a:ln>
                <a:noFill/>
              </a:ln>
              <a:solidFill>
                <a:prstClr val="black"/>
              </a:solidFill>
              <a:effectLst/>
              <a:uLnTx/>
              <a:uFillTx/>
              <a:latin typeface="Lucida Bright" panose="02040602050505020304" pitchFamily="18" charset="0"/>
              <a:ea typeface="+mn-ea"/>
              <a:cs typeface="+mn-cs"/>
            </a:endParaRPr>
          </a:p>
        </p:txBody>
      </p:sp>
      <p:sp>
        <p:nvSpPr>
          <p:cNvPr id="5" name="Title 1">
            <a:extLst>
              <a:ext uri="{FF2B5EF4-FFF2-40B4-BE49-F238E27FC236}">
                <a16:creationId xmlns:a16="http://schemas.microsoft.com/office/drawing/2014/main" id="{719A4171-54B5-3141-827B-8A54605C467F}"/>
              </a:ext>
            </a:extLst>
          </p:cNvPr>
          <p:cNvSpPr txBox="1">
            <a:spLocks/>
          </p:cNvSpPr>
          <p:nvPr/>
        </p:nvSpPr>
        <p:spPr>
          <a:xfrm>
            <a:off x="699891" y="17253"/>
            <a:ext cx="11118871" cy="28441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600"/>
              </a:spcAft>
              <a:buClrTx/>
              <a:buSzTx/>
              <a:buFontTx/>
              <a:buNone/>
              <a:tabLst/>
              <a:defRPr/>
            </a:pPr>
            <a:r>
              <a:rPr kumimoji="0" lang="en-US" sz="4400" b="1" i="0" u="none" strike="noStrike" kern="1200" cap="none" spc="0" normalizeH="0" baseline="0" noProof="0" dirty="0">
                <a:ln>
                  <a:noFill/>
                </a:ln>
                <a:solidFill>
                  <a:srgbClr val="44546A"/>
                </a:solidFill>
                <a:effectLst/>
                <a:uLnTx/>
                <a:uFillTx/>
                <a:latin typeface="Calibri Light" panose="020F0302020204030204"/>
                <a:ea typeface="+mj-ea"/>
                <a:cs typeface="+mj-cs"/>
              </a:rPr>
              <a:t>Voice Localization using Nearby Wall Reflections</a:t>
            </a:r>
          </a:p>
        </p:txBody>
      </p:sp>
      <p:sp>
        <p:nvSpPr>
          <p:cNvPr id="8" name="TextBox 7">
            <a:extLst>
              <a:ext uri="{FF2B5EF4-FFF2-40B4-BE49-F238E27FC236}">
                <a16:creationId xmlns:a16="http://schemas.microsoft.com/office/drawing/2014/main" id="{57ED1701-2486-614E-8C14-8296627A2F2B}"/>
              </a:ext>
            </a:extLst>
          </p:cNvPr>
          <p:cNvSpPr txBox="1"/>
          <p:nvPr/>
        </p:nvSpPr>
        <p:spPr>
          <a:xfrm>
            <a:off x="5132298" y="3655829"/>
            <a:ext cx="2906630" cy="461665"/>
          </a:xfrm>
          <a:prstGeom prst="rect">
            <a:avLst/>
          </a:prstGeom>
          <a:noFill/>
        </p:spPr>
        <p:txBody>
          <a:bodyPr wrap="none" rtlCol="0">
            <a:spAutoFit/>
          </a:bodyPr>
          <a:lstStyle/>
          <a:p>
            <a:r>
              <a:rPr lang="en-US" sz="2400" dirty="0">
                <a:solidFill>
                  <a:srgbClr val="44546A"/>
                </a:solidFill>
                <a:latin typeface="Calibri" panose="020F0502020204030204" pitchFamily="34" charset="0"/>
                <a:cs typeface="Calibri" panose="020F0502020204030204" pitchFamily="34" charset="0"/>
              </a:rPr>
              <a:t>Romit Roy Choudhury</a:t>
            </a:r>
          </a:p>
        </p:txBody>
      </p:sp>
    </p:spTree>
    <p:extLst>
      <p:ext uri="{BB962C8B-B14F-4D97-AF65-F5344CB8AC3E}">
        <p14:creationId xmlns:p14="http://schemas.microsoft.com/office/powerpoint/2010/main" val="3385604957"/>
      </p:ext>
    </p:extLst>
  </p:cSld>
  <p:clrMapOvr>
    <a:masterClrMapping/>
  </p:clrMapOvr>
  <mc:AlternateContent xmlns:mc="http://schemas.openxmlformats.org/markup-compatibility/2006">
    <mc:Choice xmlns:p14="http://schemas.microsoft.com/office/powerpoint/2010/main" Requires="p14">
      <p:transition spd="slow" p14:dur="2000" advTm="17610"/>
    </mc:Choice>
    <mc:Fallback>
      <p:transition spd="slow" advTm="1761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3" name="Group 202">
            <a:extLst>
              <a:ext uri="{FF2B5EF4-FFF2-40B4-BE49-F238E27FC236}">
                <a16:creationId xmlns:a16="http://schemas.microsoft.com/office/drawing/2014/main" id="{0876DE0A-073F-4BCF-981B-EE2767CB794A}"/>
              </a:ext>
            </a:extLst>
          </p:cNvPr>
          <p:cNvGrpSpPr/>
          <p:nvPr/>
        </p:nvGrpSpPr>
        <p:grpSpPr>
          <a:xfrm rot="16200000">
            <a:off x="3115852" y="1331997"/>
            <a:ext cx="189833" cy="735353"/>
            <a:chOff x="4370209" y="2989858"/>
            <a:chExt cx="258537" cy="1025968"/>
          </a:xfrm>
        </p:grpSpPr>
        <p:cxnSp>
          <p:nvCxnSpPr>
            <p:cNvPr id="204" name="Straight Connector 203">
              <a:extLst>
                <a:ext uri="{FF2B5EF4-FFF2-40B4-BE49-F238E27FC236}">
                  <a16:creationId xmlns:a16="http://schemas.microsoft.com/office/drawing/2014/main" id="{256E6D3E-24EB-452C-B02B-C514EFBFD151}"/>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C66584A0-6B9E-4D0E-8B29-8D8DFD566239}"/>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06" name="Straight Connector 205">
              <a:extLst>
                <a:ext uri="{FF2B5EF4-FFF2-40B4-BE49-F238E27FC236}">
                  <a16:creationId xmlns:a16="http://schemas.microsoft.com/office/drawing/2014/main" id="{F343EA2B-F777-4802-BA29-973C9FD59C29}"/>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07" name="Straight Connector 206">
              <a:extLst>
                <a:ext uri="{FF2B5EF4-FFF2-40B4-BE49-F238E27FC236}">
                  <a16:creationId xmlns:a16="http://schemas.microsoft.com/office/drawing/2014/main" id="{48199454-A358-4C28-82F1-2E2696C4885B}"/>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08" name="Straight Connector 207">
              <a:extLst>
                <a:ext uri="{FF2B5EF4-FFF2-40B4-BE49-F238E27FC236}">
                  <a16:creationId xmlns:a16="http://schemas.microsoft.com/office/drawing/2014/main" id="{94D81B5A-D803-4F18-9483-C6B5C35D3AAE}"/>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09" name="Straight Connector 208">
              <a:extLst>
                <a:ext uri="{FF2B5EF4-FFF2-40B4-BE49-F238E27FC236}">
                  <a16:creationId xmlns:a16="http://schemas.microsoft.com/office/drawing/2014/main" id="{C3A67008-77C2-4849-A030-047474598665}"/>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10" name="Straight Connector 209">
              <a:extLst>
                <a:ext uri="{FF2B5EF4-FFF2-40B4-BE49-F238E27FC236}">
                  <a16:creationId xmlns:a16="http://schemas.microsoft.com/office/drawing/2014/main" id="{A394AB4E-EC33-402D-926C-B86B8EDC7642}"/>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pic>
        <p:nvPicPr>
          <p:cNvPr id="143" name="Picture 142">
            <a:extLst>
              <a:ext uri="{FF2B5EF4-FFF2-40B4-BE49-F238E27FC236}">
                <a16:creationId xmlns:a16="http://schemas.microsoft.com/office/drawing/2014/main" id="{6E2723A2-1453-4192-8D83-1523E7A568FD}"/>
              </a:ext>
            </a:extLst>
          </p:cNvPr>
          <p:cNvPicPr>
            <a:picLocks noChangeAspect="1"/>
          </p:cNvPicPr>
          <p:nvPr/>
        </p:nvPicPr>
        <p:blipFill>
          <a:blip r:embed="rId3"/>
          <a:stretch>
            <a:fillRect/>
          </a:stretch>
        </p:blipFill>
        <p:spPr>
          <a:xfrm rot="21375052" flipH="1">
            <a:off x="4258838" y="2476708"/>
            <a:ext cx="712366" cy="748923"/>
          </a:xfrm>
          <a:prstGeom prst="rect">
            <a:avLst/>
          </a:prstGeom>
        </p:spPr>
      </p:pic>
      <p:pic>
        <p:nvPicPr>
          <p:cNvPr id="145" name="Picture 144">
            <a:extLst>
              <a:ext uri="{FF2B5EF4-FFF2-40B4-BE49-F238E27FC236}">
                <a16:creationId xmlns:a16="http://schemas.microsoft.com/office/drawing/2014/main" id="{B7DBEF96-2C4F-4DDE-80C1-46B8E800D550}"/>
              </a:ext>
            </a:extLst>
          </p:cNvPr>
          <p:cNvPicPr>
            <a:picLocks noChangeAspect="1"/>
          </p:cNvPicPr>
          <p:nvPr/>
        </p:nvPicPr>
        <p:blipFill>
          <a:blip r:embed="rId3">
            <a:duotone>
              <a:schemeClr val="accent2">
                <a:shade val="45000"/>
                <a:satMod val="135000"/>
              </a:schemeClr>
              <a:prstClr val="white"/>
            </a:duotone>
          </a:blip>
          <a:stretch>
            <a:fillRect/>
          </a:stretch>
        </p:blipFill>
        <p:spPr>
          <a:xfrm>
            <a:off x="89891" y="1905813"/>
            <a:ext cx="711482" cy="869937"/>
          </a:xfrm>
          <a:prstGeom prst="rect">
            <a:avLst/>
          </a:prstGeom>
        </p:spPr>
      </p:pic>
      <p:pic>
        <p:nvPicPr>
          <p:cNvPr id="146" name="Picture 145">
            <a:extLst>
              <a:ext uri="{FF2B5EF4-FFF2-40B4-BE49-F238E27FC236}">
                <a16:creationId xmlns:a16="http://schemas.microsoft.com/office/drawing/2014/main" id="{DD240E8A-E6A7-4066-84FE-54BFB0655433}"/>
              </a:ext>
            </a:extLst>
          </p:cNvPr>
          <p:cNvPicPr>
            <a:picLocks noChangeAspect="1"/>
          </p:cNvPicPr>
          <p:nvPr/>
        </p:nvPicPr>
        <p:blipFill>
          <a:blip r:embed="rId3">
            <a:duotone>
              <a:schemeClr val="accent1">
                <a:shade val="45000"/>
                <a:satMod val="135000"/>
              </a:schemeClr>
              <a:prstClr val="white"/>
            </a:duotone>
          </a:blip>
          <a:stretch>
            <a:fillRect/>
          </a:stretch>
        </p:blipFill>
        <p:spPr>
          <a:xfrm rot="20099335">
            <a:off x="891325" y="5029851"/>
            <a:ext cx="708105" cy="865808"/>
          </a:xfrm>
          <a:prstGeom prst="rect">
            <a:avLst/>
          </a:prstGeom>
        </p:spPr>
      </p:pic>
      <p:grpSp>
        <p:nvGrpSpPr>
          <p:cNvPr id="148" name="Group 147">
            <a:extLst>
              <a:ext uri="{FF2B5EF4-FFF2-40B4-BE49-F238E27FC236}">
                <a16:creationId xmlns:a16="http://schemas.microsoft.com/office/drawing/2014/main" id="{DB79339B-9C2C-4EE3-910A-BE570E374DFA}"/>
              </a:ext>
            </a:extLst>
          </p:cNvPr>
          <p:cNvGrpSpPr/>
          <p:nvPr/>
        </p:nvGrpSpPr>
        <p:grpSpPr>
          <a:xfrm rot="16200000">
            <a:off x="1703654" y="1233245"/>
            <a:ext cx="189833" cy="735353"/>
            <a:chOff x="4370209" y="2989858"/>
            <a:chExt cx="258537" cy="1025968"/>
          </a:xfrm>
        </p:grpSpPr>
        <p:cxnSp>
          <p:nvCxnSpPr>
            <p:cNvPr id="149" name="Straight Connector 148">
              <a:extLst>
                <a:ext uri="{FF2B5EF4-FFF2-40B4-BE49-F238E27FC236}">
                  <a16:creationId xmlns:a16="http://schemas.microsoft.com/office/drawing/2014/main" id="{422F858C-759E-49FD-92E0-D8FB84E9CD9E}"/>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6DA09C8C-8FBF-468B-A9B3-0756A92A4711}"/>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1" name="Straight Connector 150">
              <a:extLst>
                <a:ext uri="{FF2B5EF4-FFF2-40B4-BE49-F238E27FC236}">
                  <a16:creationId xmlns:a16="http://schemas.microsoft.com/office/drawing/2014/main" id="{AB7AB511-ED57-4EDA-98BA-D264C88904F5}"/>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2" name="Straight Connector 151">
              <a:extLst>
                <a:ext uri="{FF2B5EF4-FFF2-40B4-BE49-F238E27FC236}">
                  <a16:creationId xmlns:a16="http://schemas.microsoft.com/office/drawing/2014/main" id="{C629DEF8-6E81-4E7A-B495-6285C1345A88}"/>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3" name="Straight Connector 152">
              <a:extLst>
                <a:ext uri="{FF2B5EF4-FFF2-40B4-BE49-F238E27FC236}">
                  <a16:creationId xmlns:a16="http://schemas.microsoft.com/office/drawing/2014/main" id="{CB64FBF9-117F-45EC-BFEB-A61B1B34FD76}"/>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4" name="Straight Connector 153">
              <a:extLst>
                <a:ext uri="{FF2B5EF4-FFF2-40B4-BE49-F238E27FC236}">
                  <a16:creationId xmlns:a16="http://schemas.microsoft.com/office/drawing/2014/main" id="{7B035AB5-C65E-484F-895A-73B979E3EB3C}"/>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5" name="Straight Connector 154">
              <a:extLst>
                <a:ext uri="{FF2B5EF4-FFF2-40B4-BE49-F238E27FC236}">
                  <a16:creationId xmlns:a16="http://schemas.microsoft.com/office/drawing/2014/main" id="{CC71B508-67EB-420C-B483-35B401592045}"/>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56" name="Group 155">
            <a:extLst>
              <a:ext uri="{FF2B5EF4-FFF2-40B4-BE49-F238E27FC236}">
                <a16:creationId xmlns:a16="http://schemas.microsoft.com/office/drawing/2014/main" id="{CBBD6DA2-647C-476A-88F1-099D6C8C4A28}"/>
              </a:ext>
            </a:extLst>
          </p:cNvPr>
          <p:cNvGrpSpPr/>
          <p:nvPr/>
        </p:nvGrpSpPr>
        <p:grpSpPr>
          <a:xfrm rot="554369">
            <a:off x="4418020" y="4614143"/>
            <a:ext cx="260111" cy="742873"/>
            <a:chOff x="4370209" y="2989858"/>
            <a:chExt cx="258537" cy="1025968"/>
          </a:xfrm>
        </p:grpSpPr>
        <p:cxnSp>
          <p:nvCxnSpPr>
            <p:cNvPr id="158" name="Straight Connector 157">
              <a:extLst>
                <a:ext uri="{FF2B5EF4-FFF2-40B4-BE49-F238E27FC236}">
                  <a16:creationId xmlns:a16="http://schemas.microsoft.com/office/drawing/2014/main" id="{061F039A-FFAE-4691-9D5B-0890AEEAD19F}"/>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2882AE0F-484F-4A9A-B95C-4E1A497108BF}"/>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1" name="Straight Connector 160">
              <a:extLst>
                <a:ext uri="{FF2B5EF4-FFF2-40B4-BE49-F238E27FC236}">
                  <a16:creationId xmlns:a16="http://schemas.microsoft.com/office/drawing/2014/main" id="{01F27E56-9BC6-4E81-B586-638F483AFACE}"/>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2" name="Straight Connector 161">
              <a:extLst>
                <a:ext uri="{FF2B5EF4-FFF2-40B4-BE49-F238E27FC236}">
                  <a16:creationId xmlns:a16="http://schemas.microsoft.com/office/drawing/2014/main" id="{296E2D51-44E6-4015-9318-448767774181}"/>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3" name="Straight Connector 162">
              <a:extLst>
                <a:ext uri="{FF2B5EF4-FFF2-40B4-BE49-F238E27FC236}">
                  <a16:creationId xmlns:a16="http://schemas.microsoft.com/office/drawing/2014/main" id="{A55DDA8D-DD39-4456-AF15-5D03947CECCB}"/>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4" name="Straight Connector 163">
              <a:extLst>
                <a:ext uri="{FF2B5EF4-FFF2-40B4-BE49-F238E27FC236}">
                  <a16:creationId xmlns:a16="http://schemas.microsoft.com/office/drawing/2014/main" id="{5A75C900-1A5D-4D44-A370-692E7BDB5F78}"/>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5" name="Straight Connector 164">
              <a:extLst>
                <a:ext uri="{FF2B5EF4-FFF2-40B4-BE49-F238E27FC236}">
                  <a16:creationId xmlns:a16="http://schemas.microsoft.com/office/drawing/2014/main" id="{A866C2BF-DC71-4F64-AD2B-0A25FB8E3D50}"/>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76" name="Group 175">
            <a:extLst>
              <a:ext uri="{FF2B5EF4-FFF2-40B4-BE49-F238E27FC236}">
                <a16:creationId xmlns:a16="http://schemas.microsoft.com/office/drawing/2014/main" id="{57B892C9-E0DA-483B-B734-176478B3AD6E}"/>
              </a:ext>
            </a:extLst>
          </p:cNvPr>
          <p:cNvGrpSpPr/>
          <p:nvPr/>
        </p:nvGrpSpPr>
        <p:grpSpPr>
          <a:xfrm rot="9912214">
            <a:off x="483120" y="3147364"/>
            <a:ext cx="260111" cy="742873"/>
            <a:chOff x="4370209" y="2989858"/>
            <a:chExt cx="258537" cy="1025968"/>
          </a:xfrm>
        </p:grpSpPr>
        <p:cxnSp>
          <p:nvCxnSpPr>
            <p:cNvPr id="177" name="Straight Connector 176">
              <a:extLst>
                <a:ext uri="{FF2B5EF4-FFF2-40B4-BE49-F238E27FC236}">
                  <a16:creationId xmlns:a16="http://schemas.microsoft.com/office/drawing/2014/main" id="{D4F5453B-12FF-44F8-8041-51C6136AFC2F}"/>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E948D27A-73CD-46CA-8217-BBEED7D48706}"/>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9" name="Straight Connector 178">
              <a:extLst>
                <a:ext uri="{FF2B5EF4-FFF2-40B4-BE49-F238E27FC236}">
                  <a16:creationId xmlns:a16="http://schemas.microsoft.com/office/drawing/2014/main" id="{E468AA02-2CF7-496E-B378-2BFDD6DDE3A7}"/>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80" name="Straight Connector 179">
              <a:extLst>
                <a:ext uri="{FF2B5EF4-FFF2-40B4-BE49-F238E27FC236}">
                  <a16:creationId xmlns:a16="http://schemas.microsoft.com/office/drawing/2014/main" id="{087882BA-0301-428F-8CBA-4207578E21AF}"/>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81" name="Straight Connector 180">
              <a:extLst>
                <a:ext uri="{FF2B5EF4-FFF2-40B4-BE49-F238E27FC236}">
                  <a16:creationId xmlns:a16="http://schemas.microsoft.com/office/drawing/2014/main" id="{03670D64-88EC-45EB-BA81-DBC94F951DE6}"/>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82" name="Straight Connector 181">
              <a:extLst>
                <a:ext uri="{FF2B5EF4-FFF2-40B4-BE49-F238E27FC236}">
                  <a16:creationId xmlns:a16="http://schemas.microsoft.com/office/drawing/2014/main" id="{56A8BD55-5BB7-478F-95FF-A69BACE22BDF}"/>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83" name="Straight Connector 182">
              <a:extLst>
                <a:ext uri="{FF2B5EF4-FFF2-40B4-BE49-F238E27FC236}">
                  <a16:creationId xmlns:a16="http://schemas.microsoft.com/office/drawing/2014/main" id="{508DB508-F0CA-4596-BEE2-79F5EA8D4DBF}"/>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cxnSp>
        <p:nvCxnSpPr>
          <p:cNvPr id="184" name="Straight Arrow Connector 183">
            <a:extLst>
              <a:ext uri="{FF2B5EF4-FFF2-40B4-BE49-F238E27FC236}">
                <a16:creationId xmlns:a16="http://schemas.microsoft.com/office/drawing/2014/main" id="{A7D0DF72-543F-4A71-9FA3-616A902AB1CD}"/>
              </a:ext>
            </a:extLst>
          </p:cNvPr>
          <p:cNvCxnSpPr>
            <a:cxnSpLocks/>
          </p:cNvCxnSpPr>
          <p:nvPr/>
        </p:nvCxnSpPr>
        <p:spPr>
          <a:xfrm>
            <a:off x="956511" y="247834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5" name="Straight Arrow Connector 184">
            <a:extLst>
              <a:ext uri="{FF2B5EF4-FFF2-40B4-BE49-F238E27FC236}">
                <a16:creationId xmlns:a16="http://schemas.microsoft.com/office/drawing/2014/main" id="{409C8EF7-5455-455B-91E6-FA50DBEF78F4}"/>
              </a:ext>
            </a:extLst>
          </p:cNvPr>
          <p:cNvCxnSpPr>
            <a:cxnSpLocks/>
          </p:cNvCxnSpPr>
          <p:nvPr/>
        </p:nvCxnSpPr>
        <p:spPr>
          <a:xfrm>
            <a:off x="1849798" y="177662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5F96D0CD-F4DE-4494-A50D-E3DE5CE14B4F}"/>
              </a:ext>
            </a:extLst>
          </p:cNvPr>
          <p:cNvCxnSpPr>
            <a:cxnSpLocks/>
          </p:cNvCxnSpPr>
          <p:nvPr/>
        </p:nvCxnSpPr>
        <p:spPr>
          <a:xfrm flipV="1">
            <a:off x="913119" y="1726945"/>
            <a:ext cx="863376" cy="777381"/>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7" name="Straight Arrow Connector 186">
            <a:extLst>
              <a:ext uri="{FF2B5EF4-FFF2-40B4-BE49-F238E27FC236}">
                <a16:creationId xmlns:a16="http://schemas.microsoft.com/office/drawing/2014/main" id="{4DD0C529-E6AD-4BA1-B3D6-BC030563C833}"/>
              </a:ext>
            </a:extLst>
          </p:cNvPr>
          <p:cNvCxnSpPr>
            <a:cxnSpLocks/>
          </p:cNvCxnSpPr>
          <p:nvPr/>
        </p:nvCxnSpPr>
        <p:spPr>
          <a:xfrm flipH="1">
            <a:off x="3503278" y="2997068"/>
            <a:ext cx="677155" cy="394357"/>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8" name="Straight Arrow Connector 187">
            <a:extLst>
              <a:ext uri="{FF2B5EF4-FFF2-40B4-BE49-F238E27FC236}">
                <a16:creationId xmlns:a16="http://schemas.microsoft.com/office/drawing/2014/main" id="{9B245D88-40B7-45B4-A74C-DA26A0AF63BC}"/>
              </a:ext>
            </a:extLst>
          </p:cNvPr>
          <p:cNvCxnSpPr>
            <a:cxnSpLocks/>
          </p:cNvCxnSpPr>
          <p:nvPr/>
        </p:nvCxnSpPr>
        <p:spPr>
          <a:xfrm flipH="1" flipV="1">
            <a:off x="3047882" y="1839385"/>
            <a:ext cx="1108395" cy="1096557"/>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9" name="Straight Arrow Connector 188">
            <a:extLst>
              <a:ext uri="{FF2B5EF4-FFF2-40B4-BE49-F238E27FC236}">
                <a16:creationId xmlns:a16="http://schemas.microsoft.com/office/drawing/2014/main" id="{20878FB5-16FF-455B-B41F-F96518B19A8B}"/>
              </a:ext>
            </a:extLst>
          </p:cNvPr>
          <p:cNvCxnSpPr>
            <a:cxnSpLocks/>
          </p:cNvCxnSpPr>
          <p:nvPr/>
        </p:nvCxnSpPr>
        <p:spPr>
          <a:xfrm flipV="1">
            <a:off x="758443" y="1865301"/>
            <a:ext cx="2289438" cy="1682711"/>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0" name="Straight Arrow Connector 189">
            <a:extLst>
              <a:ext uri="{FF2B5EF4-FFF2-40B4-BE49-F238E27FC236}">
                <a16:creationId xmlns:a16="http://schemas.microsoft.com/office/drawing/2014/main" id="{20EC4A34-109C-4A68-BD28-3C8CDE256D89}"/>
              </a:ext>
            </a:extLst>
          </p:cNvPr>
          <p:cNvCxnSpPr>
            <a:cxnSpLocks/>
          </p:cNvCxnSpPr>
          <p:nvPr/>
        </p:nvCxnSpPr>
        <p:spPr>
          <a:xfrm>
            <a:off x="765615" y="3548011"/>
            <a:ext cx="941864" cy="297314"/>
          </a:xfrm>
          <a:prstGeom prst="straightConnector1">
            <a:avLst/>
          </a:prstGeom>
          <a:ln w="28575">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1" name="Straight Arrow Connector 190">
            <a:extLst>
              <a:ext uri="{FF2B5EF4-FFF2-40B4-BE49-F238E27FC236}">
                <a16:creationId xmlns:a16="http://schemas.microsoft.com/office/drawing/2014/main" id="{A1B5005B-8E5E-4EC7-83B8-7D1B59FD5A06}"/>
              </a:ext>
            </a:extLst>
          </p:cNvPr>
          <p:cNvCxnSpPr>
            <a:cxnSpLocks/>
          </p:cNvCxnSpPr>
          <p:nvPr/>
        </p:nvCxnSpPr>
        <p:spPr>
          <a:xfrm flipV="1">
            <a:off x="1631039" y="469096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2" name="Straight Arrow Connector 191">
            <a:extLst>
              <a:ext uri="{FF2B5EF4-FFF2-40B4-BE49-F238E27FC236}">
                <a16:creationId xmlns:a16="http://schemas.microsoft.com/office/drawing/2014/main" id="{E90918B3-AC69-45EA-8C86-52E974A5DB0F}"/>
              </a:ext>
            </a:extLst>
          </p:cNvPr>
          <p:cNvCxnSpPr>
            <a:cxnSpLocks/>
          </p:cNvCxnSpPr>
          <p:nvPr/>
        </p:nvCxnSpPr>
        <p:spPr>
          <a:xfrm flipV="1">
            <a:off x="1616950" y="4889010"/>
            <a:ext cx="2730093" cy="429015"/>
          </a:xfrm>
          <a:prstGeom prst="straightConnector1">
            <a:avLst/>
          </a:prstGeom>
          <a:ln w="28575">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3" name="Straight Arrow Connector 192">
            <a:extLst>
              <a:ext uri="{FF2B5EF4-FFF2-40B4-BE49-F238E27FC236}">
                <a16:creationId xmlns:a16="http://schemas.microsoft.com/office/drawing/2014/main" id="{E156B27B-6F79-4F87-9BE5-3C6BC60044C3}"/>
              </a:ext>
            </a:extLst>
          </p:cNvPr>
          <p:cNvCxnSpPr>
            <a:cxnSpLocks/>
          </p:cNvCxnSpPr>
          <p:nvPr/>
        </p:nvCxnSpPr>
        <p:spPr>
          <a:xfrm flipH="1" flipV="1">
            <a:off x="3767838" y="4334229"/>
            <a:ext cx="691895" cy="499520"/>
          </a:xfrm>
          <a:prstGeom prst="straightConnector1">
            <a:avLst/>
          </a:prstGeom>
          <a:ln w="28575">
            <a:solidFill>
              <a:schemeClr val="accent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94" name="Group 193">
            <a:extLst>
              <a:ext uri="{FF2B5EF4-FFF2-40B4-BE49-F238E27FC236}">
                <a16:creationId xmlns:a16="http://schemas.microsoft.com/office/drawing/2014/main" id="{77CC40C0-49AC-4599-BB23-A022A930C879}"/>
              </a:ext>
            </a:extLst>
          </p:cNvPr>
          <p:cNvGrpSpPr/>
          <p:nvPr/>
        </p:nvGrpSpPr>
        <p:grpSpPr>
          <a:xfrm>
            <a:off x="432146" y="1071439"/>
            <a:ext cx="876300" cy="717775"/>
            <a:chOff x="2197100" y="4737100"/>
            <a:chExt cx="876300" cy="717775"/>
          </a:xfrm>
        </p:grpSpPr>
        <p:sp>
          <p:nvSpPr>
            <p:cNvPr id="195" name="Cloud 194">
              <a:extLst>
                <a:ext uri="{FF2B5EF4-FFF2-40B4-BE49-F238E27FC236}">
                  <a16:creationId xmlns:a16="http://schemas.microsoft.com/office/drawing/2014/main" id="{497C3035-6C4D-4970-AEFE-238B2242931B}"/>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TextBox 195">
              <a:extLst>
                <a:ext uri="{FF2B5EF4-FFF2-40B4-BE49-F238E27FC236}">
                  <a16:creationId xmlns:a16="http://schemas.microsoft.com/office/drawing/2014/main" id="{2D973577-493F-4712-BF1C-7FE19938539A}"/>
                </a:ext>
              </a:extLst>
            </p:cNvPr>
            <p:cNvSpPr txBox="1"/>
            <p:nvPr/>
          </p:nvSpPr>
          <p:spPr>
            <a:xfrm>
              <a:off x="2235760" y="4898621"/>
              <a:ext cx="824456" cy="369332"/>
            </a:xfrm>
            <a:prstGeom prst="rect">
              <a:avLst/>
            </a:prstGeom>
            <a:noFill/>
          </p:spPr>
          <p:txBody>
            <a:bodyPr wrap="none" rtlCol="0">
              <a:spAutoFit/>
            </a:bodyPr>
            <a:lstStyle/>
            <a:p>
              <a:r>
                <a:rPr lang="en-US" dirty="0"/>
                <a:t>French</a:t>
              </a:r>
            </a:p>
          </p:txBody>
        </p:sp>
      </p:grpSp>
      <p:grpSp>
        <p:nvGrpSpPr>
          <p:cNvPr id="197" name="Group 196">
            <a:extLst>
              <a:ext uri="{FF2B5EF4-FFF2-40B4-BE49-F238E27FC236}">
                <a16:creationId xmlns:a16="http://schemas.microsoft.com/office/drawing/2014/main" id="{F885E87E-D7D5-43D0-820F-249CAFAF93B3}"/>
              </a:ext>
            </a:extLst>
          </p:cNvPr>
          <p:cNvGrpSpPr/>
          <p:nvPr/>
        </p:nvGrpSpPr>
        <p:grpSpPr>
          <a:xfrm>
            <a:off x="116704" y="4404790"/>
            <a:ext cx="942887" cy="717775"/>
            <a:chOff x="2184960" y="4737100"/>
            <a:chExt cx="942887" cy="717775"/>
          </a:xfrm>
        </p:grpSpPr>
        <p:sp>
          <p:nvSpPr>
            <p:cNvPr id="198" name="Cloud 197">
              <a:extLst>
                <a:ext uri="{FF2B5EF4-FFF2-40B4-BE49-F238E27FC236}">
                  <a16:creationId xmlns:a16="http://schemas.microsoft.com/office/drawing/2014/main" id="{E2B0FD44-14C5-49ED-A80C-BDC3DE68736B}"/>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TextBox 198">
              <a:extLst>
                <a:ext uri="{FF2B5EF4-FFF2-40B4-BE49-F238E27FC236}">
                  <a16:creationId xmlns:a16="http://schemas.microsoft.com/office/drawing/2014/main" id="{2452B581-C86D-4EC7-82CE-830AC94DDFB4}"/>
                </a:ext>
              </a:extLst>
            </p:cNvPr>
            <p:cNvSpPr txBox="1"/>
            <p:nvPr/>
          </p:nvSpPr>
          <p:spPr>
            <a:xfrm>
              <a:off x="2184960" y="4898621"/>
              <a:ext cx="942887" cy="369332"/>
            </a:xfrm>
            <a:prstGeom prst="rect">
              <a:avLst/>
            </a:prstGeom>
            <a:noFill/>
          </p:spPr>
          <p:txBody>
            <a:bodyPr wrap="none" rtlCol="0">
              <a:spAutoFit/>
            </a:bodyPr>
            <a:lstStyle/>
            <a:p>
              <a:r>
                <a:rPr lang="en-US" dirty="0"/>
                <a:t>German</a:t>
              </a:r>
            </a:p>
          </p:txBody>
        </p:sp>
      </p:grpSp>
      <p:grpSp>
        <p:nvGrpSpPr>
          <p:cNvPr id="200" name="Group 199">
            <a:extLst>
              <a:ext uri="{FF2B5EF4-FFF2-40B4-BE49-F238E27FC236}">
                <a16:creationId xmlns:a16="http://schemas.microsoft.com/office/drawing/2014/main" id="{BC9E0235-AF20-4CE5-A97E-913569BC49C5}"/>
              </a:ext>
            </a:extLst>
          </p:cNvPr>
          <p:cNvGrpSpPr/>
          <p:nvPr/>
        </p:nvGrpSpPr>
        <p:grpSpPr>
          <a:xfrm>
            <a:off x="4335728" y="1669665"/>
            <a:ext cx="876300" cy="717775"/>
            <a:chOff x="2197100" y="4737100"/>
            <a:chExt cx="876300" cy="717775"/>
          </a:xfrm>
        </p:grpSpPr>
        <p:sp>
          <p:nvSpPr>
            <p:cNvPr id="201" name="Cloud 200">
              <a:extLst>
                <a:ext uri="{FF2B5EF4-FFF2-40B4-BE49-F238E27FC236}">
                  <a16:creationId xmlns:a16="http://schemas.microsoft.com/office/drawing/2014/main" id="{D9BD447A-FD19-4F36-9236-8DB4717DA5B9}"/>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TextBox 201">
              <a:extLst>
                <a:ext uri="{FF2B5EF4-FFF2-40B4-BE49-F238E27FC236}">
                  <a16:creationId xmlns:a16="http://schemas.microsoft.com/office/drawing/2014/main" id="{8730211C-75E8-4065-84A0-3795F9A22ACF}"/>
                </a:ext>
              </a:extLst>
            </p:cNvPr>
            <p:cNvSpPr txBox="1"/>
            <p:nvPr/>
          </p:nvSpPr>
          <p:spPr>
            <a:xfrm>
              <a:off x="2299260" y="4898621"/>
              <a:ext cx="642612" cy="369332"/>
            </a:xfrm>
            <a:prstGeom prst="rect">
              <a:avLst/>
            </a:prstGeom>
            <a:noFill/>
          </p:spPr>
          <p:txBody>
            <a:bodyPr wrap="none" rtlCol="0">
              <a:spAutoFit/>
            </a:bodyPr>
            <a:lstStyle/>
            <a:p>
              <a:r>
                <a:rPr lang="en-US" dirty="0"/>
                <a:t>Latin</a:t>
              </a:r>
            </a:p>
          </p:txBody>
        </p:sp>
      </p:grpSp>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What makes the problem challenging?</a:t>
            </a:r>
          </a:p>
        </p:txBody>
      </p:sp>
      <p:sp>
        <p:nvSpPr>
          <p:cNvPr id="2" name="Rectangle 1">
            <a:extLst>
              <a:ext uri="{FF2B5EF4-FFF2-40B4-BE49-F238E27FC236}">
                <a16:creationId xmlns:a16="http://schemas.microsoft.com/office/drawing/2014/main" id="{07079643-56A7-4911-86B7-2C3FAE7B6B86}"/>
              </a:ext>
            </a:extLst>
          </p:cNvPr>
          <p:cNvSpPr/>
          <p:nvPr/>
        </p:nvSpPr>
        <p:spPr>
          <a:xfrm>
            <a:off x="0" y="1071439"/>
            <a:ext cx="6032479" cy="5444101"/>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Arrow Connector 72">
            <a:extLst>
              <a:ext uri="{FF2B5EF4-FFF2-40B4-BE49-F238E27FC236}">
                <a16:creationId xmlns:a16="http://schemas.microsoft.com/office/drawing/2014/main" id="{A0512E34-8CA0-48EF-B012-C4BAF9E32692}"/>
              </a:ext>
            </a:extLst>
          </p:cNvPr>
          <p:cNvCxnSpPr>
            <a:cxnSpLocks/>
          </p:cNvCxnSpPr>
          <p:nvPr/>
        </p:nvCxnSpPr>
        <p:spPr>
          <a:xfrm>
            <a:off x="962163" y="248937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021251D2-7ADD-4190-B14F-67814037C3B6}"/>
              </a:ext>
            </a:extLst>
          </p:cNvPr>
          <p:cNvCxnSpPr>
            <a:cxnSpLocks/>
          </p:cNvCxnSpPr>
          <p:nvPr/>
        </p:nvCxnSpPr>
        <p:spPr>
          <a:xfrm>
            <a:off x="1855450" y="178765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B93E038F-3991-43FB-94AE-E0E896AB9994}"/>
              </a:ext>
            </a:extLst>
          </p:cNvPr>
          <p:cNvCxnSpPr>
            <a:cxnSpLocks/>
          </p:cNvCxnSpPr>
          <p:nvPr/>
        </p:nvCxnSpPr>
        <p:spPr>
          <a:xfrm flipH="1">
            <a:off x="3512843" y="3020307"/>
            <a:ext cx="654424" cy="370281"/>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D957C0B2-E795-41FD-B5CF-471CD624F96B}"/>
              </a:ext>
            </a:extLst>
          </p:cNvPr>
          <p:cNvCxnSpPr>
            <a:cxnSpLocks/>
          </p:cNvCxnSpPr>
          <p:nvPr/>
        </p:nvCxnSpPr>
        <p:spPr>
          <a:xfrm>
            <a:off x="771267" y="3559041"/>
            <a:ext cx="941864" cy="297314"/>
          </a:xfrm>
          <a:prstGeom prst="straightConnector1">
            <a:avLst/>
          </a:prstGeom>
          <a:ln w="28575">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00292CE2-C1B2-4444-8040-4D3F569A2AED}"/>
              </a:ext>
            </a:extLst>
          </p:cNvPr>
          <p:cNvCxnSpPr>
            <a:cxnSpLocks/>
          </p:cNvCxnSpPr>
          <p:nvPr/>
        </p:nvCxnSpPr>
        <p:spPr>
          <a:xfrm flipV="1">
            <a:off x="1636691" y="470199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1DE2B303-35E9-4909-8B68-75C6DDB20574}"/>
              </a:ext>
            </a:extLst>
          </p:cNvPr>
          <p:cNvCxnSpPr>
            <a:cxnSpLocks/>
          </p:cNvCxnSpPr>
          <p:nvPr/>
        </p:nvCxnSpPr>
        <p:spPr>
          <a:xfrm flipH="1" flipV="1">
            <a:off x="3773490" y="4345259"/>
            <a:ext cx="691895" cy="499520"/>
          </a:xfrm>
          <a:prstGeom prst="straightConnector1">
            <a:avLst/>
          </a:prstGeom>
          <a:ln w="28575">
            <a:solidFill>
              <a:schemeClr val="accent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D4CA6EA5-3E3B-4794-B342-D8205D5CB8E5}"/>
                  </a:ext>
                </a:extLst>
              </p:cNvPr>
              <p:cNvSpPr txBox="1"/>
              <p:nvPr/>
            </p:nvSpPr>
            <p:spPr>
              <a:xfrm>
                <a:off x="2099023" y="1405316"/>
                <a:ext cx="898207"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rgbClr val="FF0000"/>
                              </a:solidFill>
                              <a:latin typeface="Cambria Math" panose="02040503050406030204" pitchFamily="18" charset="0"/>
                            </a:rPr>
                          </m:ctrlPr>
                        </m:sSubPr>
                        <m:e>
                          <m:r>
                            <a:rPr lang="en-US" sz="3600" i="1" dirty="0" smtClean="0">
                              <a:solidFill>
                                <a:srgbClr val="FF0000"/>
                              </a:solidFill>
                              <a:latin typeface="Cambria Math" panose="02040503050406030204" pitchFamily="18" charset="0"/>
                            </a:rPr>
                            <m:t>𝜃</m:t>
                          </m:r>
                        </m:e>
                        <m:sub>
                          <m:r>
                            <a:rPr lang="en-US" sz="3600" b="0" i="1" dirty="0" smtClean="0">
                              <a:solidFill>
                                <a:srgbClr val="FF0000"/>
                              </a:solidFill>
                              <a:latin typeface="Cambria Math" panose="02040503050406030204" pitchFamily="18" charset="0"/>
                            </a:rPr>
                            <m:t>1,2</m:t>
                          </m:r>
                        </m:sub>
                      </m:sSub>
                    </m:oMath>
                  </m:oMathPara>
                </a14:m>
                <a:endParaRPr lang="en-US" dirty="0">
                  <a:solidFill>
                    <a:srgbClr val="FF0000"/>
                  </a:solidFill>
                </a:endParaRPr>
              </a:p>
            </p:txBody>
          </p:sp>
        </mc:Choice>
        <mc:Fallback xmlns="">
          <p:sp>
            <p:nvSpPr>
              <p:cNvPr id="13" name="TextBox 12">
                <a:extLst>
                  <a:ext uri="{FF2B5EF4-FFF2-40B4-BE49-F238E27FC236}">
                    <a16:creationId xmlns:a16="http://schemas.microsoft.com/office/drawing/2014/main" id="{D4CA6EA5-3E3B-4794-B342-D8205D5CB8E5}"/>
                  </a:ext>
                </a:extLst>
              </p:cNvPr>
              <p:cNvSpPr txBox="1">
                <a:spLocks noRot="1" noChangeAspect="1" noMove="1" noResize="1" noEditPoints="1" noAdjustHandles="1" noChangeArrowheads="1" noChangeShapeType="1" noTextEdit="1"/>
              </p:cNvSpPr>
              <p:nvPr/>
            </p:nvSpPr>
            <p:spPr>
              <a:xfrm>
                <a:off x="2099023" y="1405316"/>
                <a:ext cx="898207" cy="670696"/>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B78E4A7E-8A45-4260-B4CD-01E6E7CD2589}"/>
                  </a:ext>
                </a:extLst>
              </p:cNvPr>
              <p:cNvSpPr txBox="1"/>
              <p:nvPr/>
            </p:nvSpPr>
            <p:spPr>
              <a:xfrm>
                <a:off x="2199671" y="4746542"/>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accent1"/>
                              </a:solidFill>
                              <a:latin typeface="Cambria Math" panose="02040503050406030204" pitchFamily="18" charset="0"/>
                            </a:rPr>
                          </m:ctrlPr>
                        </m:sSubPr>
                        <m:e>
                          <m:r>
                            <a:rPr lang="en-US" sz="3600" i="1" dirty="0" smtClean="0">
                              <a:solidFill>
                                <a:schemeClr val="accent1"/>
                              </a:solidFill>
                              <a:latin typeface="Cambria Math" panose="02040503050406030204" pitchFamily="18" charset="0"/>
                            </a:rPr>
                            <m:t>𝜃</m:t>
                          </m:r>
                        </m:e>
                        <m:sub>
                          <m:r>
                            <a:rPr lang="en-US" sz="3600" b="0" i="1" dirty="0" smtClean="0">
                              <a:solidFill>
                                <a:schemeClr val="accent1"/>
                              </a:solidFill>
                              <a:latin typeface="Cambria Math" panose="02040503050406030204" pitchFamily="18" charset="0"/>
                            </a:rPr>
                            <m:t>2,1</m:t>
                          </m:r>
                        </m:sub>
                      </m:sSub>
                    </m:oMath>
                  </m:oMathPara>
                </a14:m>
                <a:endParaRPr lang="en-US" dirty="0">
                  <a:solidFill>
                    <a:schemeClr val="accent1"/>
                  </a:solidFill>
                </a:endParaRPr>
              </a:p>
            </p:txBody>
          </p:sp>
        </mc:Choice>
        <mc:Fallback xmlns="">
          <p:sp>
            <p:nvSpPr>
              <p:cNvPr id="14" name="TextBox 13">
                <a:extLst>
                  <a:ext uri="{FF2B5EF4-FFF2-40B4-BE49-F238E27FC236}">
                    <a16:creationId xmlns:a16="http://schemas.microsoft.com/office/drawing/2014/main" id="{B78E4A7E-8A45-4260-B4CD-01E6E7CD2589}"/>
                  </a:ext>
                </a:extLst>
              </p:cNvPr>
              <p:cNvSpPr txBox="1">
                <a:spLocks noRot="1" noChangeAspect="1" noMove="1" noResize="1" noEditPoints="1" noAdjustHandles="1" noChangeArrowheads="1" noChangeShapeType="1" noTextEdit="1"/>
              </p:cNvSpPr>
              <p:nvPr/>
            </p:nvSpPr>
            <p:spPr>
              <a:xfrm>
                <a:off x="2199671" y="4746542"/>
                <a:ext cx="797559" cy="670696"/>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8A5B39D7-7EF2-417D-BBA0-11DF51561E5F}"/>
                  </a:ext>
                </a:extLst>
              </p:cNvPr>
              <p:cNvSpPr txBox="1"/>
              <p:nvPr/>
            </p:nvSpPr>
            <p:spPr>
              <a:xfrm>
                <a:off x="4544694" y="4266369"/>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accent1"/>
                              </a:solidFill>
                              <a:latin typeface="Cambria Math" panose="02040503050406030204" pitchFamily="18" charset="0"/>
                            </a:rPr>
                          </m:ctrlPr>
                        </m:sSubPr>
                        <m:e>
                          <m:r>
                            <a:rPr lang="en-US" sz="3600" i="1" dirty="0" smtClean="0">
                              <a:solidFill>
                                <a:schemeClr val="accent1"/>
                              </a:solidFill>
                              <a:latin typeface="Cambria Math" panose="02040503050406030204" pitchFamily="18" charset="0"/>
                            </a:rPr>
                            <m:t>𝜃</m:t>
                          </m:r>
                        </m:e>
                        <m:sub>
                          <m:r>
                            <a:rPr lang="en-US" sz="3600" b="0" i="1" dirty="0" smtClean="0">
                              <a:solidFill>
                                <a:schemeClr val="accent1"/>
                              </a:solidFill>
                              <a:latin typeface="Cambria Math" panose="02040503050406030204" pitchFamily="18" charset="0"/>
                            </a:rPr>
                            <m:t>2,2</m:t>
                          </m:r>
                        </m:sub>
                      </m:sSub>
                    </m:oMath>
                  </m:oMathPara>
                </a14:m>
                <a:endParaRPr lang="en-US" dirty="0">
                  <a:solidFill>
                    <a:schemeClr val="accent1"/>
                  </a:solidFill>
                </a:endParaRPr>
              </a:p>
            </p:txBody>
          </p:sp>
        </mc:Choice>
        <mc:Fallback xmlns="">
          <p:sp>
            <p:nvSpPr>
              <p:cNvPr id="15" name="TextBox 14">
                <a:extLst>
                  <a:ext uri="{FF2B5EF4-FFF2-40B4-BE49-F238E27FC236}">
                    <a16:creationId xmlns:a16="http://schemas.microsoft.com/office/drawing/2014/main" id="{8A5B39D7-7EF2-417D-BBA0-11DF51561E5F}"/>
                  </a:ext>
                </a:extLst>
              </p:cNvPr>
              <p:cNvSpPr txBox="1">
                <a:spLocks noRot="1" noChangeAspect="1" noMove="1" noResize="1" noEditPoints="1" noAdjustHandles="1" noChangeArrowheads="1" noChangeShapeType="1" noTextEdit="1"/>
              </p:cNvSpPr>
              <p:nvPr/>
            </p:nvSpPr>
            <p:spPr>
              <a:xfrm>
                <a:off x="4544694" y="4266369"/>
                <a:ext cx="797559" cy="670696"/>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9FB462DC-64A7-4B51-B13E-AFF1583F932C}"/>
                  </a:ext>
                </a:extLst>
              </p:cNvPr>
              <p:cNvSpPr txBox="1"/>
              <p:nvPr/>
            </p:nvSpPr>
            <p:spPr>
              <a:xfrm>
                <a:off x="4017796" y="3132093"/>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tx1"/>
                              </a:solidFill>
                              <a:latin typeface="Cambria Math" panose="02040503050406030204" pitchFamily="18" charset="0"/>
                            </a:rPr>
                          </m:ctrlPr>
                        </m:sSubPr>
                        <m:e>
                          <m:r>
                            <a:rPr lang="en-US" sz="3600" i="1" dirty="0" smtClean="0">
                              <a:solidFill>
                                <a:schemeClr val="tx1"/>
                              </a:solidFill>
                              <a:latin typeface="Cambria Math" panose="02040503050406030204" pitchFamily="18" charset="0"/>
                            </a:rPr>
                            <m:t>𝜃</m:t>
                          </m:r>
                        </m:e>
                        <m:sub>
                          <m:r>
                            <a:rPr lang="en-US" sz="3600" b="0" i="1" dirty="0" smtClean="0">
                              <a:solidFill>
                                <a:schemeClr val="tx1"/>
                              </a:solidFill>
                              <a:latin typeface="Cambria Math" panose="02040503050406030204" pitchFamily="18" charset="0"/>
                            </a:rPr>
                            <m:t>3,1</m:t>
                          </m:r>
                        </m:sub>
                      </m:sSub>
                    </m:oMath>
                  </m:oMathPara>
                </a14:m>
                <a:endParaRPr lang="en-US" dirty="0">
                  <a:solidFill>
                    <a:schemeClr val="tx1"/>
                  </a:solidFill>
                </a:endParaRPr>
              </a:p>
            </p:txBody>
          </p:sp>
        </mc:Choice>
        <mc:Fallback xmlns="">
          <p:sp>
            <p:nvSpPr>
              <p:cNvPr id="16" name="TextBox 15">
                <a:extLst>
                  <a:ext uri="{FF2B5EF4-FFF2-40B4-BE49-F238E27FC236}">
                    <a16:creationId xmlns:a16="http://schemas.microsoft.com/office/drawing/2014/main" id="{9FB462DC-64A7-4B51-B13E-AFF1583F932C}"/>
                  </a:ext>
                </a:extLst>
              </p:cNvPr>
              <p:cNvSpPr txBox="1">
                <a:spLocks noRot="1" noChangeAspect="1" noMove="1" noResize="1" noEditPoints="1" noAdjustHandles="1" noChangeArrowheads="1" noChangeShapeType="1" noTextEdit="1"/>
              </p:cNvSpPr>
              <p:nvPr/>
            </p:nvSpPr>
            <p:spPr>
              <a:xfrm>
                <a:off x="4017796" y="3132093"/>
                <a:ext cx="797559" cy="670696"/>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BB1CA2C9-EEEB-4A7B-BE2A-0367503936C5}"/>
                  </a:ext>
                </a:extLst>
              </p:cNvPr>
              <p:cNvSpPr txBox="1"/>
              <p:nvPr/>
            </p:nvSpPr>
            <p:spPr>
              <a:xfrm>
                <a:off x="530667" y="3705684"/>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tx1"/>
                              </a:solidFill>
                              <a:latin typeface="Cambria Math" panose="02040503050406030204" pitchFamily="18" charset="0"/>
                            </a:rPr>
                          </m:ctrlPr>
                        </m:sSubPr>
                        <m:e>
                          <m:r>
                            <a:rPr lang="en-US" sz="3600" i="1" dirty="0" smtClean="0">
                              <a:solidFill>
                                <a:schemeClr val="tx1"/>
                              </a:solidFill>
                              <a:latin typeface="Cambria Math" panose="02040503050406030204" pitchFamily="18" charset="0"/>
                            </a:rPr>
                            <m:t>𝜃</m:t>
                          </m:r>
                        </m:e>
                        <m:sub>
                          <m:r>
                            <a:rPr lang="en-US" sz="3600" b="0" i="1" dirty="0" smtClean="0">
                              <a:solidFill>
                                <a:schemeClr val="tx1"/>
                              </a:solidFill>
                              <a:latin typeface="Cambria Math" panose="02040503050406030204" pitchFamily="18" charset="0"/>
                            </a:rPr>
                            <m:t>3,2</m:t>
                          </m:r>
                        </m:sub>
                      </m:sSub>
                    </m:oMath>
                  </m:oMathPara>
                </a14:m>
                <a:endParaRPr lang="en-US" dirty="0">
                  <a:solidFill>
                    <a:schemeClr val="tx1"/>
                  </a:solidFill>
                </a:endParaRPr>
              </a:p>
            </p:txBody>
          </p:sp>
        </mc:Choice>
        <mc:Fallback xmlns="">
          <p:sp>
            <p:nvSpPr>
              <p:cNvPr id="17" name="TextBox 16">
                <a:extLst>
                  <a:ext uri="{FF2B5EF4-FFF2-40B4-BE49-F238E27FC236}">
                    <a16:creationId xmlns:a16="http://schemas.microsoft.com/office/drawing/2014/main" id="{BB1CA2C9-EEEB-4A7B-BE2A-0367503936C5}"/>
                  </a:ext>
                </a:extLst>
              </p:cNvPr>
              <p:cNvSpPr txBox="1">
                <a:spLocks noRot="1" noChangeAspect="1" noMove="1" noResize="1" noEditPoints="1" noAdjustHandles="1" noChangeArrowheads="1" noChangeShapeType="1" noTextEdit="1"/>
              </p:cNvSpPr>
              <p:nvPr/>
            </p:nvSpPr>
            <p:spPr>
              <a:xfrm>
                <a:off x="530667" y="3705684"/>
                <a:ext cx="797559" cy="670696"/>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B372E364-924D-462C-B709-AEF999052B36}"/>
                  </a:ext>
                </a:extLst>
              </p:cNvPr>
              <p:cNvSpPr txBox="1"/>
              <p:nvPr/>
            </p:nvSpPr>
            <p:spPr>
              <a:xfrm>
                <a:off x="617701" y="2484169"/>
                <a:ext cx="579893"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rgbClr val="FF0000"/>
                              </a:solidFill>
                              <a:latin typeface="Cambria Math" panose="02040503050406030204" pitchFamily="18" charset="0"/>
                            </a:rPr>
                          </m:ctrlPr>
                        </m:sSubPr>
                        <m:e>
                          <m:r>
                            <a:rPr lang="en-US" sz="3600" i="1" dirty="0" smtClean="0">
                              <a:solidFill>
                                <a:srgbClr val="FF0000"/>
                              </a:solidFill>
                              <a:latin typeface="Cambria Math" panose="02040503050406030204" pitchFamily="18" charset="0"/>
                            </a:rPr>
                            <m:t>𝜃</m:t>
                          </m:r>
                        </m:e>
                        <m:sub>
                          <m:r>
                            <a:rPr lang="en-US" sz="3600" b="0" i="1" dirty="0" smtClean="0">
                              <a:solidFill>
                                <a:srgbClr val="FF0000"/>
                              </a:solidFill>
                              <a:latin typeface="Cambria Math" panose="02040503050406030204" pitchFamily="18" charset="0"/>
                            </a:rPr>
                            <m:t>1,1</m:t>
                          </m:r>
                        </m:sub>
                      </m:sSub>
                    </m:oMath>
                  </m:oMathPara>
                </a14:m>
                <a:endParaRPr lang="en-US" dirty="0">
                  <a:solidFill>
                    <a:srgbClr val="FF0000"/>
                  </a:solidFill>
                </a:endParaRPr>
              </a:p>
            </p:txBody>
          </p:sp>
        </mc:Choice>
        <mc:Fallback xmlns="">
          <p:sp>
            <p:nvSpPr>
              <p:cNvPr id="24" name="TextBox 23">
                <a:extLst>
                  <a:ext uri="{FF2B5EF4-FFF2-40B4-BE49-F238E27FC236}">
                    <a16:creationId xmlns:a16="http://schemas.microsoft.com/office/drawing/2014/main" id="{B372E364-924D-462C-B709-AEF999052B36}"/>
                  </a:ext>
                </a:extLst>
              </p:cNvPr>
              <p:cNvSpPr txBox="1">
                <a:spLocks noRot="1" noChangeAspect="1" noMove="1" noResize="1" noEditPoints="1" noAdjustHandles="1" noChangeArrowheads="1" noChangeShapeType="1" noTextEdit="1"/>
              </p:cNvSpPr>
              <p:nvPr/>
            </p:nvSpPr>
            <p:spPr>
              <a:xfrm>
                <a:off x="617701" y="2484169"/>
                <a:ext cx="579893" cy="670696"/>
              </a:xfrm>
              <a:prstGeom prst="rect">
                <a:avLst/>
              </a:prstGeom>
              <a:blipFill>
                <a:blip r:embed="rId9"/>
                <a:stretch>
                  <a:fillRect r="-31579"/>
                </a:stretch>
              </a:blipFill>
            </p:spPr>
            <p:txBody>
              <a:bodyPr/>
              <a:lstStyle/>
              <a:p>
                <a:r>
                  <a:rPr lang="en-US">
                    <a:noFill/>
                  </a:rPr>
                  <a:t> </a:t>
                </a:r>
              </a:p>
            </p:txBody>
          </p:sp>
        </mc:Fallback>
      </mc:AlternateContent>
      <p:cxnSp>
        <p:nvCxnSpPr>
          <p:cNvPr id="86" name="Straight Arrow Connector 85">
            <a:extLst>
              <a:ext uri="{FF2B5EF4-FFF2-40B4-BE49-F238E27FC236}">
                <a16:creationId xmlns:a16="http://schemas.microsoft.com/office/drawing/2014/main" id="{21AAE365-5585-4B9D-A70F-AAA4F9B4FB3B}"/>
              </a:ext>
            </a:extLst>
          </p:cNvPr>
          <p:cNvCxnSpPr/>
          <p:nvPr/>
        </p:nvCxnSpPr>
        <p:spPr>
          <a:xfrm>
            <a:off x="6140005" y="3737104"/>
            <a:ext cx="449884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257B85BD-2411-45DA-96B3-814B69CBAF28}"/>
              </a:ext>
            </a:extLst>
          </p:cNvPr>
          <p:cNvSpPr txBox="1"/>
          <p:nvPr/>
        </p:nvSpPr>
        <p:spPr>
          <a:xfrm>
            <a:off x="5969376" y="3028814"/>
            <a:ext cx="367408" cy="523220"/>
          </a:xfrm>
          <a:prstGeom prst="rect">
            <a:avLst/>
          </a:prstGeom>
          <a:noFill/>
        </p:spPr>
        <p:txBody>
          <a:bodyPr wrap="none" rtlCol="0">
            <a:spAutoFit/>
          </a:bodyPr>
          <a:lstStyle/>
          <a:p>
            <a:r>
              <a:rPr lang="en-US" sz="2800" dirty="0"/>
              <a:t>1</a:t>
            </a:r>
          </a:p>
        </p:txBody>
      </p:sp>
      <p:sp>
        <p:nvSpPr>
          <p:cNvPr id="89" name="TextBox 88">
            <a:extLst>
              <a:ext uri="{FF2B5EF4-FFF2-40B4-BE49-F238E27FC236}">
                <a16:creationId xmlns:a16="http://schemas.microsoft.com/office/drawing/2014/main" id="{47250B86-FE8B-4EAB-92DB-4E243560DA50}"/>
              </a:ext>
            </a:extLst>
          </p:cNvPr>
          <p:cNvSpPr txBox="1"/>
          <p:nvPr/>
        </p:nvSpPr>
        <p:spPr>
          <a:xfrm>
            <a:off x="10603783" y="3073461"/>
            <a:ext cx="417102" cy="523220"/>
          </a:xfrm>
          <a:prstGeom prst="rect">
            <a:avLst/>
          </a:prstGeom>
          <a:noFill/>
        </p:spPr>
        <p:txBody>
          <a:bodyPr wrap="none" rtlCol="0">
            <a:spAutoFit/>
          </a:bodyPr>
          <a:lstStyle/>
          <a:p>
            <a:r>
              <a:rPr lang="en-US" sz="2800" dirty="0"/>
              <a:t>N</a:t>
            </a:r>
          </a:p>
        </p:txBody>
      </p:sp>
      <p:cxnSp>
        <p:nvCxnSpPr>
          <p:cNvPr id="90" name="Straight Arrow Connector 89">
            <a:extLst>
              <a:ext uri="{FF2B5EF4-FFF2-40B4-BE49-F238E27FC236}">
                <a16:creationId xmlns:a16="http://schemas.microsoft.com/office/drawing/2014/main" id="{A85285D9-6C6F-4B68-BD91-7524D9114C64}"/>
              </a:ext>
            </a:extLst>
          </p:cNvPr>
          <p:cNvCxnSpPr>
            <a:cxnSpLocks/>
          </p:cNvCxnSpPr>
          <p:nvPr/>
        </p:nvCxnSpPr>
        <p:spPr>
          <a:xfrm flipV="1">
            <a:off x="8279701" y="1876221"/>
            <a:ext cx="0" cy="358058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3" name="TextBox 92">
            <a:extLst>
              <a:ext uri="{FF2B5EF4-FFF2-40B4-BE49-F238E27FC236}">
                <a16:creationId xmlns:a16="http://schemas.microsoft.com/office/drawing/2014/main" id="{3BF2FCDD-FB2A-4ED1-BD02-38EF7FDF9710}"/>
              </a:ext>
            </a:extLst>
          </p:cNvPr>
          <p:cNvSpPr txBox="1"/>
          <p:nvPr/>
        </p:nvSpPr>
        <p:spPr>
          <a:xfrm>
            <a:off x="7666633" y="1477234"/>
            <a:ext cx="370614" cy="523220"/>
          </a:xfrm>
          <a:prstGeom prst="rect">
            <a:avLst/>
          </a:prstGeom>
          <a:noFill/>
        </p:spPr>
        <p:txBody>
          <a:bodyPr wrap="none" rtlCol="0">
            <a:spAutoFit/>
          </a:bodyPr>
          <a:lstStyle/>
          <a:p>
            <a:r>
              <a:rPr lang="en-US" sz="2800" dirty="0"/>
              <a:t>K</a:t>
            </a:r>
          </a:p>
        </p:txBody>
      </p:sp>
      <p:sp>
        <p:nvSpPr>
          <p:cNvPr id="5" name="TextBox 4">
            <a:extLst>
              <a:ext uri="{FF2B5EF4-FFF2-40B4-BE49-F238E27FC236}">
                <a16:creationId xmlns:a16="http://schemas.microsoft.com/office/drawing/2014/main" id="{49B4C53A-42FA-49E1-B162-8868EFB45CA4}"/>
              </a:ext>
            </a:extLst>
          </p:cNvPr>
          <p:cNvSpPr txBox="1"/>
          <p:nvPr/>
        </p:nvSpPr>
        <p:spPr>
          <a:xfrm>
            <a:off x="0" y="5941294"/>
            <a:ext cx="12192000" cy="670696"/>
          </a:xfrm>
          <a:prstGeom prst="rect">
            <a:avLst/>
          </a:prstGeom>
          <a:solidFill>
            <a:schemeClr val="accent5">
              <a:lumMod val="40000"/>
              <a:lumOff val="60000"/>
            </a:schemeClr>
          </a:solidFill>
        </p:spPr>
        <p:txBody>
          <a:bodyPr wrap="square" rtlCol="0">
            <a:spAutoFit/>
          </a:bodyPr>
          <a:lstStyle/>
          <a:p>
            <a:pPr algn="ctr"/>
            <a:r>
              <a:rPr lang="en-US" sz="3600" dirty="0"/>
              <a:t>Goal: separate all N x K signal </a:t>
            </a:r>
            <a:r>
              <a:rPr lang="en-US" sz="3600" dirty="0" err="1"/>
              <a:t>AoAs</a:t>
            </a:r>
            <a:r>
              <a:rPr lang="en-US" sz="3600" dirty="0"/>
              <a:t>.  </a:t>
            </a:r>
          </a:p>
        </p:txBody>
      </p:sp>
      <p:sp>
        <p:nvSpPr>
          <p:cNvPr id="20" name="TextBox 19">
            <a:extLst>
              <a:ext uri="{FF2B5EF4-FFF2-40B4-BE49-F238E27FC236}">
                <a16:creationId xmlns:a16="http://schemas.microsoft.com/office/drawing/2014/main" id="{41C0F43A-592D-46BC-A0AD-35673AF8B59F}"/>
              </a:ext>
            </a:extLst>
          </p:cNvPr>
          <p:cNvSpPr txBox="1"/>
          <p:nvPr/>
        </p:nvSpPr>
        <p:spPr>
          <a:xfrm>
            <a:off x="10155367" y="3824422"/>
            <a:ext cx="1436034" cy="400110"/>
          </a:xfrm>
          <a:prstGeom prst="rect">
            <a:avLst/>
          </a:prstGeom>
          <a:noFill/>
        </p:spPr>
        <p:txBody>
          <a:bodyPr wrap="none" rtlCol="0">
            <a:spAutoFit/>
          </a:bodyPr>
          <a:lstStyle/>
          <a:p>
            <a:r>
              <a:rPr lang="en-US" sz="2000" dirty="0"/>
              <a:t># of sources</a:t>
            </a:r>
          </a:p>
        </p:txBody>
      </p:sp>
      <p:sp>
        <p:nvSpPr>
          <p:cNvPr id="21" name="TextBox 20">
            <a:extLst>
              <a:ext uri="{FF2B5EF4-FFF2-40B4-BE49-F238E27FC236}">
                <a16:creationId xmlns:a16="http://schemas.microsoft.com/office/drawing/2014/main" id="{232CC0BF-30C9-408A-A0A8-4A3B5E2D7F8B}"/>
              </a:ext>
            </a:extLst>
          </p:cNvPr>
          <p:cNvSpPr txBox="1"/>
          <p:nvPr/>
        </p:nvSpPr>
        <p:spPr>
          <a:xfrm>
            <a:off x="8525590" y="1415956"/>
            <a:ext cx="2359941" cy="400110"/>
          </a:xfrm>
          <a:prstGeom prst="rect">
            <a:avLst/>
          </a:prstGeom>
          <a:noFill/>
        </p:spPr>
        <p:txBody>
          <a:bodyPr wrap="none" rtlCol="0">
            <a:spAutoFit/>
          </a:bodyPr>
          <a:lstStyle/>
          <a:p>
            <a:r>
              <a:rPr lang="en-US" sz="2000" dirty="0"/>
              <a:t># of echoes modeled</a:t>
            </a:r>
          </a:p>
        </p:txBody>
      </p:sp>
      <p:grpSp>
        <p:nvGrpSpPr>
          <p:cNvPr id="135" name="Group 134">
            <a:extLst>
              <a:ext uri="{FF2B5EF4-FFF2-40B4-BE49-F238E27FC236}">
                <a16:creationId xmlns:a16="http://schemas.microsoft.com/office/drawing/2014/main" id="{2441F107-047A-4864-B1BD-3A81F4C6A512}"/>
              </a:ext>
            </a:extLst>
          </p:cNvPr>
          <p:cNvGrpSpPr/>
          <p:nvPr/>
        </p:nvGrpSpPr>
        <p:grpSpPr>
          <a:xfrm>
            <a:off x="1766534" y="3132093"/>
            <a:ext cx="1967749" cy="1268791"/>
            <a:chOff x="1051549" y="3864204"/>
            <a:chExt cx="3557408" cy="1959363"/>
          </a:xfrm>
        </p:grpSpPr>
        <p:pic>
          <p:nvPicPr>
            <p:cNvPr id="136" name="Graphic 135" descr="Radio microphone">
              <a:extLst>
                <a:ext uri="{FF2B5EF4-FFF2-40B4-BE49-F238E27FC236}">
                  <a16:creationId xmlns:a16="http://schemas.microsoft.com/office/drawing/2014/main" id="{34AFB457-BDBC-49AE-95EF-7AFA174ABF3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791145" y="4529299"/>
              <a:ext cx="817812" cy="627886"/>
            </a:xfrm>
            <a:prstGeom prst="rect">
              <a:avLst/>
            </a:prstGeom>
          </p:spPr>
        </p:pic>
        <p:pic>
          <p:nvPicPr>
            <p:cNvPr id="137" name="Graphic 136" descr="Radio microphone">
              <a:extLst>
                <a:ext uri="{FF2B5EF4-FFF2-40B4-BE49-F238E27FC236}">
                  <a16:creationId xmlns:a16="http://schemas.microsoft.com/office/drawing/2014/main" id="{BDEA2BF9-5B3E-4831-A6E5-9BB4C21A444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992275" y="3878946"/>
              <a:ext cx="817812" cy="627886"/>
            </a:xfrm>
            <a:prstGeom prst="rect">
              <a:avLst/>
            </a:prstGeom>
          </p:spPr>
        </p:pic>
        <p:pic>
          <p:nvPicPr>
            <p:cNvPr id="138" name="Graphic 137" descr="Radio microphone">
              <a:extLst>
                <a:ext uri="{FF2B5EF4-FFF2-40B4-BE49-F238E27FC236}">
                  <a16:creationId xmlns:a16="http://schemas.microsoft.com/office/drawing/2014/main" id="{3F20A1A9-34EB-4816-9B28-2223C42A691D}"/>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854245" y="3864204"/>
              <a:ext cx="821786" cy="630936"/>
            </a:xfrm>
            <a:prstGeom prst="rect">
              <a:avLst/>
            </a:prstGeom>
          </p:spPr>
        </p:pic>
        <p:pic>
          <p:nvPicPr>
            <p:cNvPr id="139" name="Graphic 138" descr="Radio microphone">
              <a:extLst>
                <a:ext uri="{FF2B5EF4-FFF2-40B4-BE49-F238E27FC236}">
                  <a16:creationId xmlns:a16="http://schemas.microsoft.com/office/drawing/2014/main" id="{D7F4F937-B6AD-440F-8BA9-DB43318A5C05}"/>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992571" y="5175464"/>
              <a:ext cx="817813" cy="627886"/>
            </a:xfrm>
            <a:prstGeom prst="rect">
              <a:avLst/>
            </a:prstGeom>
          </p:spPr>
        </p:pic>
        <p:pic>
          <p:nvPicPr>
            <p:cNvPr id="140" name="Graphic 139" descr="Radio microphone">
              <a:extLst>
                <a:ext uri="{FF2B5EF4-FFF2-40B4-BE49-F238E27FC236}">
                  <a16:creationId xmlns:a16="http://schemas.microsoft.com/office/drawing/2014/main" id="{380F3636-0C5C-43DC-97B6-2637FD81D566}"/>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789643" y="5195681"/>
              <a:ext cx="817813" cy="627886"/>
            </a:xfrm>
            <a:prstGeom prst="rect">
              <a:avLst/>
            </a:prstGeom>
          </p:spPr>
        </p:pic>
        <p:pic>
          <p:nvPicPr>
            <p:cNvPr id="141" name="Graphic 140" descr="Radio microphone">
              <a:extLst>
                <a:ext uri="{FF2B5EF4-FFF2-40B4-BE49-F238E27FC236}">
                  <a16:creationId xmlns:a16="http://schemas.microsoft.com/office/drawing/2014/main" id="{55B6A1C3-BF1C-4B04-BE6A-A6FC6E8D8D7A}"/>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51549" y="4524899"/>
              <a:ext cx="817813" cy="627886"/>
            </a:xfrm>
            <a:prstGeom prst="rect">
              <a:avLst/>
            </a:prstGeom>
          </p:spPr>
        </p:pic>
      </p:grpSp>
      <p:sp>
        <p:nvSpPr>
          <p:cNvPr id="30" name="TextBox 29">
            <a:extLst>
              <a:ext uri="{FF2B5EF4-FFF2-40B4-BE49-F238E27FC236}">
                <a16:creationId xmlns:a16="http://schemas.microsoft.com/office/drawing/2014/main" id="{16694BAB-2CA4-4B85-B0D5-4F3E11E6A93D}"/>
              </a:ext>
            </a:extLst>
          </p:cNvPr>
          <p:cNvSpPr txBox="1"/>
          <p:nvPr/>
        </p:nvSpPr>
        <p:spPr>
          <a:xfrm>
            <a:off x="8614875" y="2548657"/>
            <a:ext cx="1811330" cy="584775"/>
          </a:xfrm>
          <a:prstGeom prst="rect">
            <a:avLst/>
          </a:prstGeom>
          <a:noFill/>
        </p:spPr>
        <p:txBody>
          <a:bodyPr wrap="none" rtlCol="0">
            <a:spAutoFit/>
          </a:bodyPr>
          <a:lstStyle/>
          <a:p>
            <a:r>
              <a:rPr lang="en-US" sz="3200" dirty="0"/>
              <a:t>Holy Grail</a:t>
            </a:r>
          </a:p>
        </p:txBody>
      </p:sp>
      <p:sp>
        <p:nvSpPr>
          <p:cNvPr id="213" name="TextBox 212">
            <a:extLst>
              <a:ext uri="{FF2B5EF4-FFF2-40B4-BE49-F238E27FC236}">
                <a16:creationId xmlns:a16="http://schemas.microsoft.com/office/drawing/2014/main" id="{7D3B826B-FD55-43FC-9420-D98B976E2442}"/>
              </a:ext>
            </a:extLst>
          </p:cNvPr>
          <p:cNvSpPr txBox="1"/>
          <p:nvPr/>
        </p:nvSpPr>
        <p:spPr>
          <a:xfrm>
            <a:off x="8495387" y="3023069"/>
            <a:ext cx="2050305"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rgbClr val="FF0000"/>
                </a:solidFill>
              </a:rPr>
              <a:t>(Very challenging)</a:t>
            </a:r>
          </a:p>
        </p:txBody>
      </p:sp>
      <p:sp>
        <p:nvSpPr>
          <p:cNvPr id="31" name="TextBox 30">
            <a:extLst>
              <a:ext uri="{FF2B5EF4-FFF2-40B4-BE49-F238E27FC236}">
                <a16:creationId xmlns:a16="http://schemas.microsoft.com/office/drawing/2014/main" id="{42ABE1EF-8ACE-4876-A0BC-47FC04F31CFD}"/>
              </a:ext>
            </a:extLst>
          </p:cNvPr>
          <p:cNvSpPr txBox="1"/>
          <p:nvPr/>
        </p:nvSpPr>
        <p:spPr>
          <a:xfrm>
            <a:off x="7836433" y="5211118"/>
            <a:ext cx="367408" cy="523220"/>
          </a:xfrm>
          <a:prstGeom prst="rect">
            <a:avLst/>
          </a:prstGeom>
          <a:noFill/>
        </p:spPr>
        <p:txBody>
          <a:bodyPr wrap="none" rtlCol="0">
            <a:spAutoFit/>
          </a:bodyPr>
          <a:lstStyle/>
          <a:p>
            <a:r>
              <a:rPr lang="en-US" sz="2800" dirty="0"/>
              <a:t>1</a:t>
            </a:r>
          </a:p>
        </p:txBody>
      </p:sp>
    </p:spTree>
    <p:extLst>
      <p:ext uri="{BB962C8B-B14F-4D97-AF65-F5344CB8AC3E}">
        <p14:creationId xmlns:p14="http://schemas.microsoft.com/office/powerpoint/2010/main" val="1717193852"/>
      </p:ext>
    </p:extLst>
  </p:cSld>
  <p:clrMapOvr>
    <a:masterClrMapping/>
  </p:clrMapOvr>
  <mc:AlternateContent xmlns:mc="http://schemas.openxmlformats.org/markup-compatibility/2006">
    <mc:Choice xmlns:p14="http://schemas.microsoft.com/office/powerpoint/2010/main" Requires="p14">
      <p:transition spd="slow" p14:dur="2000" advTm="6604"/>
    </mc:Choice>
    <mc:Fallback>
      <p:transition spd="slow" advTm="6604"/>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Existing solutions have made significant progress …</a:t>
            </a:r>
          </a:p>
        </p:txBody>
      </p:sp>
      <p:cxnSp>
        <p:nvCxnSpPr>
          <p:cNvPr id="85" name="Straight Arrow Connector 84">
            <a:extLst>
              <a:ext uri="{FF2B5EF4-FFF2-40B4-BE49-F238E27FC236}">
                <a16:creationId xmlns:a16="http://schemas.microsoft.com/office/drawing/2014/main" id="{325458CD-00CF-4B06-9061-21498226EFB4}"/>
              </a:ext>
            </a:extLst>
          </p:cNvPr>
          <p:cNvCxnSpPr/>
          <p:nvPr/>
        </p:nvCxnSpPr>
        <p:spPr>
          <a:xfrm>
            <a:off x="6140005" y="3737104"/>
            <a:ext cx="449884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43712023-8BBF-460C-82CA-18AF4028B9F0}"/>
              </a:ext>
            </a:extLst>
          </p:cNvPr>
          <p:cNvSpPr txBox="1"/>
          <p:nvPr/>
        </p:nvSpPr>
        <p:spPr>
          <a:xfrm>
            <a:off x="5969376" y="3028814"/>
            <a:ext cx="367408" cy="523220"/>
          </a:xfrm>
          <a:prstGeom prst="rect">
            <a:avLst/>
          </a:prstGeom>
          <a:noFill/>
        </p:spPr>
        <p:txBody>
          <a:bodyPr wrap="none" rtlCol="0">
            <a:spAutoFit/>
          </a:bodyPr>
          <a:lstStyle/>
          <a:p>
            <a:r>
              <a:rPr lang="en-US" sz="2800" dirty="0"/>
              <a:t>1</a:t>
            </a:r>
          </a:p>
        </p:txBody>
      </p:sp>
      <p:cxnSp>
        <p:nvCxnSpPr>
          <p:cNvPr id="89" name="Straight Arrow Connector 88">
            <a:extLst>
              <a:ext uri="{FF2B5EF4-FFF2-40B4-BE49-F238E27FC236}">
                <a16:creationId xmlns:a16="http://schemas.microsoft.com/office/drawing/2014/main" id="{DBBC9990-F7EE-4D14-BEDD-219B3FAFFD6E}"/>
              </a:ext>
            </a:extLst>
          </p:cNvPr>
          <p:cNvCxnSpPr>
            <a:cxnSpLocks/>
          </p:cNvCxnSpPr>
          <p:nvPr/>
        </p:nvCxnSpPr>
        <p:spPr>
          <a:xfrm flipV="1">
            <a:off x="8279701" y="1876221"/>
            <a:ext cx="0" cy="358058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C422BCA6-6C6E-4110-BCA8-0CAF5EBA7C52}"/>
              </a:ext>
            </a:extLst>
          </p:cNvPr>
          <p:cNvSpPr txBox="1"/>
          <p:nvPr/>
        </p:nvSpPr>
        <p:spPr>
          <a:xfrm>
            <a:off x="7666633" y="1477234"/>
            <a:ext cx="370614" cy="523220"/>
          </a:xfrm>
          <a:prstGeom prst="rect">
            <a:avLst/>
          </a:prstGeom>
          <a:noFill/>
        </p:spPr>
        <p:txBody>
          <a:bodyPr wrap="none" rtlCol="0">
            <a:spAutoFit/>
          </a:bodyPr>
          <a:lstStyle/>
          <a:p>
            <a:r>
              <a:rPr lang="en-US" sz="2800" dirty="0"/>
              <a:t>K</a:t>
            </a:r>
          </a:p>
        </p:txBody>
      </p:sp>
      <p:sp>
        <p:nvSpPr>
          <p:cNvPr id="3" name="TextBox 2">
            <a:extLst>
              <a:ext uri="{FF2B5EF4-FFF2-40B4-BE49-F238E27FC236}">
                <a16:creationId xmlns:a16="http://schemas.microsoft.com/office/drawing/2014/main" id="{C41EFBE0-6D21-4EFD-B4BC-201F25F56FA6}"/>
              </a:ext>
            </a:extLst>
          </p:cNvPr>
          <p:cNvSpPr txBox="1"/>
          <p:nvPr/>
        </p:nvSpPr>
        <p:spPr>
          <a:xfrm>
            <a:off x="10155367" y="3824422"/>
            <a:ext cx="1436034" cy="400110"/>
          </a:xfrm>
          <a:prstGeom prst="rect">
            <a:avLst/>
          </a:prstGeom>
          <a:noFill/>
        </p:spPr>
        <p:txBody>
          <a:bodyPr wrap="none" rtlCol="0">
            <a:spAutoFit/>
          </a:bodyPr>
          <a:lstStyle/>
          <a:p>
            <a:r>
              <a:rPr lang="en-US" sz="2000" dirty="0"/>
              <a:t># of sources</a:t>
            </a:r>
          </a:p>
        </p:txBody>
      </p:sp>
      <p:sp>
        <p:nvSpPr>
          <p:cNvPr id="4" name="TextBox 3">
            <a:extLst>
              <a:ext uri="{FF2B5EF4-FFF2-40B4-BE49-F238E27FC236}">
                <a16:creationId xmlns:a16="http://schemas.microsoft.com/office/drawing/2014/main" id="{B7C7753E-B618-4CDC-8A22-BDA776C992D8}"/>
              </a:ext>
            </a:extLst>
          </p:cNvPr>
          <p:cNvSpPr txBox="1"/>
          <p:nvPr/>
        </p:nvSpPr>
        <p:spPr>
          <a:xfrm>
            <a:off x="8525590" y="1415956"/>
            <a:ext cx="2359941" cy="400110"/>
          </a:xfrm>
          <a:prstGeom prst="rect">
            <a:avLst/>
          </a:prstGeom>
          <a:noFill/>
        </p:spPr>
        <p:txBody>
          <a:bodyPr wrap="none" rtlCol="0">
            <a:spAutoFit/>
          </a:bodyPr>
          <a:lstStyle/>
          <a:p>
            <a:r>
              <a:rPr lang="en-US" sz="2000" dirty="0"/>
              <a:t># of echoes modeled</a:t>
            </a:r>
          </a:p>
        </p:txBody>
      </p:sp>
      <p:grpSp>
        <p:nvGrpSpPr>
          <p:cNvPr id="128" name="Group 127">
            <a:extLst>
              <a:ext uri="{FF2B5EF4-FFF2-40B4-BE49-F238E27FC236}">
                <a16:creationId xmlns:a16="http://schemas.microsoft.com/office/drawing/2014/main" id="{7E0B1E78-FDD0-467C-B898-F4D3327926BE}"/>
              </a:ext>
            </a:extLst>
          </p:cNvPr>
          <p:cNvGrpSpPr/>
          <p:nvPr/>
        </p:nvGrpSpPr>
        <p:grpSpPr>
          <a:xfrm rot="16200000">
            <a:off x="3115852" y="1331997"/>
            <a:ext cx="189833" cy="735353"/>
            <a:chOff x="4370209" y="2989858"/>
            <a:chExt cx="258537" cy="1025968"/>
          </a:xfrm>
        </p:grpSpPr>
        <p:cxnSp>
          <p:nvCxnSpPr>
            <p:cNvPr id="132" name="Straight Connector 131">
              <a:extLst>
                <a:ext uri="{FF2B5EF4-FFF2-40B4-BE49-F238E27FC236}">
                  <a16:creationId xmlns:a16="http://schemas.microsoft.com/office/drawing/2014/main" id="{BA2DB41C-61A5-44C9-A07E-EDD8EAF7E87A}"/>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76D1EBAE-FC35-442D-9134-E275D8F9FB93}"/>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83A9DADA-A473-40BB-B8E5-F53728A5A121}"/>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4201CF1B-235E-497F-A779-B5275B3297AD}"/>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E8FEBB63-9B1F-489F-B20D-248112008F67}"/>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4CF83DC2-35FD-4A93-AED8-03FE82790A60}"/>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4C76B51B-58F5-463A-95FE-CAEFCB31508D}"/>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pic>
        <p:nvPicPr>
          <p:cNvPr id="139" name="Picture 138">
            <a:extLst>
              <a:ext uri="{FF2B5EF4-FFF2-40B4-BE49-F238E27FC236}">
                <a16:creationId xmlns:a16="http://schemas.microsoft.com/office/drawing/2014/main" id="{B546431C-BCEC-4C84-B048-5F4FA05D1505}"/>
              </a:ext>
            </a:extLst>
          </p:cNvPr>
          <p:cNvPicPr>
            <a:picLocks noChangeAspect="1"/>
          </p:cNvPicPr>
          <p:nvPr/>
        </p:nvPicPr>
        <p:blipFill>
          <a:blip r:embed="rId3"/>
          <a:stretch>
            <a:fillRect/>
          </a:stretch>
        </p:blipFill>
        <p:spPr>
          <a:xfrm rot="21375052" flipH="1">
            <a:off x="4258838" y="2476708"/>
            <a:ext cx="712366" cy="748923"/>
          </a:xfrm>
          <a:prstGeom prst="rect">
            <a:avLst/>
          </a:prstGeom>
        </p:spPr>
      </p:pic>
      <p:pic>
        <p:nvPicPr>
          <p:cNvPr id="140" name="Picture 139">
            <a:extLst>
              <a:ext uri="{FF2B5EF4-FFF2-40B4-BE49-F238E27FC236}">
                <a16:creationId xmlns:a16="http://schemas.microsoft.com/office/drawing/2014/main" id="{5483D86A-3D51-4CA9-8CA1-494207BD5171}"/>
              </a:ext>
            </a:extLst>
          </p:cNvPr>
          <p:cNvPicPr>
            <a:picLocks noChangeAspect="1"/>
          </p:cNvPicPr>
          <p:nvPr/>
        </p:nvPicPr>
        <p:blipFill>
          <a:blip r:embed="rId3">
            <a:duotone>
              <a:schemeClr val="accent2">
                <a:shade val="45000"/>
                <a:satMod val="135000"/>
              </a:schemeClr>
              <a:prstClr val="white"/>
            </a:duotone>
          </a:blip>
          <a:stretch>
            <a:fillRect/>
          </a:stretch>
        </p:blipFill>
        <p:spPr>
          <a:xfrm>
            <a:off x="89891" y="1905813"/>
            <a:ext cx="711482" cy="869937"/>
          </a:xfrm>
          <a:prstGeom prst="rect">
            <a:avLst/>
          </a:prstGeom>
        </p:spPr>
      </p:pic>
      <p:pic>
        <p:nvPicPr>
          <p:cNvPr id="141" name="Picture 140">
            <a:extLst>
              <a:ext uri="{FF2B5EF4-FFF2-40B4-BE49-F238E27FC236}">
                <a16:creationId xmlns:a16="http://schemas.microsoft.com/office/drawing/2014/main" id="{4FFA4D90-CE60-4839-8D6A-58D70CB037EF}"/>
              </a:ext>
            </a:extLst>
          </p:cNvPr>
          <p:cNvPicPr>
            <a:picLocks noChangeAspect="1"/>
          </p:cNvPicPr>
          <p:nvPr/>
        </p:nvPicPr>
        <p:blipFill>
          <a:blip r:embed="rId3">
            <a:duotone>
              <a:schemeClr val="accent1">
                <a:shade val="45000"/>
                <a:satMod val="135000"/>
              </a:schemeClr>
              <a:prstClr val="white"/>
            </a:duotone>
          </a:blip>
          <a:stretch>
            <a:fillRect/>
          </a:stretch>
        </p:blipFill>
        <p:spPr>
          <a:xfrm rot="20099335">
            <a:off x="891325" y="5029851"/>
            <a:ext cx="708105" cy="865808"/>
          </a:xfrm>
          <a:prstGeom prst="rect">
            <a:avLst/>
          </a:prstGeom>
        </p:spPr>
      </p:pic>
      <p:grpSp>
        <p:nvGrpSpPr>
          <p:cNvPr id="143" name="Group 142">
            <a:extLst>
              <a:ext uri="{FF2B5EF4-FFF2-40B4-BE49-F238E27FC236}">
                <a16:creationId xmlns:a16="http://schemas.microsoft.com/office/drawing/2014/main" id="{4BABCD5B-25EE-4BD0-8549-1456D0B59106}"/>
              </a:ext>
            </a:extLst>
          </p:cNvPr>
          <p:cNvGrpSpPr/>
          <p:nvPr/>
        </p:nvGrpSpPr>
        <p:grpSpPr>
          <a:xfrm rot="16200000">
            <a:off x="1703654" y="1233245"/>
            <a:ext cx="189833" cy="735353"/>
            <a:chOff x="4370209" y="2989858"/>
            <a:chExt cx="258537" cy="1025968"/>
          </a:xfrm>
        </p:grpSpPr>
        <p:cxnSp>
          <p:nvCxnSpPr>
            <p:cNvPr id="145" name="Straight Connector 144">
              <a:extLst>
                <a:ext uri="{FF2B5EF4-FFF2-40B4-BE49-F238E27FC236}">
                  <a16:creationId xmlns:a16="http://schemas.microsoft.com/office/drawing/2014/main" id="{80DDEB36-4BD2-4359-84B8-CA7DF8394516}"/>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E6D45C47-DEB9-4E57-AF5D-FB1FD05FCE12}"/>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8" name="Straight Connector 147">
              <a:extLst>
                <a:ext uri="{FF2B5EF4-FFF2-40B4-BE49-F238E27FC236}">
                  <a16:creationId xmlns:a16="http://schemas.microsoft.com/office/drawing/2014/main" id="{3C5C8DE6-7789-4849-BE23-DFE32B133635}"/>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9" name="Straight Connector 148">
              <a:extLst>
                <a:ext uri="{FF2B5EF4-FFF2-40B4-BE49-F238E27FC236}">
                  <a16:creationId xmlns:a16="http://schemas.microsoft.com/office/drawing/2014/main" id="{9F9756D7-6250-40BD-977C-D7628FBC6CBB}"/>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0" name="Straight Connector 149">
              <a:extLst>
                <a:ext uri="{FF2B5EF4-FFF2-40B4-BE49-F238E27FC236}">
                  <a16:creationId xmlns:a16="http://schemas.microsoft.com/office/drawing/2014/main" id="{A498FA7E-87E3-4AD5-8965-06272F93EBAF}"/>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1" name="Straight Connector 150">
              <a:extLst>
                <a:ext uri="{FF2B5EF4-FFF2-40B4-BE49-F238E27FC236}">
                  <a16:creationId xmlns:a16="http://schemas.microsoft.com/office/drawing/2014/main" id="{E4C7D6F4-C3BA-483D-BB61-61045A3116FA}"/>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2" name="Straight Connector 151">
              <a:extLst>
                <a:ext uri="{FF2B5EF4-FFF2-40B4-BE49-F238E27FC236}">
                  <a16:creationId xmlns:a16="http://schemas.microsoft.com/office/drawing/2014/main" id="{1BF2A2A2-39B3-434C-87ED-9C66F89D726F}"/>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53" name="Group 152">
            <a:extLst>
              <a:ext uri="{FF2B5EF4-FFF2-40B4-BE49-F238E27FC236}">
                <a16:creationId xmlns:a16="http://schemas.microsoft.com/office/drawing/2014/main" id="{D2422591-40DB-431B-9EFB-8FE3FE59CDE7}"/>
              </a:ext>
            </a:extLst>
          </p:cNvPr>
          <p:cNvGrpSpPr/>
          <p:nvPr/>
        </p:nvGrpSpPr>
        <p:grpSpPr>
          <a:xfrm rot="554369">
            <a:off x="4418020" y="4614143"/>
            <a:ext cx="260111" cy="742873"/>
            <a:chOff x="4370209" y="2989858"/>
            <a:chExt cx="258537" cy="1025968"/>
          </a:xfrm>
        </p:grpSpPr>
        <p:cxnSp>
          <p:nvCxnSpPr>
            <p:cNvPr id="154" name="Straight Connector 153">
              <a:extLst>
                <a:ext uri="{FF2B5EF4-FFF2-40B4-BE49-F238E27FC236}">
                  <a16:creationId xmlns:a16="http://schemas.microsoft.com/office/drawing/2014/main" id="{19E99683-F404-4A97-8C86-A072A3EB700C}"/>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67298D6C-A67B-476C-9AC2-A886815D186D}"/>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6" name="Straight Connector 155">
              <a:extLst>
                <a:ext uri="{FF2B5EF4-FFF2-40B4-BE49-F238E27FC236}">
                  <a16:creationId xmlns:a16="http://schemas.microsoft.com/office/drawing/2014/main" id="{CA6F99FA-4362-472E-8021-78FBD63EF4C7}"/>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8" name="Straight Connector 157">
              <a:extLst>
                <a:ext uri="{FF2B5EF4-FFF2-40B4-BE49-F238E27FC236}">
                  <a16:creationId xmlns:a16="http://schemas.microsoft.com/office/drawing/2014/main" id="{9981B9BE-6E82-4874-851E-00803D238B13}"/>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0" name="Straight Connector 159">
              <a:extLst>
                <a:ext uri="{FF2B5EF4-FFF2-40B4-BE49-F238E27FC236}">
                  <a16:creationId xmlns:a16="http://schemas.microsoft.com/office/drawing/2014/main" id="{E982063A-A064-4ABC-9BF0-69BD72CD953A}"/>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1" name="Straight Connector 160">
              <a:extLst>
                <a:ext uri="{FF2B5EF4-FFF2-40B4-BE49-F238E27FC236}">
                  <a16:creationId xmlns:a16="http://schemas.microsoft.com/office/drawing/2014/main" id="{117F4B56-DCE6-4F2D-A5C9-681400136808}"/>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2" name="Straight Connector 161">
              <a:extLst>
                <a:ext uri="{FF2B5EF4-FFF2-40B4-BE49-F238E27FC236}">
                  <a16:creationId xmlns:a16="http://schemas.microsoft.com/office/drawing/2014/main" id="{B40AC0D5-6130-4B90-80D8-DCB3F41EC44E}"/>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63" name="Group 162">
            <a:extLst>
              <a:ext uri="{FF2B5EF4-FFF2-40B4-BE49-F238E27FC236}">
                <a16:creationId xmlns:a16="http://schemas.microsoft.com/office/drawing/2014/main" id="{7B2F611B-E82C-4DAA-AAA1-0BB4C1E8002F}"/>
              </a:ext>
            </a:extLst>
          </p:cNvPr>
          <p:cNvGrpSpPr/>
          <p:nvPr/>
        </p:nvGrpSpPr>
        <p:grpSpPr>
          <a:xfrm rot="9912214">
            <a:off x="483120" y="3147364"/>
            <a:ext cx="260111" cy="742873"/>
            <a:chOff x="4370209" y="2989858"/>
            <a:chExt cx="258537" cy="1025968"/>
          </a:xfrm>
        </p:grpSpPr>
        <p:cxnSp>
          <p:nvCxnSpPr>
            <p:cNvPr id="164" name="Straight Connector 163">
              <a:extLst>
                <a:ext uri="{FF2B5EF4-FFF2-40B4-BE49-F238E27FC236}">
                  <a16:creationId xmlns:a16="http://schemas.microsoft.com/office/drawing/2014/main" id="{A5E3C8EF-C123-4D2B-BF32-D780A2EECA47}"/>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67B37513-BFF3-4D4E-A3A9-2C9B9BC0BEE5}"/>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6" name="Straight Connector 165">
              <a:extLst>
                <a:ext uri="{FF2B5EF4-FFF2-40B4-BE49-F238E27FC236}">
                  <a16:creationId xmlns:a16="http://schemas.microsoft.com/office/drawing/2014/main" id="{A7D86B51-8E8C-48CE-BCC2-D9777A1C7977}"/>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A6A27DD4-7EF4-4901-8C3B-44780B097F83}"/>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0" name="Straight Connector 169">
              <a:extLst>
                <a:ext uri="{FF2B5EF4-FFF2-40B4-BE49-F238E27FC236}">
                  <a16:creationId xmlns:a16="http://schemas.microsoft.com/office/drawing/2014/main" id="{BB7D2D2A-A93F-4121-8A31-7CC1501CC672}"/>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1" name="Straight Connector 170">
              <a:extLst>
                <a:ext uri="{FF2B5EF4-FFF2-40B4-BE49-F238E27FC236}">
                  <a16:creationId xmlns:a16="http://schemas.microsoft.com/office/drawing/2014/main" id="{26E16136-3B3F-459A-8AF7-46379F8EE3B8}"/>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CA35526C-5325-4D0F-9F48-3E547781FC6B}"/>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cxnSp>
        <p:nvCxnSpPr>
          <p:cNvPr id="173" name="Straight Arrow Connector 172">
            <a:extLst>
              <a:ext uri="{FF2B5EF4-FFF2-40B4-BE49-F238E27FC236}">
                <a16:creationId xmlns:a16="http://schemas.microsoft.com/office/drawing/2014/main" id="{1A9F8694-3FBF-45F1-8A8B-628E95DD8B82}"/>
              </a:ext>
            </a:extLst>
          </p:cNvPr>
          <p:cNvCxnSpPr>
            <a:cxnSpLocks/>
          </p:cNvCxnSpPr>
          <p:nvPr/>
        </p:nvCxnSpPr>
        <p:spPr>
          <a:xfrm>
            <a:off x="956511" y="247834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4" name="Straight Arrow Connector 173">
            <a:extLst>
              <a:ext uri="{FF2B5EF4-FFF2-40B4-BE49-F238E27FC236}">
                <a16:creationId xmlns:a16="http://schemas.microsoft.com/office/drawing/2014/main" id="{11C94AFD-C344-45E6-A7F8-D0AEAC511E2A}"/>
              </a:ext>
            </a:extLst>
          </p:cNvPr>
          <p:cNvCxnSpPr>
            <a:cxnSpLocks/>
          </p:cNvCxnSpPr>
          <p:nvPr/>
        </p:nvCxnSpPr>
        <p:spPr>
          <a:xfrm>
            <a:off x="1849798" y="177662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5" name="Straight Arrow Connector 174">
            <a:extLst>
              <a:ext uri="{FF2B5EF4-FFF2-40B4-BE49-F238E27FC236}">
                <a16:creationId xmlns:a16="http://schemas.microsoft.com/office/drawing/2014/main" id="{3FDDFC04-3D5F-43DB-BA70-3A5F765DF7AD}"/>
              </a:ext>
            </a:extLst>
          </p:cNvPr>
          <p:cNvCxnSpPr>
            <a:cxnSpLocks/>
          </p:cNvCxnSpPr>
          <p:nvPr/>
        </p:nvCxnSpPr>
        <p:spPr>
          <a:xfrm flipV="1">
            <a:off x="913119" y="1726945"/>
            <a:ext cx="863376" cy="777381"/>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6" name="Straight Arrow Connector 175">
            <a:extLst>
              <a:ext uri="{FF2B5EF4-FFF2-40B4-BE49-F238E27FC236}">
                <a16:creationId xmlns:a16="http://schemas.microsoft.com/office/drawing/2014/main" id="{5F77D9BD-3B3E-4868-9373-873E9F280A0A}"/>
              </a:ext>
            </a:extLst>
          </p:cNvPr>
          <p:cNvCxnSpPr>
            <a:cxnSpLocks/>
          </p:cNvCxnSpPr>
          <p:nvPr/>
        </p:nvCxnSpPr>
        <p:spPr>
          <a:xfrm flipH="1">
            <a:off x="3503278" y="2997068"/>
            <a:ext cx="677155" cy="394357"/>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7" name="Straight Arrow Connector 176">
            <a:extLst>
              <a:ext uri="{FF2B5EF4-FFF2-40B4-BE49-F238E27FC236}">
                <a16:creationId xmlns:a16="http://schemas.microsoft.com/office/drawing/2014/main" id="{CCBC8CD7-5083-4B7C-94AE-13987746F994}"/>
              </a:ext>
            </a:extLst>
          </p:cNvPr>
          <p:cNvCxnSpPr>
            <a:cxnSpLocks/>
          </p:cNvCxnSpPr>
          <p:nvPr/>
        </p:nvCxnSpPr>
        <p:spPr>
          <a:xfrm flipH="1" flipV="1">
            <a:off x="3047882" y="1839385"/>
            <a:ext cx="1108395" cy="1096557"/>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8" name="Straight Arrow Connector 177">
            <a:extLst>
              <a:ext uri="{FF2B5EF4-FFF2-40B4-BE49-F238E27FC236}">
                <a16:creationId xmlns:a16="http://schemas.microsoft.com/office/drawing/2014/main" id="{9A8DB15D-0F54-4EA2-94F3-F37CFF5128A4}"/>
              </a:ext>
            </a:extLst>
          </p:cNvPr>
          <p:cNvCxnSpPr>
            <a:cxnSpLocks/>
          </p:cNvCxnSpPr>
          <p:nvPr/>
        </p:nvCxnSpPr>
        <p:spPr>
          <a:xfrm flipV="1">
            <a:off x="758443" y="1865301"/>
            <a:ext cx="2289438" cy="1682711"/>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9" name="Straight Arrow Connector 178">
            <a:extLst>
              <a:ext uri="{FF2B5EF4-FFF2-40B4-BE49-F238E27FC236}">
                <a16:creationId xmlns:a16="http://schemas.microsoft.com/office/drawing/2014/main" id="{F53C35AE-DB82-46C3-92B2-8581BC36C8B4}"/>
              </a:ext>
            </a:extLst>
          </p:cNvPr>
          <p:cNvCxnSpPr>
            <a:cxnSpLocks/>
          </p:cNvCxnSpPr>
          <p:nvPr/>
        </p:nvCxnSpPr>
        <p:spPr>
          <a:xfrm>
            <a:off x="765615" y="3548011"/>
            <a:ext cx="941864" cy="297314"/>
          </a:xfrm>
          <a:prstGeom prst="straightConnector1">
            <a:avLst/>
          </a:prstGeom>
          <a:ln w="28575">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0" name="Straight Arrow Connector 179">
            <a:extLst>
              <a:ext uri="{FF2B5EF4-FFF2-40B4-BE49-F238E27FC236}">
                <a16:creationId xmlns:a16="http://schemas.microsoft.com/office/drawing/2014/main" id="{613152A5-5492-4D19-975B-7B7B129E0EF6}"/>
              </a:ext>
            </a:extLst>
          </p:cNvPr>
          <p:cNvCxnSpPr>
            <a:cxnSpLocks/>
          </p:cNvCxnSpPr>
          <p:nvPr/>
        </p:nvCxnSpPr>
        <p:spPr>
          <a:xfrm flipV="1">
            <a:off x="1631039" y="469096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1" name="Straight Arrow Connector 180">
            <a:extLst>
              <a:ext uri="{FF2B5EF4-FFF2-40B4-BE49-F238E27FC236}">
                <a16:creationId xmlns:a16="http://schemas.microsoft.com/office/drawing/2014/main" id="{12001153-51D0-4F22-A283-C44E4450E3F8}"/>
              </a:ext>
            </a:extLst>
          </p:cNvPr>
          <p:cNvCxnSpPr>
            <a:cxnSpLocks/>
          </p:cNvCxnSpPr>
          <p:nvPr/>
        </p:nvCxnSpPr>
        <p:spPr>
          <a:xfrm flipV="1">
            <a:off x="1616950" y="4889010"/>
            <a:ext cx="2730093" cy="429015"/>
          </a:xfrm>
          <a:prstGeom prst="straightConnector1">
            <a:avLst/>
          </a:prstGeom>
          <a:ln w="28575">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5DFD2F83-A56F-48A4-9016-6A1490DA0E4B}"/>
              </a:ext>
            </a:extLst>
          </p:cNvPr>
          <p:cNvCxnSpPr>
            <a:cxnSpLocks/>
          </p:cNvCxnSpPr>
          <p:nvPr/>
        </p:nvCxnSpPr>
        <p:spPr>
          <a:xfrm flipH="1" flipV="1">
            <a:off x="3767838" y="4334229"/>
            <a:ext cx="691895" cy="499520"/>
          </a:xfrm>
          <a:prstGeom prst="straightConnector1">
            <a:avLst/>
          </a:prstGeom>
          <a:ln w="28575">
            <a:solidFill>
              <a:schemeClr val="accent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83" name="Group 182">
            <a:extLst>
              <a:ext uri="{FF2B5EF4-FFF2-40B4-BE49-F238E27FC236}">
                <a16:creationId xmlns:a16="http://schemas.microsoft.com/office/drawing/2014/main" id="{6619EF28-9937-4178-AB6C-3A9E827BEE6C}"/>
              </a:ext>
            </a:extLst>
          </p:cNvPr>
          <p:cNvGrpSpPr/>
          <p:nvPr/>
        </p:nvGrpSpPr>
        <p:grpSpPr>
          <a:xfrm>
            <a:off x="432146" y="1071439"/>
            <a:ext cx="876300" cy="717775"/>
            <a:chOff x="2197100" y="4737100"/>
            <a:chExt cx="876300" cy="717775"/>
          </a:xfrm>
        </p:grpSpPr>
        <p:sp>
          <p:nvSpPr>
            <p:cNvPr id="184" name="Cloud 183">
              <a:extLst>
                <a:ext uri="{FF2B5EF4-FFF2-40B4-BE49-F238E27FC236}">
                  <a16:creationId xmlns:a16="http://schemas.microsoft.com/office/drawing/2014/main" id="{637E3D0F-2647-4E17-AE1C-8E99DA71C9A8}"/>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TextBox 184">
              <a:extLst>
                <a:ext uri="{FF2B5EF4-FFF2-40B4-BE49-F238E27FC236}">
                  <a16:creationId xmlns:a16="http://schemas.microsoft.com/office/drawing/2014/main" id="{6D9BFEAA-7600-4D00-978C-FEB562AF0359}"/>
                </a:ext>
              </a:extLst>
            </p:cNvPr>
            <p:cNvSpPr txBox="1"/>
            <p:nvPr/>
          </p:nvSpPr>
          <p:spPr>
            <a:xfrm>
              <a:off x="2235760" y="4898621"/>
              <a:ext cx="824456" cy="369332"/>
            </a:xfrm>
            <a:prstGeom prst="rect">
              <a:avLst/>
            </a:prstGeom>
            <a:noFill/>
          </p:spPr>
          <p:txBody>
            <a:bodyPr wrap="none" rtlCol="0">
              <a:spAutoFit/>
            </a:bodyPr>
            <a:lstStyle/>
            <a:p>
              <a:r>
                <a:rPr lang="en-US" dirty="0"/>
                <a:t>French</a:t>
              </a:r>
            </a:p>
          </p:txBody>
        </p:sp>
      </p:grpSp>
      <p:grpSp>
        <p:nvGrpSpPr>
          <p:cNvPr id="186" name="Group 185">
            <a:extLst>
              <a:ext uri="{FF2B5EF4-FFF2-40B4-BE49-F238E27FC236}">
                <a16:creationId xmlns:a16="http://schemas.microsoft.com/office/drawing/2014/main" id="{521B3AD1-4176-459D-95A3-3C8EA4AF7457}"/>
              </a:ext>
            </a:extLst>
          </p:cNvPr>
          <p:cNvGrpSpPr/>
          <p:nvPr/>
        </p:nvGrpSpPr>
        <p:grpSpPr>
          <a:xfrm>
            <a:off x="116704" y="4404790"/>
            <a:ext cx="942887" cy="717775"/>
            <a:chOff x="2184960" y="4737100"/>
            <a:chExt cx="942887" cy="717775"/>
          </a:xfrm>
        </p:grpSpPr>
        <p:sp>
          <p:nvSpPr>
            <p:cNvPr id="187" name="Cloud 186">
              <a:extLst>
                <a:ext uri="{FF2B5EF4-FFF2-40B4-BE49-F238E27FC236}">
                  <a16:creationId xmlns:a16="http://schemas.microsoft.com/office/drawing/2014/main" id="{DCE0BB97-106F-4BE2-86B9-3596DCBF9D61}"/>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TextBox 187">
              <a:extLst>
                <a:ext uri="{FF2B5EF4-FFF2-40B4-BE49-F238E27FC236}">
                  <a16:creationId xmlns:a16="http://schemas.microsoft.com/office/drawing/2014/main" id="{678E1848-1FCD-4430-9854-74D9E251D759}"/>
                </a:ext>
              </a:extLst>
            </p:cNvPr>
            <p:cNvSpPr txBox="1"/>
            <p:nvPr/>
          </p:nvSpPr>
          <p:spPr>
            <a:xfrm>
              <a:off x="2184960" y="4898621"/>
              <a:ext cx="942887" cy="369332"/>
            </a:xfrm>
            <a:prstGeom prst="rect">
              <a:avLst/>
            </a:prstGeom>
            <a:noFill/>
          </p:spPr>
          <p:txBody>
            <a:bodyPr wrap="none" rtlCol="0">
              <a:spAutoFit/>
            </a:bodyPr>
            <a:lstStyle/>
            <a:p>
              <a:r>
                <a:rPr lang="en-US" dirty="0"/>
                <a:t>German</a:t>
              </a:r>
            </a:p>
          </p:txBody>
        </p:sp>
      </p:grpSp>
      <p:grpSp>
        <p:nvGrpSpPr>
          <p:cNvPr id="189" name="Group 188">
            <a:extLst>
              <a:ext uri="{FF2B5EF4-FFF2-40B4-BE49-F238E27FC236}">
                <a16:creationId xmlns:a16="http://schemas.microsoft.com/office/drawing/2014/main" id="{9C8A4DF9-425E-4642-8CDF-F09B9B0A69C8}"/>
              </a:ext>
            </a:extLst>
          </p:cNvPr>
          <p:cNvGrpSpPr/>
          <p:nvPr/>
        </p:nvGrpSpPr>
        <p:grpSpPr>
          <a:xfrm>
            <a:off x="4335728" y="1669665"/>
            <a:ext cx="876300" cy="717775"/>
            <a:chOff x="2197100" y="4737100"/>
            <a:chExt cx="876300" cy="717775"/>
          </a:xfrm>
        </p:grpSpPr>
        <p:sp>
          <p:nvSpPr>
            <p:cNvPr id="190" name="Cloud 189">
              <a:extLst>
                <a:ext uri="{FF2B5EF4-FFF2-40B4-BE49-F238E27FC236}">
                  <a16:creationId xmlns:a16="http://schemas.microsoft.com/office/drawing/2014/main" id="{BDB69E0B-480A-445C-A55B-B58CE38CFAB2}"/>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1" name="TextBox 190">
              <a:extLst>
                <a:ext uri="{FF2B5EF4-FFF2-40B4-BE49-F238E27FC236}">
                  <a16:creationId xmlns:a16="http://schemas.microsoft.com/office/drawing/2014/main" id="{905E4165-6640-4539-944B-D661F06F8867}"/>
                </a:ext>
              </a:extLst>
            </p:cNvPr>
            <p:cNvSpPr txBox="1"/>
            <p:nvPr/>
          </p:nvSpPr>
          <p:spPr>
            <a:xfrm>
              <a:off x="2299260" y="4898621"/>
              <a:ext cx="642612" cy="369332"/>
            </a:xfrm>
            <a:prstGeom prst="rect">
              <a:avLst/>
            </a:prstGeom>
            <a:noFill/>
          </p:spPr>
          <p:txBody>
            <a:bodyPr wrap="none" rtlCol="0">
              <a:spAutoFit/>
            </a:bodyPr>
            <a:lstStyle/>
            <a:p>
              <a:r>
                <a:rPr lang="en-US" dirty="0"/>
                <a:t>Latin</a:t>
              </a:r>
            </a:p>
          </p:txBody>
        </p:sp>
      </p:grpSp>
      <p:sp>
        <p:nvSpPr>
          <p:cNvPr id="192" name="Rectangle 191">
            <a:extLst>
              <a:ext uri="{FF2B5EF4-FFF2-40B4-BE49-F238E27FC236}">
                <a16:creationId xmlns:a16="http://schemas.microsoft.com/office/drawing/2014/main" id="{488444A8-1626-4402-80DA-3BF1CAAB0E93}"/>
              </a:ext>
            </a:extLst>
          </p:cNvPr>
          <p:cNvSpPr/>
          <p:nvPr/>
        </p:nvSpPr>
        <p:spPr>
          <a:xfrm>
            <a:off x="0" y="1071439"/>
            <a:ext cx="6032479" cy="5444101"/>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3" name="Straight Arrow Connector 192">
            <a:extLst>
              <a:ext uri="{FF2B5EF4-FFF2-40B4-BE49-F238E27FC236}">
                <a16:creationId xmlns:a16="http://schemas.microsoft.com/office/drawing/2014/main" id="{F0E1577C-7872-41B4-87D1-3DBDED90448C}"/>
              </a:ext>
            </a:extLst>
          </p:cNvPr>
          <p:cNvCxnSpPr>
            <a:cxnSpLocks/>
          </p:cNvCxnSpPr>
          <p:nvPr/>
        </p:nvCxnSpPr>
        <p:spPr>
          <a:xfrm>
            <a:off x="962163" y="248937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4" name="Straight Arrow Connector 193">
            <a:extLst>
              <a:ext uri="{FF2B5EF4-FFF2-40B4-BE49-F238E27FC236}">
                <a16:creationId xmlns:a16="http://schemas.microsoft.com/office/drawing/2014/main" id="{938557B6-D406-413A-82B6-D428483868BD}"/>
              </a:ext>
            </a:extLst>
          </p:cNvPr>
          <p:cNvCxnSpPr>
            <a:cxnSpLocks/>
          </p:cNvCxnSpPr>
          <p:nvPr/>
        </p:nvCxnSpPr>
        <p:spPr>
          <a:xfrm>
            <a:off x="1855450" y="178765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5" name="Straight Arrow Connector 194">
            <a:extLst>
              <a:ext uri="{FF2B5EF4-FFF2-40B4-BE49-F238E27FC236}">
                <a16:creationId xmlns:a16="http://schemas.microsoft.com/office/drawing/2014/main" id="{21546858-00EE-4101-B200-8CBD72D67F00}"/>
              </a:ext>
            </a:extLst>
          </p:cNvPr>
          <p:cNvCxnSpPr>
            <a:cxnSpLocks/>
          </p:cNvCxnSpPr>
          <p:nvPr/>
        </p:nvCxnSpPr>
        <p:spPr>
          <a:xfrm flipH="1">
            <a:off x="3512843" y="3020307"/>
            <a:ext cx="654424" cy="370281"/>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6" name="Straight Arrow Connector 195">
            <a:extLst>
              <a:ext uri="{FF2B5EF4-FFF2-40B4-BE49-F238E27FC236}">
                <a16:creationId xmlns:a16="http://schemas.microsoft.com/office/drawing/2014/main" id="{1A20767D-1D8D-4810-A572-3ED92E39C3D5}"/>
              </a:ext>
            </a:extLst>
          </p:cNvPr>
          <p:cNvCxnSpPr>
            <a:cxnSpLocks/>
          </p:cNvCxnSpPr>
          <p:nvPr/>
        </p:nvCxnSpPr>
        <p:spPr>
          <a:xfrm>
            <a:off x="771267" y="3559041"/>
            <a:ext cx="941864" cy="297314"/>
          </a:xfrm>
          <a:prstGeom prst="straightConnector1">
            <a:avLst/>
          </a:prstGeom>
          <a:ln w="28575">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7" name="Straight Arrow Connector 196">
            <a:extLst>
              <a:ext uri="{FF2B5EF4-FFF2-40B4-BE49-F238E27FC236}">
                <a16:creationId xmlns:a16="http://schemas.microsoft.com/office/drawing/2014/main" id="{E4247C56-61D4-482F-A08D-2381851F5C30}"/>
              </a:ext>
            </a:extLst>
          </p:cNvPr>
          <p:cNvCxnSpPr>
            <a:cxnSpLocks/>
          </p:cNvCxnSpPr>
          <p:nvPr/>
        </p:nvCxnSpPr>
        <p:spPr>
          <a:xfrm flipV="1">
            <a:off x="1636691" y="470199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8" name="Straight Arrow Connector 197">
            <a:extLst>
              <a:ext uri="{FF2B5EF4-FFF2-40B4-BE49-F238E27FC236}">
                <a16:creationId xmlns:a16="http://schemas.microsoft.com/office/drawing/2014/main" id="{57189656-7224-4EBA-9AF7-74AEEC7008A5}"/>
              </a:ext>
            </a:extLst>
          </p:cNvPr>
          <p:cNvCxnSpPr>
            <a:cxnSpLocks/>
          </p:cNvCxnSpPr>
          <p:nvPr/>
        </p:nvCxnSpPr>
        <p:spPr>
          <a:xfrm flipH="1" flipV="1">
            <a:off x="3773490" y="4345259"/>
            <a:ext cx="691895" cy="499520"/>
          </a:xfrm>
          <a:prstGeom prst="straightConnector1">
            <a:avLst/>
          </a:prstGeom>
          <a:ln w="28575">
            <a:solidFill>
              <a:schemeClr val="accent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99" name="TextBox 198">
                <a:extLst>
                  <a:ext uri="{FF2B5EF4-FFF2-40B4-BE49-F238E27FC236}">
                    <a16:creationId xmlns:a16="http://schemas.microsoft.com/office/drawing/2014/main" id="{9BEB19CC-1084-49E9-9A9D-C47493A70559}"/>
                  </a:ext>
                </a:extLst>
              </p:cNvPr>
              <p:cNvSpPr txBox="1"/>
              <p:nvPr/>
            </p:nvSpPr>
            <p:spPr>
              <a:xfrm>
                <a:off x="2099023" y="1405316"/>
                <a:ext cx="898207"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rgbClr val="FF0000"/>
                              </a:solidFill>
                              <a:latin typeface="Cambria Math" panose="02040503050406030204" pitchFamily="18" charset="0"/>
                            </a:rPr>
                          </m:ctrlPr>
                        </m:sSubPr>
                        <m:e>
                          <m:r>
                            <a:rPr lang="en-US" sz="3600" i="1" dirty="0" smtClean="0">
                              <a:solidFill>
                                <a:srgbClr val="FF0000"/>
                              </a:solidFill>
                              <a:latin typeface="Cambria Math" panose="02040503050406030204" pitchFamily="18" charset="0"/>
                            </a:rPr>
                            <m:t>𝜃</m:t>
                          </m:r>
                        </m:e>
                        <m:sub>
                          <m:r>
                            <a:rPr lang="en-US" sz="3600" b="0" i="1" dirty="0" smtClean="0">
                              <a:solidFill>
                                <a:srgbClr val="FF0000"/>
                              </a:solidFill>
                              <a:latin typeface="Cambria Math" panose="02040503050406030204" pitchFamily="18" charset="0"/>
                            </a:rPr>
                            <m:t>1,2</m:t>
                          </m:r>
                        </m:sub>
                      </m:sSub>
                    </m:oMath>
                  </m:oMathPara>
                </a14:m>
                <a:endParaRPr lang="en-US" dirty="0">
                  <a:solidFill>
                    <a:srgbClr val="FF0000"/>
                  </a:solidFill>
                </a:endParaRPr>
              </a:p>
            </p:txBody>
          </p:sp>
        </mc:Choice>
        <mc:Fallback xmlns="">
          <p:sp>
            <p:nvSpPr>
              <p:cNvPr id="199" name="TextBox 198">
                <a:extLst>
                  <a:ext uri="{FF2B5EF4-FFF2-40B4-BE49-F238E27FC236}">
                    <a16:creationId xmlns:a16="http://schemas.microsoft.com/office/drawing/2014/main" id="{9BEB19CC-1084-49E9-9A9D-C47493A70559}"/>
                  </a:ext>
                </a:extLst>
              </p:cNvPr>
              <p:cNvSpPr txBox="1">
                <a:spLocks noRot="1" noChangeAspect="1" noMove="1" noResize="1" noEditPoints="1" noAdjustHandles="1" noChangeArrowheads="1" noChangeShapeType="1" noTextEdit="1"/>
              </p:cNvSpPr>
              <p:nvPr/>
            </p:nvSpPr>
            <p:spPr>
              <a:xfrm>
                <a:off x="2099023" y="1405316"/>
                <a:ext cx="898207" cy="670696"/>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0" name="TextBox 199">
                <a:extLst>
                  <a:ext uri="{FF2B5EF4-FFF2-40B4-BE49-F238E27FC236}">
                    <a16:creationId xmlns:a16="http://schemas.microsoft.com/office/drawing/2014/main" id="{E5AB5F11-F784-45F5-8098-3BCB14FBCE92}"/>
                  </a:ext>
                </a:extLst>
              </p:cNvPr>
              <p:cNvSpPr txBox="1"/>
              <p:nvPr/>
            </p:nvSpPr>
            <p:spPr>
              <a:xfrm>
                <a:off x="2199671" y="4746542"/>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accent1"/>
                              </a:solidFill>
                              <a:latin typeface="Cambria Math" panose="02040503050406030204" pitchFamily="18" charset="0"/>
                            </a:rPr>
                          </m:ctrlPr>
                        </m:sSubPr>
                        <m:e>
                          <m:r>
                            <a:rPr lang="en-US" sz="3600" i="1" dirty="0" smtClean="0">
                              <a:solidFill>
                                <a:schemeClr val="accent1"/>
                              </a:solidFill>
                              <a:latin typeface="Cambria Math" panose="02040503050406030204" pitchFamily="18" charset="0"/>
                            </a:rPr>
                            <m:t>𝜃</m:t>
                          </m:r>
                        </m:e>
                        <m:sub>
                          <m:r>
                            <a:rPr lang="en-US" sz="3600" b="0" i="1" dirty="0" smtClean="0">
                              <a:solidFill>
                                <a:schemeClr val="accent1"/>
                              </a:solidFill>
                              <a:latin typeface="Cambria Math" panose="02040503050406030204" pitchFamily="18" charset="0"/>
                            </a:rPr>
                            <m:t>2,1</m:t>
                          </m:r>
                        </m:sub>
                      </m:sSub>
                    </m:oMath>
                  </m:oMathPara>
                </a14:m>
                <a:endParaRPr lang="en-US" dirty="0">
                  <a:solidFill>
                    <a:schemeClr val="accent1"/>
                  </a:solidFill>
                </a:endParaRPr>
              </a:p>
            </p:txBody>
          </p:sp>
        </mc:Choice>
        <mc:Fallback xmlns="">
          <p:sp>
            <p:nvSpPr>
              <p:cNvPr id="200" name="TextBox 199">
                <a:extLst>
                  <a:ext uri="{FF2B5EF4-FFF2-40B4-BE49-F238E27FC236}">
                    <a16:creationId xmlns:a16="http://schemas.microsoft.com/office/drawing/2014/main" id="{E5AB5F11-F784-45F5-8098-3BCB14FBCE92}"/>
                  </a:ext>
                </a:extLst>
              </p:cNvPr>
              <p:cNvSpPr txBox="1">
                <a:spLocks noRot="1" noChangeAspect="1" noMove="1" noResize="1" noEditPoints="1" noAdjustHandles="1" noChangeArrowheads="1" noChangeShapeType="1" noTextEdit="1"/>
              </p:cNvSpPr>
              <p:nvPr/>
            </p:nvSpPr>
            <p:spPr>
              <a:xfrm>
                <a:off x="2199671" y="4746542"/>
                <a:ext cx="797559" cy="670696"/>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1" name="TextBox 200">
                <a:extLst>
                  <a:ext uri="{FF2B5EF4-FFF2-40B4-BE49-F238E27FC236}">
                    <a16:creationId xmlns:a16="http://schemas.microsoft.com/office/drawing/2014/main" id="{BA31F15E-DDCA-43CF-9147-625A82D6929C}"/>
                  </a:ext>
                </a:extLst>
              </p:cNvPr>
              <p:cNvSpPr txBox="1"/>
              <p:nvPr/>
            </p:nvSpPr>
            <p:spPr>
              <a:xfrm>
                <a:off x="4544694" y="4266369"/>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accent1"/>
                              </a:solidFill>
                              <a:latin typeface="Cambria Math" panose="02040503050406030204" pitchFamily="18" charset="0"/>
                            </a:rPr>
                          </m:ctrlPr>
                        </m:sSubPr>
                        <m:e>
                          <m:r>
                            <a:rPr lang="en-US" sz="3600" i="1" dirty="0" smtClean="0">
                              <a:solidFill>
                                <a:schemeClr val="accent1"/>
                              </a:solidFill>
                              <a:latin typeface="Cambria Math" panose="02040503050406030204" pitchFamily="18" charset="0"/>
                            </a:rPr>
                            <m:t>𝜃</m:t>
                          </m:r>
                        </m:e>
                        <m:sub>
                          <m:r>
                            <a:rPr lang="en-US" sz="3600" b="0" i="1" dirty="0" smtClean="0">
                              <a:solidFill>
                                <a:schemeClr val="accent1"/>
                              </a:solidFill>
                              <a:latin typeface="Cambria Math" panose="02040503050406030204" pitchFamily="18" charset="0"/>
                            </a:rPr>
                            <m:t>2,2</m:t>
                          </m:r>
                        </m:sub>
                      </m:sSub>
                    </m:oMath>
                  </m:oMathPara>
                </a14:m>
                <a:endParaRPr lang="en-US" dirty="0">
                  <a:solidFill>
                    <a:schemeClr val="accent1"/>
                  </a:solidFill>
                </a:endParaRPr>
              </a:p>
            </p:txBody>
          </p:sp>
        </mc:Choice>
        <mc:Fallback xmlns="">
          <p:sp>
            <p:nvSpPr>
              <p:cNvPr id="201" name="TextBox 200">
                <a:extLst>
                  <a:ext uri="{FF2B5EF4-FFF2-40B4-BE49-F238E27FC236}">
                    <a16:creationId xmlns:a16="http://schemas.microsoft.com/office/drawing/2014/main" id="{BA31F15E-DDCA-43CF-9147-625A82D6929C}"/>
                  </a:ext>
                </a:extLst>
              </p:cNvPr>
              <p:cNvSpPr txBox="1">
                <a:spLocks noRot="1" noChangeAspect="1" noMove="1" noResize="1" noEditPoints="1" noAdjustHandles="1" noChangeArrowheads="1" noChangeShapeType="1" noTextEdit="1"/>
              </p:cNvSpPr>
              <p:nvPr/>
            </p:nvSpPr>
            <p:spPr>
              <a:xfrm>
                <a:off x="4544694" y="4266369"/>
                <a:ext cx="797559" cy="670696"/>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2" name="TextBox 201">
                <a:extLst>
                  <a:ext uri="{FF2B5EF4-FFF2-40B4-BE49-F238E27FC236}">
                    <a16:creationId xmlns:a16="http://schemas.microsoft.com/office/drawing/2014/main" id="{ED81C36A-6C1A-4C5D-94BA-D25DD8555BA3}"/>
                  </a:ext>
                </a:extLst>
              </p:cNvPr>
              <p:cNvSpPr txBox="1"/>
              <p:nvPr/>
            </p:nvSpPr>
            <p:spPr>
              <a:xfrm>
                <a:off x="4017796" y="3132093"/>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tx1"/>
                              </a:solidFill>
                              <a:latin typeface="Cambria Math" panose="02040503050406030204" pitchFamily="18" charset="0"/>
                            </a:rPr>
                          </m:ctrlPr>
                        </m:sSubPr>
                        <m:e>
                          <m:r>
                            <a:rPr lang="en-US" sz="3600" i="1" dirty="0" smtClean="0">
                              <a:solidFill>
                                <a:schemeClr val="tx1"/>
                              </a:solidFill>
                              <a:latin typeface="Cambria Math" panose="02040503050406030204" pitchFamily="18" charset="0"/>
                            </a:rPr>
                            <m:t>𝜃</m:t>
                          </m:r>
                        </m:e>
                        <m:sub>
                          <m:r>
                            <a:rPr lang="en-US" sz="3600" b="0" i="1" dirty="0" smtClean="0">
                              <a:solidFill>
                                <a:schemeClr val="tx1"/>
                              </a:solidFill>
                              <a:latin typeface="Cambria Math" panose="02040503050406030204" pitchFamily="18" charset="0"/>
                            </a:rPr>
                            <m:t>3,1</m:t>
                          </m:r>
                        </m:sub>
                      </m:sSub>
                    </m:oMath>
                  </m:oMathPara>
                </a14:m>
                <a:endParaRPr lang="en-US" dirty="0">
                  <a:solidFill>
                    <a:schemeClr val="tx1"/>
                  </a:solidFill>
                </a:endParaRPr>
              </a:p>
            </p:txBody>
          </p:sp>
        </mc:Choice>
        <mc:Fallback xmlns="">
          <p:sp>
            <p:nvSpPr>
              <p:cNvPr id="202" name="TextBox 201">
                <a:extLst>
                  <a:ext uri="{FF2B5EF4-FFF2-40B4-BE49-F238E27FC236}">
                    <a16:creationId xmlns:a16="http://schemas.microsoft.com/office/drawing/2014/main" id="{ED81C36A-6C1A-4C5D-94BA-D25DD8555BA3}"/>
                  </a:ext>
                </a:extLst>
              </p:cNvPr>
              <p:cNvSpPr txBox="1">
                <a:spLocks noRot="1" noChangeAspect="1" noMove="1" noResize="1" noEditPoints="1" noAdjustHandles="1" noChangeArrowheads="1" noChangeShapeType="1" noTextEdit="1"/>
              </p:cNvSpPr>
              <p:nvPr/>
            </p:nvSpPr>
            <p:spPr>
              <a:xfrm>
                <a:off x="4017796" y="3132093"/>
                <a:ext cx="797559" cy="670696"/>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3" name="TextBox 202">
                <a:extLst>
                  <a:ext uri="{FF2B5EF4-FFF2-40B4-BE49-F238E27FC236}">
                    <a16:creationId xmlns:a16="http://schemas.microsoft.com/office/drawing/2014/main" id="{E731F3C8-391A-4945-B7CA-FDAE3104C05F}"/>
                  </a:ext>
                </a:extLst>
              </p:cNvPr>
              <p:cNvSpPr txBox="1"/>
              <p:nvPr/>
            </p:nvSpPr>
            <p:spPr>
              <a:xfrm>
                <a:off x="530667" y="3705684"/>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tx1"/>
                              </a:solidFill>
                              <a:latin typeface="Cambria Math" panose="02040503050406030204" pitchFamily="18" charset="0"/>
                            </a:rPr>
                          </m:ctrlPr>
                        </m:sSubPr>
                        <m:e>
                          <m:r>
                            <a:rPr lang="en-US" sz="3600" i="1" dirty="0" smtClean="0">
                              <a:solidFill>
                                <a:schemeClr val="tx1"/>
                              </a:solidFill>
                              <a:latin typeface="Cambria Math" panose="02040503050406030204" pitchFamily="18" charset="0"/>
                            </a:rPr>
                            <m:t>𝜃</m:t>
                          </m:r>
                        </m:e>
                        <m:sub>
                          <m:r>
                            <a:rPr lang="en-US" sz="3600" b="0" i="1" dirty="0" smtClean="0">
                              <a:solidFill>
                                <a:schemeClr val="tx1"/>
                              </a:solidFill>
                              <a:latin typeface="Cambria Math" panose="02040503050406030204" pitchFamily="18" charset="0"/>
                            </a:rPr>
                            <m:t>3,2</m:t>
                          </m:r>
                        </m:sub>
                      </m:sSub>
                    </m:oMath>
                  </m:oMathPara>
                </a14:m>
                <a:endParaRPr lang="en-US" dirty="0">
                  <a:solidFill>
                    <a:schemeClr val="tx1"/>
                  </a:solidFill>
                </a:endParaRPr>
              </a:p>
            </p:txBody>
          </p:sp>
        </mc:Choice>
        <mc:Fallback xmlns="">
          <p:sp>
            <p:nvSpPr>
              <p:cNvPr id="203" name="TextBox 202">
                <a:extLst>
                  <a:ext uri="{FF2B5EF4-FFF2-40B4-BE49-F238E27FC236}">
                    <a16:creationId xmlns:a16="http://schemas.microsoft.com/office/drawing/2014/main" id="{E731F3C8-391A-4945-B7CA-FDAE3104C05F}"/>
                  </a:ext>
                </a:extLst>
              </p:cNvPr>
              <p:cNvSpPr txBox="1">
                <a:spLocks noRot="1" noChangeAspect="1" noMove="1" noResize="1" noEditPoints="1" noAdjustHandles="1" noChangeArrowheads="1" noChangeShapeType="1" noTextEdit="1"/>
              </p:cNvSpPr>
              <p:nvPr/>
            </p:nvSpPr>
            <p:spPr>
              <a:xfrm>
                <a:off x="530667" y="3705684"/>
                <a:ext cx="797559" cy="670696"/>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4" name="TextBox 203">
                <a:extLst>
                  <a:ext uri="{FF2B5EF4-FFF2-40B4-BE49-F238E27FC236}">
                    <a16:creationId xmlns:a16="http://schemas.microsoft.com/office/drawing/2014/main" id="{D4B19E52-7BEB-4B8D-B075-A46E301B61AE}"/>
                  </a:ext>
                </a:extLst>
              </p:cNvPr>
              <p:cNvSpPr txBox="1"/>
              <p:nvPr/>
            </p:nvSpPr>
            <p:spPr>
              <a:xfrm>
                <a:off x="617701" y="2484169"/>
                <a:ext cx="579893"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rgbClr val="FF0000"/>
                              </a:solidFill>
                              <a:latin typeface="Cambria Math" panose="02040503050406030204" pitchFamily="18" charset="0"/>
                            </a:rPr>
                          </m:ctrlPr>
                        </m:sSubPr>
                        <m:e>
                          <m:r>
                            <a:rPr lang="en-US" sz="3600" i="1" dirty="0" smtClean="0">
                              <a:solidFill>
                                <a:srgbClr val="FF0000"/>
                              </a:solidFill>
                              <a:latin typeface="Cambria Math" panose="02040503050406030204" pitchFamily="18" charset="0"/>
                            </a:rPr>
                            <m:t>𝜃</m:t>
                          </m:r>
                        </m:e>
                        <m:sub>
                          <m:r>
                            <a:rPr lang="en-US" sz="3600" b="0" i="1" dirty="0" smtClean="0">
                              <a:solidFill>
                                <a:srgbClr val="FF0000"/>
                              </a:solidFill>
                              <a:latin typeface="Cambria Math" panose="02040503050406030204" pitchFamily="18" charset="0"/>
                            </a:rPr>
                            <m:t>1,1</m:t>
                          </m:r>
                        </m:sub>
                      </m:sSub>
                    </m:oMath>
                  </m:oMathPara>
                </a14:m>
                <a:endParaRPr lang="en-US" dirty="0">
                  <a:solidFill>
                    <a:srgbClr val="FF0000"/>
                  </a:solidFill>
                </a:endParaRPr>
              </a:p>
            </p:txBody>
          </p:sp>
        </mc:Choice>
        <mc:Fallback xmlns="">
          <p:sp>
            <p:nvSpPr>
              <p:cNvPr id="204" name="TextBox 203">
                <a:extLst>
                  <a:ext uri="{FF2B5EF4-FFF2-40B4-BE49-F238E27FC236}">
                    <a16:creationId xmlns:a16="http://schemas.microsoft.com/office/drawing/2014/main" id="{D4B19E52-7BEB-4B8D-B075-A46E301B61AE}"/>
                  </a:ext>
                </a:extLst>
              </p:cNvPr>
              <p:cNvSpPr txBox="1">
                <a:spLocks noRot="1" noChangeAspect="1" noMove="1" noResize="1" noEditPoints="1" noAdjustHandles="1" noChangeArrowheads="1" noChangeShapeType="1" noTextEdit="1"/>
              </p:cNvSpPr>
              <p:nvPr/>
            </p:nvSpPr>
            <p:spPr>
              <a:xfrm>
                <a:off x="617701" y="2484169"/>
                <a:ext cx="579893" cy="670696"/>
              </a:xfrm>
              <a:prstGeom prst="rect">
                <a:avLst/>
              </a:prstGeom>
              <a:blipFill>
                <a:blip r:embed="rId9"/>
                <a:stretch>
                  <a:fillRect r="-31579"/>
                </a:stretch>
              </a:blipFill>
            </p:spPr>
            <p:txBody>
              <a:bodyPr/>
              <a:lstStyle/>
              <a:p>
                <a:r>
                  <a:rPr lang="en-US">
                    <a:noFill/>
                  </a:rPr>
                  <a:t> </a:t>
                </a:r>
              </a:p>
            </p:txBody>
          </p:sp>
        </mc:Fallback>
      </mc:AlternateContent>
      <p:grpSp>
        <p:nvGrpSpPr>
          <p:cNvPr id="205" name="Group 204">
            <a:extLst>
              <a:ext uri="{FF2B5EF4-FFF2-40B4-BE49-F238E27FC236}">
                <a16:creationId xmlns:a16="http://schemas.microsoft.com/office/drawing/2014/main" id="{E305B782-A2E8-488D-B956-F36CAC8CEDAA}"/>
              </a:ext>
            </a:extLst>
          </p:cNvPr>
          <p:cNvGrpSpPr/>
          <p:nvPr/>
        </p:nvGrpSpPr>
        <p:grpSpPr>
          <a:xfrm>
            <a:off x="1766534" y="3132093"/>
            <a:ext cx="1967749" cy="1268791"/>
            <a:chOff x="1051549" y="3864204"/>
            <a:chExt cx="3557408" cy="1959363"/>
          </a:xfrm>
        </p:grpSpPr>
        <p:pic>
          <p:nvPicPr>
            <p:cNvPr id="206" name="Graphic 205" descr="Radio microphone">
              <a:extLst>
                <a:ext uri="{FF2B5EF4-FFF2-40B4-BE49-F238E27FC236}">
                  <a16:creationId xmlns:a16="http://schemas.microsoft.com/office/drawing/2014/main" id="{17DD6EB9-7B9E-435E-9320-5158E3866DF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791145" y="4529299"/>
              <a:ext cx="817812" cy="627886"/>
            </a:xfrm>
            <a:prstGeom prst="rect">
              <a:avLst/>
            </a:prstGeom>
          </p:spPr>
        </p:pic>
        <p:pic>
          <p:nvPicPr>
            <p:cNvPr id="207" name="Graphic 206" descr="Radio microphone">
              <a:extLst>
                <a:ext uri="{FF2B5EF4-FFF2-40B4-BE49-F238E27FC236}">
                  <a16:creationId xmlns:a16="http://schemas.microsoft.com/office/drawing/2014/main" id="{898075C6-7A68-4EA7-9C8B-D09D5D07903A}"/>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992275" y="3878946"/>
              <a:ext cx="817812" cy="627886"/>
            </a:xfrm>
            <a:prstGeom prst="rect">
              <a:avLst/>
            </a:prstGeom>
          </p:spPr>
        </p:pic>
        <p:pic>
          <p:nvPicPr>
            <p:cNvPr id="208" name="Graphic 207" descr="Radio microphone">
              <a:extLst>
                <a:ext uri="{FF2B5EF4-FFF2-40B4-BE49-F238E27FC236}">
                  <a16:creationId xmlns:a16="http://schemas.microsoft.com/office/drawing/2014/main" id="{5DD50277-8508-4F20-9216-F4A7310A5DA3}"/>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854245" y="3864204"/>
              <a:ext cx="821786" cy="630936"/>
            </a:xfrm>
            <a:prstGeom prst="rect">
              <a:avLst/>
            </a:prstGeom>
          </p:spPr>
        </p:pic>
        <p:pic>
          <p:nvPicPr>
            <p:cNvPr id="209" name="Graphic 208" descr="Radio microphone">
              <a:extLst>
                <a:ext uri="{FF2B5EF4-FFF2-40B4-BE49-F238E27FC236}">
                  <a16:creationId xmlns:a16="http://schemas.microsoft.com/office/drawing/2014/main" id="{B2A8F04B-27A2-46B8-8466-1B09A11A2AB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992571" y="5175464"/>
              <a:ext cx="817813" cy="627886"/>
            </a:xfrm>
            <a:prstGeom prst="rect">
              <a:avLst/>
            </a:prstGeom>
          </p:spPr>
        </p:pic>
        <p:pic>
          <p:nvPicPr>
            <p:cNvPr id="210" name="Graphic 209" descr="Radio microphone">
              <a:extLst>
                <a:ext uri="{FF2B5EF4-FFF2-40B4-BE49-F238E27FC236}">
                  <a16:creationId xmlns:a16="http://schemas.microsoft.com/office/drawing/2014/main" id="{7867C541-DD53-4B89-9CBB-49D4ACBA5D9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789643" y="5195681"/>
              <a:ext cx="817813" cy="627886"/>
            </a:xfrm>
            <a:prstGeom prst="rect">
              <a:avLst/>
            </a:prstGeom>
          </p:spPr>
        </p:pic>
        <p:pic>
          <p:nvPicPr>
            <p:cNvPr id="211" name="Graphic 210" descr="Radio microphone">
              <a:extLst>
                <a:ext uri="{FF2B5EF4-FFF2-40B4-BE49-F238E27FC236}">
                  <a16:creationId xmlns:a16="http://schemas.microsoft.com/office/drawing/2014/main" id="{DE67B06F-39A5-4409-AC8A-606EA051A50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51549" y="4524899"/>
              <a:ext cx="817813" cy="627886"/>
            </a:xfrm>
            <a:prstGeom prst="rect">
              <a:avLst/>
            </a:prstGeom>
          </p:spPr>
        </p:pic>
      </p:grpSp>
      <p:sp>
        <p:nvSpPr>
          <p:cNvPr id="5" name="TextBox 4">
            <a:extLst>
              <a:ext uri="{FF2B5EF4-FFF2-40B4-BE49-F238E27FC236}">
                <a16:creationId xmlns:a16="http://schemas.microsoft.com/office/drawing/2014/main" id="{8EF6C017-172C-4C95-955F-A3B1772427DA}"/>
              </a:ext>
            </a:extLst>
          </p:cNvPr>
          <p:cNvSpPr txBox="1"/>
          <p:nvPr/>
        </p:nvSpPr>
        <p:spPr>
          <a:xfrm>
            <a:off x="10603783" y="3073461"/>
            <a:ext cx="417102" cy="523220"/>
          </a:xfrm>
          <a:prstGeom prst="rect">
            <a:avLst/>
          </a:prstGeom>
          <a:noFill/>
        </p:spPr>
        <p:txBody>
          <a:bodyPr wrap="none" rtlCol="0">
            <a:spAutoFit/>
          </a:bodyPr>
          <a:lstStyle/>
          <a:p>
            <a:r>
              <a:rPr lang="en-US" sz="2800" dirty="0"/>
              <a:t>N</a:t>
            </a:r>
          </a:p>
        </p:txBody>
      </p:sp>
      <p:sp>
        <p:nvSpPr>
          <p:cNvPr id="8" name="TextBox 7">
            <a:extLst>
              <a:ext uri="{FF2B5EF4-FFF2-40B4-BE49-F238E27FC236}">
                <a16:creationId xmlns:a16="http://schemas.microsoft.com/office/drawing/2014/main" id="{DA1E1306-9DC4-4355-A6ED-B5F6E3BEBFB6}"/>
              </a:ext>
            </a:extLst>
          </p:cNvPr>
          <p:cNvSpPr txBox="1"/>
          <p:nvPr/>
        </p:nvSpPr>
        <p:spPr>
          <a:xfrm>
            <a:off x="8614875" y="2548657"/>
            <a:ext cx="1811330" cy="584775"/>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dirty="0"/>
              <a:t>Holy Grail</a:t>
            </a:r>
          </a:p>
        </p:txBody>
      </p:sp>
      <p:sp>
        <p:nvSpPr>
          <p:cNvPr id="20" name="TextBox 19">
            <a:extLst>
              <a:ext uri="{FF2B5EF4-FFF2-40B4-BE49-F238E27FC236}">
                <a16:creationId xmlns:a16="http://schemas.microsoft.com/office/drawing/2014/main" id="{E8249DFF-7455-463B-9949-8D5919E24ACD}"/>
              </a:ext>
            </a:extLst>
          </p:cNvPr>
          <p:cNvSpPr txBox="1"/>
          <p:nvPr/>
        </p:nvSpPr>
        <p:spPr>
          <a:xfrm>
            <a:off x="8495387" y="3023069"/>
            <a:ext cx="2050305"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chemeClr val="bg1">
                    <a:lumMod val="65000"/>
                  </a:schemeClr>
                </a:solidFill>
              </a:rPr>
              <a:t>(Very challenging)</a:t>
            </a:r>
          </a:p>
        </p:txBody>
      </p:sp>
      <p:sp>
        <p:nvSpPr>
          <p:cNvPr id="21" name="TextBox 20">
            <a:extLst>
              <a:ext uri="{FF2B5EF4-FFF2-40B4-BE49-F238E27FC236}">
                <a16:creationId xmlns:a16="http://schemas.microsoft.com/office/drawing/2014/main" id="{64C5DF49-057A-4A86-99F4-BBADED46BEDA}"/>
              </a:ext>
            </a:extLst>
          </p:cNvPr>
          <p:cNvSpPr txBox="1"/>
          <p:nvPr/>
        </p:nvSpPr>
        <p:spPr>
          <a:xfrm>
            <a:off x="7836433" y="5211118"/>
            <a:ext cx="367408" cy="523220"/>
          </a:xfrm>
          <a:prstGeom prst="rect">
            <a:avLst/>
          </a:prstGeom>
          <a:noFill/>
        </p:spPr>
        <p:txBody>
          <a:bodyPr wrap="none" rtlCol="0">
            <a:spAutoFit/>
          </a:bodyPr>
          <a:lstStyle/>
          <a:p>
            <a:r>
              <a:rPr lang="en-US" sz="2800" dirty="0"/>
              <a:t>1</a:t>
            </a:r>
          </a:p>
        </p:txBody>
      </p:sp>
    </p:spTree>
    <p:extLst>
      <p:ext uri="{BB962C8B-B14F-4D97-AF65-F5344CB8AC3E}">
        <p14:creationId xmlns:p14="http://schemas.microsoft.com/office/powerpoint/2010/main" val="1416554253"/>
      </p:ext>
    </p:extLst>
  </p:cSld>
  <p:clrMapOvr>
    <a:masterClrMapping/>
  </p:clrMapOvr>
  <mc:AlternateContent xmlns:mc="http://schemas.openxmlformats.org/markup-compatibility/2006">
    <mc:Choice xmlns:p14="http://schemas.microsoft.com/office/powerpoint/2010/main" Requires="p14">
      <p:transition spd="slow" p14:dur="2000" advTm="3827"/>
    </mc:Choice>
    <mc:Fallback>
      <p:transition spd="slow" advTm="382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Existing solutions have made significant progress …</a:t>
            </a:r>
          </a:p>
        </p:txBody>
      </p:sp>
      <p:cxnSp>
        <p:nvCxnSpPr>
          <p:cNvPr id="83" name="Straight Arrow Connector 82">
            <a:extLst>
              <a:ext uri="{FF2B5EF4-FFF2-40B4-BE49-F238E27FC236}">
                <a16:creationId xmlns:a16="http://schemas.microsoft.com/office/drawing/2014/main" id="{DBFE3958-857A-4E38-AF8F-786E6D18D402}"/>
              </a:ext>
            </a:extLst>
          </p:cNvPr>
          <p:cNvCxnSpPr/>
          <p:nvPr/>
        </p:nvCxnSpPr>
        <p:spPr>
          <a:xfrm>
            <a:off x="6140005" y="3737104"/>
            <a:ext cx="449884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a16="http://schemas.microsoft.com/office/drawing/2014/main" id="{A9B1EE68-FF8C-4390-925C-F422EB878F85}"/>
              </a:ext>
            </a:extLst>
          </p:cNvPr>
          <p:cNvSpPr txBox="1"/>
          <p:nvPr/>
        </p:nvSpPr>
        <p:spPr>
          <a:xfrm>
            <a:off x="5969376" y="3028814"/>
            <a:ext cx="367408" cy="523220"/>
          </a:xfrm>
          <a:prstGeom prst="rect">
            <a:avLst/>
          </a:prstGeom>
          <a:noFill/>
        </p:spPr>
        <p:txBody>
          <a:bodyPr wrap="none" rtlCol="0">
            <a:spAutoFit/>
          </a:bodyPr>
          <a:lstStyle/>
          <a:p>
            <a:r>
              <a:rPr lang="en-US" sz="2800" dirty="0"/>
              <a:t>1</a:t>
            </a:r>
          </a:p>
        </p:txBody>
      </p:sp>
      <p:cxnSp>
        <p:nvCxnSpPr>
          <p:cNvPr id="87" name="Straight Arrow Connector 86">
            <a:extLst>
              <a:ext uri="{FF2B5EF4-FFF2-40B4-BE49-F238E27FC236}">
                <a16:creationId xmlns:a16="http://schemas.microsoft.com/office/drawing/2014/main" id="{D30E3AF0-DED2-4D98-A342-BC6451687C03}"/>
              </a:ext>
            </a:extLst>
          </p:cNvPr>
          <p:cNvCxnSpPr>
            <a:cxnSpLocks/>
          </p:cNvCxnSpPr>
          <p:nvPr/>
        </p:nvCxnSpPr>
        <p:spPr>
          <a:xfrm flipV="1">
            <a:off x="8279701" y="1876221"/>
            <a:ext cx="0" cy="358058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0C0737BF-3728-48EA-87B9-60E35A23EC8F}"/>
              </a:ext>
            </a:extLst>
          </p:cNvPr>
          <p:cNvSpPr txBox="1"/>
          <p:nvPr/>
        </p:nvSpPr>
        <p:spPr>
          <a:xfrm>
            <a:off x="7666633" y="1477234"/>
            <a:ext cx="370614" cy="523220"/>
          </a:xfrm>
          <a:prstGeom prst="rect">
            <a:avLst/>
          </a:prstGeom>
          <a:noFill/>
        </p:spPr>
        <p:txBody>
          <a:bodyPr wrap="none" rtlCol="0">
            <a:spAutoFit/>
          </a:bodyPr>
          <a:lstStyle/>
          <a:p>
            <a:r>
              <a:rPr lang="en-US" sz="2800" dirty="0"/>
              <a:t>K</a:t>
            </a:r>
          </a:p>
        </p:txBody>
      </p:sp>
      <p:sp>
        <p:nvSpPr>
          <p:cNvPr id="4" name="TextBox 3">
            <a:extLst>
              <a:ext uri="{FF2B5EF4-FFF2-40B4-BE49-F238E27FC236}">
                <a16:creationId xmlns:a16="http://schemas.microsoft.com/office/drawing/2014/main" id="{E0939898-3356-459F-8791-6B87795D6395}"/>
              </a:ext>
            </a:extLst>
          </p:cNvPr>
          <p:cNvSpPr txBox="1"/>
          <p:nvPr/>
        </p:nvSpPr>
        <p:spPr>
          <a:xfrm>
            <a:off x="8854884" y="4318338"/>
            <a:ext cx="1311578" cy="584775"/>
          </a:xfrm>
          <a:prstGeom prst="rect">
            <a:avLst/>
          </a:prstGeom>
          <a:noFill/>
        </p:spPr>
        <p:txBody>
          <a:bodyPr wrap="none" rtlCol="0">
            <a:spAutoFit/>
          </a:bodyPr>
          <a:lstStyle/>
          <a:p>
            <a:r>
              <a:rPr lang="en-US" sz="3200" dirty="0"/>
              <a:t>MUSIC</a:t>
            </a:r>
          </a:p>
        </p:txBody>
      </p:sp>
      <p:sp>
        <p:nvSpPr>
          <p:cNvPr id="6" name="TextBox 5">
            <a:extLst>
              <a:ext uri="{FF2B5EF4-FFF2-40B4-BE49-F238E27FC236}">
                <a16:creationId xmlns:a16="http://schemas.microsoft.com/office/drawing/2014/main" id="{E23C7F7F-9D89-4FB0-974E-20CE948107D5}"/>
              </a:ext>
            </a:extLst>
          </p:cNvPr>
          <p:cNvSpPr txBox="1"/>
          <p:nvPr/>
        </p:nvSpPr>
        <p:spPr>
          <a:xfrm>
            <a:off x="8276096" y="4851207"/>
            <a:ext cx="2452916"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rgbClr val="FF0000"/>
                </a:solidFill>
              </a:rPr>
              <a:t>(Source uncorrelated)</a:t>
            </a:r>
          </a:p>
        </p:txBody>
      </p:sp>
      <p:sp>
        <p:nvSpPr>
          <p:cNvPr id="12" name="TextBox 11">
            <a:extLst>
              <a:ext uri="{FF2B5EF4-FFF2-40B4-BE49-F238E27FC236}">
                <a16:creationId xmlns:a16="http://schemas.microsoft.com/office/drawing/2014/main" id="{55A697F2-7DCE-4D90-91E2-8673E39287AF}"/>
              </a:ext>
            </a:extLst>
          </p:cNvPr>
          <p:cNvSpPr txBox="1"/>
          <p:nvPr/>
        </p:nvSpPr>
        <p:spPr>
          <a:xfrm>
            <a:off x="10155367" y="3824422"/>
            <a:ext cx="1436034" cy="400110"/>
          </a:xfrm>
          <a:prstGeom prst="rect">
            <a:avLst/>
          </a:prstGeom>
          <a:noFill/>
        </p:spPr>
        <p:txBody>
          <a:bodyPr wrap="none" rtlCol="0">
            <a:spAutoFit/>
          </a:bodyPr>
          <a:lstStyle/>
          <a:p>
            <a:r>
              <a:rPr lang="en-US" sz="2000" dirty="0"/>
              <a:t># of sources</a:t>
            </a:r>
          </a:p>
        </p:txBody>
      </p:sp>
      <p:sp>
        <p:nvSpPr>
          <p:cNvPr id="13" name="TextBox 12">
            <a:extLst>
              <a:ext uri="{FF2B5EF4-FFF2-40B4-BE49-F238E27FC236}">
                <a16:creationId xmlns:a16="http://schemas.microsoft.com/office/drawing/2014/main" id="{B661E594-885B-4AA5-9D05-2FA8A3AEE7C6}"/>
              </a:ext>
            </a:extLst>
          </p:cNvPr>
          <p:cNvSpPr txBox="1"/>
          <p:nvPr/>
        </p:nvSpPr>
        <p:spPr>
          <a:xfrm>
            <a:off x="8525590" y="1415956"/>
            <a:ext cx="2359941" cy="400110"/>
          </a:xfrm>
          <a:prstGeom prst="rect">
            <a:avLst/>
          </a:prstGeom>
          <a:noFill/>
        </p:spPr>
        <p:txBody>
          <a:bodyPr wrap="none" rtlCol="0">
            <a:spAutoFit/>
          </a:bodyPr>
          <a:lstStyle/>
          <a:p>
            <a:r>
              <a:rPr lang="en-US" sz="2000" dirty="0"/>
              <a:t># of echoes modeled</a:t>
            </a:r>
          </a:p>
        </p:txBody>
      </p:sp>
      <p:grpSp>
        <p:nvGrpSpPr>
          <p:cNvPr id="128" name="Group 127">
            <a:extLst>
              <a:ext uri="{FF2B5EF4-FFF2-40B4-BE49-F238E27FC236}">
                <a16:creationId xmlns:a16="http://schemas.microsoft.com/office/drawing/2014/main" id="{5AA9490E-7863-4B4E-8E57-AD2A778A2418}"/>
              </a:ext>
            </a:extLst>
          </p:cNvPr>
          <p:cNvGrpSpPr/>
          <p:nvPr/>
        </p:nvGrpSpPr>
        <p:grpSpPr>
          <a:xfrm rot="16200000">
            <a:off x="3115852" y="1331997"/>
            <a:ext cx="189833" cy="735353"/>
            <a:chOff x="4370209" y="2989858"/>
            <a:chExt cx="258537" cy="1025968"/>
          </a:xfrm>
        </p:grpSpPr>
        <p:cxnSp>
          <p:nvCxnSpPr>
            <p:cNvPr id="132" name="Straight Connector 131">
              <a:extLst>
                <a:ext uri="{FF2B5EF4-FFF2-40B4-BE49-F238E27FC236}">
                  <a16:creationId xmlns:a16="http://schemas.microsoft.com/office/drawing/2014/main" id="{55773E76-0A1D-4FF0-B8C5-B69356553313}"/>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89FF9CB-B599-4208-B822-FD4712E27B13}"/>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89AB2451-0D5E-4ACB-B2FE-886163F5C488}"/>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1BBFA3E7-5B00-4865-AC8E-45435C4CEA1F}"/>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ACBE0CA0-CFB1-44B8-BB1F-C7BCF70AA991}"/>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AAB758ED-7371-4F8E-9630-7B5146015F94}"/>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6517B5C2-14EB-4706-A691-5D679C73D412}"/>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pic>
        <p:nvPicPr>
          <p:cNvPr id="139" name="Picture 138">
            <a:extLst>
              <a:ext uri="{FF2B5EF4-FFF2-40B4-BE49-F238E27FC236}">
                <a16:creationId xmlns:a16="http://schemas.microsoft.com/office/drawing/2014/main" id="{03A9937D-1BC4-4B73-83F1-45D3AC23A2E5}"/>
              </a:ext>
            </a:extLst>
          </p:cNvPr>
          <p:cNvPicPr>
            <a:picLocks noChangeAspect="1"/>
          </p:cNvPicPr>
          <p:nvPr/>
        </p:nvPicPr>
        <p:blipFill>
          <a:blip r:embed="rId4"/>
          <a:stretch>
            <a:fillRect/>
          </a:stretch>
        </p:blipFill>
        <p:spPr>
          <a:xfrm rot="21375052" flipH="1">
            <a:off x="4258838" y="2476708"/>
            <a:ext cx="712366" cy="748923"/>
          </a:xfrm>
          <a:prstGeom prst="rect">
            <a:avLst/>
          </a:prstGeom>
        </p:spPr>
      </p:pic>
      <p:pic>
        <p:nvPicPr>
          <p:cNvPr id="140" name="Picture 139">
            <a:extLst>
              <a:ext uri="{FF2B5EF4-FFF2-40B4-BE49-F238E27FC236}">
                <a16:creationId xmlns:a16="http://schemas.microsoft.com/office/drawing/2014/main" id="{4F44752D-255C-44B2-B8D8-ED35D1E3229D}"/>
              </a:ext>
            </a:extLst>
          </p:cNvPr>
          <p:cNvPicPr>
            <a:picLocks noChangeAspect="1"/>
          </p:cNvPicPr>
          <p:nvPr/>
        </p:nvPicPr>
        <p:blipFill>
          <a:blip r:embed="rId4">
            <a:duotone>
              <a:schemeClr val="accent2">
                <a:shade val="45000"/>
                <a:satMod val="135000"/>
              </a:schemeClr>
              <a:prstClr val="white"/>
            </a:duotone>
          </a:blip>
          <a:stretch>
            <a:fillRect/>
          </a:stretch>
        </p:blipFill>
        <p:spPr>
          <a:xfrm>
            <a:off x="89891" y="1905813"/>
            <a:ext cx="711482" cy="869937"/>
          </a:xfrm>
          <a:prstGeom prst="rect">
            <a:avLst/>
          </a:prstGeom>
        </p:spPr>
      </p:pic>
      <p:pic>
        <p:nvPicPr>
          <p:cNvPr id="141" name="Picture 140">
            <a:extLst>
              <a:ext uri="{FF2B5EF4-FFF2-40B4-BE49-F238E27FC236}">
                <a16:creationId xmlns:a16="http://schemas.microsoft.com/office/drawing/2014/main" id="{712C8E52-2BD0-4703-BB97-4D9CBE7511DE}"/>
              </a:ext>
            </a:extLst>
          </p:cNvPr>
          <p:cNvPicPr>
            <a:picLocks noChangeAspect="1"/>
          </p:cNvPicPr>
          <p:nvPr/>
        </p:nvPicPr>
        <p:blipFill>
          <a:blip r:embed="rId4">
            <a:duotone>
              <a:schemeClr val="accent1">
                <a:shade val="45000"/>
                <a:satMod val="135000"/>
              </a:schemeClr>
              <a:prstClr val="white"/>
            </a:duotone>
          </a:blip>
          <a:stretch>
            <a:fillRect/>
          </a:stretch>
        </p:blipFill>
        <p:spPr>
          <a:xfrm rot="20099335">
            <a:off x="891325" y="5029851"/>
            <a:ext cx="708105" cy="865808"/>
          </a:xfrm>
          <a:prstGeom prst="rect">
            <a:avLst/>
          </a:prstGeom>
        </p:spPr>
      </p:pic>
      <p:grpSp>
        <p:nvGrpSpPr>
          <p:cNvPr id="143" name="Group 142">
            <a:extLst>
              <a:ext uri="{FF2B5EF4-FFF2-40B4-BE49-F238E27FC236}">
                <a16:creationId xmlns:a16="http://schemas.microsoft.com/office/drawing/2014/main" id="{65A5AC4A-0F94-4625-A0EA-37F30D4422DD}"/>
              </a:ext>
            </a:extLst>
          </p:cNvPr>
          <p:cNvGrpSpPr/>
          <p:nvPr/>
        </p:nvGrpSpPr>
        <p:grpSpPr>
          <a:xfrm rot="16200000">
            <a:off x="1703654" y="1233245"/>
            <a:ext cx="189833" cy="735353"/>
            <a:chOff x="4370209" y="2989858"/>
            <a:chExt cx="258537" cy="1025968"/>
          </a:xfrm>
        </p:grpSpPr>
        <p:cxnSp>
          <p:nvCxnSpPr>
            <p:cNvPr id="145" name="Straight Connector 144">
              <a:extLst>
                <a:ext uri="{FF2B5EF4-FFF2-40B4-BE49-F238E27FC236}">
                  <a16:creationId xmlns:a16="http://schemas.microsoft.com/office/drawing/2014/main" id="{46980369-8207-4EE6-8F88-BB33BEBB97E2}"/>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C401921E-5E0D-43E5-B140-A2BFBFC4A1EA}"/>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8" name="Straight Connector 147">
              <a:extLst>
                <a:ext uri="{FF2B5EF4-FFF2-40B4-BE49-F238E27FC236}">
                  <a16:creationId xmlns:a16="http://schemas.microsoft.com/office/drawing/2014/main" id="{9178F513-4ABB-49E0-A004-21243F80A296}"/>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9" name="Straight Connector 148">
              <a:extLst>
                <a:ext uri="{FF2B5EF4-FFF2-40B4-BE49-F238E27FC236}">
                  <a16:creationId xmlns:a16="http://schemas.microsoft.com/office/drawing/2014/main" id="{2ACFB97B-AF93-4199-A69C-EAAD6170BFD4}"/>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0" name="Straight Connector 149">
              <a:extLst>
                <a:ext uri="{FF2B5EF4-FFF2-40B4-BE49-F238E27FC236}">
                  <a16:creationId xmlns:a16="http://schemas.microsoft.com/office/drawing/2014/main" id="{36F6D8E7-3449-4CAD-BF56-6C1DE82FAEBF}"/>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1" name="Straight Connector 150">
              <a:extLst>
                <a:ext uri="{FF2B5EF4-FFF2-40B4-BE49-F238E27FC236}">
                  <a16:creationId xmlns:a16="http://schemas.microsoft.com/office/drawing/2014/main" id="{A74EF7F8-E660-4881-82E2-9976DFFC458D}"/>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2" name="Straight Connector 151">
              <a:extLst>
                <a:ext uri="{FF2B5EF4-FFF2-40B4-BE49-F238E27FC236}">
                  <a16:creationId xmlns:a16="http://schemas.microsoft.com/office/drawing/2014/main" id="{B333D193-EE68-49D9-8268-65C2A3A6AACE}"/>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53" name="Group 152">
            <a:extLst>
              <a:ext uri="{FF2B5EF4-FFF2-40B4-BE49-F238E27FC236}">
                <a16:creationId xmlns:a16="http://schemas.microsoft.com/office/drawing/2014/main" id="{56441CAD-EA88-4BF2-99D3-76BFAE214A7F}"/>
              </a:ext>
            </a:extLst>
          </p:cNvPr>
          <p:cNvGrpSpPr/>
          <p:nvPr/>
        </p:nvGrpSpPr>
        <p:grpSpPr>
          <a:xfrm rot="554369">
            <a:off x="4418020" y="4614143"/>
            <a:ext cx="260111" cy="742873"/>
            <a:chOff x="4370209" y="2989858"/>
            <a:chExt cx="258537" cy="1025968"/>
          </a:xfrm>
        </p:grpSpPr>
        <p:cxnSp>
          <p:nvCxnSpPr>
            <p:cNvPr id="154" name="Straight Connector 153">
              <a:extLst>
                <a:ext uri="{FF2B5EF4-FFF2-40B4-BE49-F238E27FC236}">
                  <a16:creationId xmlns:a16="http://schemas.microsoft.com/office/drawing/2014/main" id="{ABBB1AC8-ED33-44FB-B3AB-C6528B2FA76B}"/>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1C273327-EAB9-49E0-A28E-1ED75F34298C}"/>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6" name="Straight Connector 155">
              <a:extLst>
                <a:ext uri="{FF2B5EF4-FFF2-40B4-BE49-F238E27FC236}">
                  <a16:creationId xmlns:a16="http://schemas.microsoft.com/office/drawing/2014/main" id="{92CB360C-4EE0-4E22-A8E7-F9F5F78C9241}"/>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8" name="Straight Connector 157">
              <a:extLst>
                <a:ext uri="{FF2B5EF4-FFF2-40B4-BE49-F238E27FC236}">
                  <a16:creationId xmlns:a16="http://schemas.microsoft.com/office/drawing/2014/main" id="{B33B83DF-94A3-47B3-99B3-71F2F3EBC016}"/>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0" name="Straight Connector 159">
              <a:extLst>
                <a:ext uri="{FF2B5EF4-FFF2-40B4-BE49-F238E27FC236}">
                  <a16:creationId xmlns:a16="http://schemas.microsoft.com/office/drawing/2014/main" id="{507898BA-F57D-4CE5-9CBF-BCDFCCC77333}"/>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1" name="Straight Connector 160">
              <a:extLst>
                <a:ext uri="{FF2B5EF4-FFF2-40B4-BE49-F238E27FC236}">
                  <a16:creationId xmlns:a16="http://schemas.microsoft.com/office/drawing/2014/main" id="{629944AC-7DD3-41D5-8E09-B716BAC6FCE6}"/>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2" name="Straight Connector 161">
              <a:extLst>
                <a:ext uri="{FF2B5EF4-FFF2-40B4-BE49-F238E27FC236}">
                  <a16:creationId xmlns:a16="http://schemas.microsoft.com/office/drawing/2014/main" id="{102D182F-E0C1-42E6-BBF8-54A2C2ADD7AD}"/>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63" name="Group 162">
            <a:extLst>
              <a:ext uri="{FF2B5EF4-FFF2-40B4-BE49-F238E27FC236}">
                <a16:creationId xmlns:a16="http://schemas.microsoft.com/office/drawing/2014/main" id="{5DEAB61D-DB1D-4A62-BD7F-AB3408937AD6}"/>
              </a:ext>
            </a:extLst>
          </p:cNvPr>
          <p:cNvGrpSpPr/>
          <p:nvPr/>
        </p:nvGrpSpPr>
        <p:grpSpPr>
          <a:xfrm rot="9912214">
            <a:off x="483120" y="3147364"/>
            <a:ext cx="260111" cy="742873"/>
            <a:chOff x="4370209" y="2989858"/>
            <a:chExt cx="258537" cy="1025968"/>
          </a:xfrm>
        </p:grpSpPr>
        <p:cxnSp>
          <p:nvCxnSpPr>
            <p:cNvPr id="164" name="Straight Connector 163">
              <a:extLst>
                <a:ext uri="{FF2B5EF4-FFF2-40B4-BE49-F238E27FC236}">
                  <a16:creationId xmlns:a16="http://schemas.microsoft.com/office/drawing/2014/main" id="{1868D2F8-B2B6-4F90-878F-4C1B9A39210C}"/>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39C6F01D-B7D3-453E-BD00-E78D240DA0D7}"/>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6" name="Straight Connector 165">
              <a:extLst>
                <a:ext uri="{FF2B5EF4-FFF2-40B4-BE49-F238E27FC236}">
                  <a16:creationId xmlns:a16="http://schemas.microsoft.com/office/drawing/2014/main" id="{97AD9483-DF12-4942-AF6F-1BE27517025F}"/>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C30C4578-EEEC-42D9-9453-A1F6A49ACDC1}"/>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0" name="Straight Connector 169">
              <a:extLst>
                <a:ext uri="{FF2B5EF4-FFF2-40B4-BE49-F238E27FC236}">
                  <a16:creationId xmlns:a16="http://schemas.microsoft.com/office/drawing/2014/main" id="{879A4711-3C28-4447-8B73-FFB612F82EF3}"/>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1" name="Straight Connector 170">
              <a:extLst>
                <a:ext uri="{FF2B5EF4-FFF2-40B4-BE49-F238E27FC236}">
                  <a16:creationId xmlns:a16="http://schemas.microsoft.com/office/drawing/2014/main" id="{E41FA04A-1240-4D87-B798-63FD142CB7DF}"/>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EF65B274-B207-48C5-9F12-F97602E054E1}"/>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cxnSp>
        <p:nvCxnSpPr>
          <p:cNvPr id="173" name="Straight Arrow Connector 172">
            <a:extLst>
              <a:ext uri="{FF2B5EF4-FFF2-40B4-BE49-F238E27FC236}">
                <a16:creationId xmlns:a16="http://schemas.microsoft.com/office/drawing/2014/main" id="{407F653F-479C-4F4C-A5CF-737B23840CEA}"/>
              </a:ext>
            </a:extLst>
          </p:cNvPr>
          <p:cNvCxnSpPr>
            <a:cxnSpLocks/>
          </p:cNvCxnSpPr>
          <p:nvPr/>
        </p:nvCxnSpPr>
        <p:spPr>
          <a:xfrm>
            <a:off x="956511" y="247834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4" name="Straight Arrow Connector 173">
            <a:extLst>
              <a:ext uri="{FF2B5EF4-FFF2-40B4-BE49-F238E27FC236}">
                <a16:creationId xmlns:a16="http://schemas.microsoft.com/office/drawing/2014/main" id="{1D2DC861-1C22-4A50-B7F7-2921A1D3E380}"/>
              </a:ext>
            </a:extLst>
          </p:cNvPr>
          <p:cNvCxnSpPr>
            <a:cxnSpLocks/>
          </p:cNvCxnSpPr>
          <p:nvPr/>
        </p:nvCxnSpPr>
        <p:spPr>
          <a:xfrm>
            <a:off x="1849798" y="177662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5" name="Straight Arrow Connector 174">
            <a:extLst>
              <a:ext uri="{FF2B5EF4-FFF2-40B4-BE49-F238E27FC236}">
                <a16:creationId xmlns:a16="http://schemas.microsoft.com/office/drawing/2014/main" id="{28C9EB32-1592-4352-8F31-666D92B840D5}"/>
              </a:ext>
            </a:extLst>
          </p:cNvPr>
          <p:cNvCxnSpPr>
            <a:cxnSpLocks/>
          </p:cNvCxnSpPr>
          <p:nvPr/>
        </p:nvCxnSpPr>
        <p:spPr>
          <a:xfrm flipV="1">
            <a:off x="913119" y="1726945"/>
            <a:ext cx="863376" cy="777381"/>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6" name="Straight Arrow Connector 175">
            <a:extLst>
              <a:ext uri="{FF2B5EF4-FFF2-40B4-BE49-F238E27FC236}">
                <a16:creationId xmlns:a16="http://schemas.microsoft.com/office/drawing/2014/main" id="{8F7A36C4-24B7-4CEE-A758-309A7244D697}"/>
              </a:ext>
            </a:extLst>
          </p:cNvPr>
          <p:cNvCxnSpPr>
            <a:cxnSpLocks/>
          </p:cNvCxnSpPr>
          <p:nvPr/>
        </p:nvCxnSpPr>
        <p:spPr>
          <a:xfrm flipH="1">
            <a:off x="3503278" y="2997068"/>
            <a:ext cx="677155" cy="394357"/>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7" name="Straight Arrow Connector 176">
            <a:extLst>
              <a:ext uri="{FF2B5EF4-FFF2-40B4-BE49-F238E27FC236}">
                <a16:creationId xmlns:a16="http://schemas.microsoft.com/office/drawing/2014/main" id="{811EA3E1-C6B3-465B-967D-AB6E21E85F99}"/>
              </a:ext>
            </a:extLst>
          </p:cNvPr>
          <p:cNvCxnSpPr>
            <a:cxnSpLocks/>
          </p:cNvCxnSpPr>
          <p:nvPr/>
        </p:nvCxnSpPr>
        <p:spPr>
          <a:xfrm flipH="1" flipV="1">
            <a:off x="3047882" y="1839385"/>
            <a:ext cx="1108395" cy="1096557"/>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8" name="Straight Arrow Connector 177">
            <a:extLst>
              <a:ext uri="{FF2B5EF4-FFF2-40B4-BE49-F238E27FC236}">
                <a16:creationId xmlns:a16="http://schemas.microsoft.com/office/drawing/2014/main" id="{55F2E32E-868E-49AC-B532-38374540663E}"/>
              </a:ext>
            </a:extLst>
          </p:cNvPr>
          <p:cNvCxnSpPr>
            <a:cxnSpLocks/>
          </p:cNvCxnSpPr>
          <p:nvPr/>
        </p:nvCxnSpPr>
        <p:spPr>
          <a:xfrm flipV="1">
            <a:off x="758443" y="1865301"/>
            <a:ext cx="2289438" cy="1682711"/>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9" name="Straight Arrow Connector 178">
            <a:extLst>
              <a:ext uri="{FF2B5EF4-FFF2-40B4-BE49-F238E27FC236}">
                <a16:creationId xmlns:a16="http://schemas.microsoft.com/office/drawing/2014/main" id="{9EE7CF7B-9F26-42B4-97A5-E50EF4E175CC}"/>
              </a:ext>
            </a:extLst>
          </p:cNvPr>
          <p:cNvCxnSpPr>
            <a:cxnSpLocks/>
          </p:cNvCxnSpPr>
          <p:nvPr/>
        </p:nvCxnSpPr>
        <p:spPr>
          <a:xfrm>
            <a:off x="765615" y="3548011"/>
            <a:ext cx="941864" cy="297314"/>
          </a:xfrm>
          <a:prstGeom prst="straightConnector1">
            <a:avLst/>
          </a:prstGeom>
          <a:ln w="28575">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0" name="Straight Arrow Connector 179">
            <a:extLst>
              <a:ext uri="{FF2B5EF4-FFF2-40B4-BE49-F238E27FC236}">
                <a16:creationId xmlns:a16="http://schemas.microsoft.com/office/drawing/2014/main" id="{29469928-0FE1-4C8F-987F-B006661B67F4}"/>
              </a:ext>
            </a:extLst>
          </p:cNvPr>
          <p:cNvCxnSpPr>
            <a:cxnSpLocks/>
          </p:cNvCxnSpPr>
          <p:nvPr/>
        </p:nvCxnSpPr>
        <p:spPr>
          <a:xfrm flipV="1">
            <a:off x="1631039" y="469096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1" name="Straight Arrow Connector 180">
            <a:extLst>
              <a:ext uri="{FF2B5EF4-FFF2-40B4-BE49-F238E27FC236}">
                <a16:creationId xmlns:a16="http://schemas.microsoft.com/office/drawing/2014/main" id="{3FF00D2C-7936-4633-A1D9-AF436289C5FD}"/>
              </a:ext>
            </a:extLst>
          </p:cNvPr>
          <p:cNvCxnSpPr>
            <a:cxnSpLocks/>
          </p:cNvCxnSpPr>
          <p:nvPr/>
        </p:nvCxnSpPr>
        <p:spPr>
          <a:xfrm flipV="1">
            <a:off x="1616950" y="4889010"/>
            <a:ext cx="2730093" cy="429015"/>
          </a:xfrm>
          <a:prstGeom prst="straightConnector1">
            <a:avLst/>
          </a:prstGeom>
          <a:ln w="28575">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7C70199B-AD06-4194-8FA1-9917C8C319E7}"/>
              </a:ext>
            </a:extLst>
          </p:cNvPr>
          <p:cNvCxnSpPr>
            <a:cxnSpLocks/>
          </p:cNvCxnSpPr>
          <p:nvPr/>
        </p:nvCxnSpPr>
        <p:spPr>
          <a:xfrm flipH="1" flipV="1">
            <a:off x="3767838" y="4334229"/>
            <a:ext cx="691895" cy="499520"/>
          </a:xfrm>
          <a:prstGeom prst="straightConnector1">
            <a:avLst/>
          </a:prstGeom>
          <a:ln w="28575">
            <a:solidFill>
              <a:schemeClr val="accent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83" name="Group 182">
            <a:extLst>
              <a:ext uri="{FF2B5EF4-FFF2-40B4-BE49-F238E27FC236}">
                <a16:creationId xmlns:a16="http://schemas.microsoft.com/office/drawing/2014/main" id="{0BF47FE8-5CF1-4618-B315-CFC9F968DE36}"/>
              </a:ext>
            </a:extLst>
          </p:cNvPr>
          <p:cNvGrpSpPr/>
          <p:nvPr/>
        </p:nvGrpSpPr>
        <p:grpSpPr>
          <a:xfrm>
            <a:off x="432146" y="1071439"/>
            <a:ext cx="876300" cy="717775"/>
            <a:chOff x="2197100" y="4737100"/>
            <a:chExt cx="876300" cy="717775"/>
          </a:xfrm>
        </p:grpSpPr>
        <p:sp>
          <p:nvSpPr>
            <p:cNvPr id="184" name="Cloud 183">
              <a:extLst>
                <a:ext uri="{FF2B5EF4-FFF2-40B4-BE49-F238E27FC236}">
                  <a16:creationId xmlns:a16="http://schemas.microsoft.com/office/drawing/2014/main" id="{14027A72-3BFF-4860-A7A6-B25373C892B1}"/>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TextBox 184">
              <a:extLst>
                <a:ext uri="{FF2B5EF4-FFF2-40B4-BE49-F238E27FC236}">
                  <a16:creationId xmlns:a16="http://schemas.microsoft.com/office/drawing/2014/main" id="{A2D72270-0191-4FBE-B988-C95E9494899F}"/>
                </a:ext>
              </a:extLst>
            </p:cNvPr>
            <p:cNvSpPr txBox="1"/>
            <p:nvPr/>
          </p:nvSpPr>
          <p:spPr>
            <a:xfrm>
              <a:off x="2235760" y="4898621"/>
              <a:ext cx="824456" cy="369332"/>
            </a:xfrm>
            <a:prstGeom prst="rect">
              <a:avLst/>
            </a:prstGeom>
            <a:noFill/>
          </p:spPr>
          <p:txBody>
            <a:bodyPr wrap="none" rtlCol="0">
              <a:spAutoFit/>
            </a:bodyPr>
            <a:lstStyle/>
            <a:p>
              <a:r>
                <a:rPr lang="en-US" dirty="0"/>
                <a:t>French</a:t>
              </a:r>
            </a:p>
          </p:txBody>
        </p:sp>
      </p:grpSp>
      <p:grpSp>
        <p:nvGrpSpPr>
          <p:cNvPr id="186" name="Group 185">
            <a:extLst>
              <a:ext uri="{FF2B5EF4-FFF2-40B4-BE49-F238E27FC236}">
                <a16:creationId xmlns:a16="http://schemas.microsoft.com/office/drawing/2014/main" id="{32AA6027-D2C4-45D0-8BC4-E3284C5F6E69}"/>
              </a:ext>
            </a:extLst>
          </p:cNvPr>
          <p:cNvGrpSpPr/>
          <p:nvPr/>
        </p:nvGrpSpPr>
        <p:grpSpPr>
          <a:xfrm>
            <a:off x="116704" y="4404790"/>
            <a:ext cx="942887" cy="717775"/>
            <a:chOff x="2184960" y="4737100"/>
            <a:chExt cx="942887" cy="717775"/>
          </a:xfrm>
        </p:grpSpPr>
        <p:sp>
          <p:nvSpPr>
            <p:cNvPr id="187" name="Cloud 186">
              <a:extLst>
                <a:ext uri="{FF2B5EF4-FFF2-40B4-BE49-F238E27FC236}">
                  <a16:creationId xmlns:a16="http://schemas.microsoft.com/office/drawing/2014/main" id="{2AD3BC20-5D9C-4439-B48A-C1EF94A855BE}"/>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TextBox 187">
              <a:extLst>
                <a:ext uri="{FF2B5EF4-FFF2-40B4-BE49-F238E27FC236}">
                  <a16:creationId xmlns:a16="http://schemas.microsoft.com/office/drawing/2014/main" id="{6CBCE721-EC60-40B0-AE98-5F86DCE717DE}"/>
                </a:ext>
              </a:extLst>
            </p:cNvPr>
            <p:cNvSpPr txBox="1"/>
            <p:nvPr/>
          </p:nvSpPr>
          <p:spPr>
            <a:xfrm>
              <a:off x="2184960" y="4898621"/>
              <a:ext cx="942887" cy="369332"/>
            </a:xfrm>
            <a:prstGeom prst="rect">
              <a:avLst/>
            </a:prstGeom>
            <a:noFill/>
          </p:spPr>
          <p:txBody>
            <a:bodyPr wrap="none" rtlCol="0">
              <a:spAutoFit/>
            </a:bodyPr>
            <a:lstStyle/>
            <a:p>
              <a:r>
                <a:rPr lang="en-US" dirty="0"/>
                <a:t>German</a:t>
              </a:r>
            </a:p>
          </p:txBody>
        </p:sp>
      </p:grpSp>
      <p:grpSp>
        <p:nvGrpSpPr>
          <p:cNvPr id="189" name="Group 188">
            <a:extLst>
              <a:ext uri="{FF2B5EF4-FFF2-40B4-BE49-F238E27FC236}">
                <a16:creationId xmlns:a16="http://schemas.microsoft.com/office/drawing/2014/main" id="{4FC4368C-63A2-4A90-BF0E-62C0A971AF96}"/>
              </a:ext>
            </a:extLst>
          </p:cNvPr>
          <p:cNvGrpSpPr/>
          <p:nvPr/>
        </p:nvGrpSpPr>
        <p:grpSpPr>
          <a:xfrm>
            <a:off x="4335728" y="1669665"/>
            <a:ext cx="876300" cy="717775"/>
            <a:chOff x="2197100" y="4737100"/>
            <a:chExt cx="876300" cy="717775"/>
          </a:xfrm>
        </p:grpSpPr>
        <p:sp>
          <p:nvSpPr>
            <p:cNvPr id="190" name="Cloud 189">
              <a:extLst>
                <a:ext uri="{FF2B5EF4-FFF2-40B4-BE49-F238E27FC236}">
                  <a16:creationId xmlns:a16="http://schemas.microsoft.com/office/drawing/2014/main" id="{D61E28D1-CA7E-4D40-A184-41931D5A4153}"/>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1" name="TextBox 190">
              <a:extLst>
                <a:ext uri="{FF2B5EF4-FFF2-40B4-BE49-F238E27FC236}">
                  <a16:creationId xmlns:a16="http://schemas.microsoft.com/office/drawing/2014/main" id="{A0B65D72-447D-443B-B143-979B71B30299}"/>
                </a:ext>
              </a:extLst>
            </p:cNvPr>
            <p:cNvSpPr txBox="1"/>
            <p:nvPr/>
          </p:nvSpPr>
          <p:spPr>
            <a:xfrm>
              <a:off x="2299260" y="4898621"/>
              <a:ext cx="642612" cy="369332"/>
            </a:xfrm>
            <a:prstGeom prst="rect">
              <a:avLst/>
            </a:prstGeom>
            <a:noFill/>
          </p:spPr>
          <p:txBody>
            <a:bodyPr wrap="none" rtlCol="0">
              <a:spAutoFit/>
            </a:bodyPr>
            <a:lstStyle/>
            <a:p>
              <a:r>
                <a:rPr lang="en-US" dirty="0"/>
                <a:t>Latin</a:t>
              </a:r>
            </a:p>
          </p:txBody>
        </p:sp>
      </p:grpSp>
      <p:sp>
        <p:nvSpPr>
          <p:cNvPr id="192" name="Rectangle 191">
            <a:extLst>
              <a:ext uri="{FF2B5EF4-FFF2-40B4-BE49-F238E27FC236}">
                <a16:creationId xmlns:a16="http://schemas.microsoft.com/office/drawing/2014/main" id="{8FEDFF0A-0D8E-4A24-A696-A68DFBF160D2}"/>
              </a:ext>
            </a:extLst>
          </p:cNvPr>
          <p:cNvSpPr/>
          <p:nvPr/>
        </p:nvSpPr>
        <p:spPr>
          <a:xfrm>
            <a:off x="0" y="1071439"/>
            <a:ext cx="6032479" cy="5444101"/>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3" name="Straight Arrow Connector 192">
            <a:extLst>
              <a:ext uri="{FF2B5EF4-FFF2-40B4-BE49-F238E27FC236}">
                <a16:creationId xmlns:a16="http://schemas.microsoft.com/office/drawing/2014/main" id="{02606A2D-A5CA-48C3-9003-77739C692FCA}"/>
              </a:ext>
            </a:extLst>
          </p:cNvPr>
          <p:cNvCxnSpPr>
            <a:cxnSpLocks/>
          </p:cNvCxnSpPr>
          <p:nvPr/>
        </p:nvCxnSpPr>
        <p:spPr>
          <a:xfrm>
            <a:off x="962163" y="248937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5" name="Straight Arrow Connector 194">
            <a:extLst>
              <a:ext uri="{FF2B5EF4-FFF2-40B4-BE49-F238E27FC236}">
                <a16:creationId xmlns:a16="http://schemas.microsoft.com/office/drawing/2014/main" id="{B4083353-F3EC-4208-8F7F-0076E05BEC6F}"/>
              </a:ext>
            </a:extLst>
          </p:cNvPr>
          <p:cNvCxnSpPr>
            <a:cxnSpLocks/>
          </p:cNvCxnSpPr>
          <p:nvPr/>
        </p:nvCxnSpPr>
        <p:spPr>
          <a:xfrm flipH="1">
            <a:off x="3512843" y="3020307"/>
            <a:ext cx="654424" cy="370281"/>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7" name="Straight Arrow Connector 196">
            <a:extLst>
              <a:ext uri="{FF2B5EF4-FFF2-40B4-BE49-F238E27FC236}">
                <a16:creationId xmlns:a16="http://schemas.microsoft.com/office/drawing/2014/main" id="{B8818F95-101B-423D-AD0E-EC3B9310A2B0}"/>
              </a:ext>
            </a:extLst>
          </p:cNvPr>
          <p:cNvCxnSpPr>
            <a:cxnSpLocks/>
          </p:cNvCxnSpPr>
          <p:nvPr/>
        </p:nvCxnSpPr>
        <p:spPr>
          <a:xfrm flipV="1">
            <a:off x="1636691" y="470199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0" name="TextBox 199">
                <a:extLst>
                  <a:ext uri="{FF2B5EF4-FFF2-40B4-BE49-F238E27FC236}">
                    <a16:creationId xmlns:a16="http://schemas.microsoft.com/office/drawing/2014/main" id="{D1FE5AD0-9E72-47C1-9C50-707CEEABC3AD}"/>
                  </a:ext>
                </a:extLst>
              </p:cNvPr>
              <p:cNvSpPr txBox="1"/>
              <p:nvPr/>
            </p:nvSpPr>
            <p:spPr>
              <a:xfrm>
                <a:off x="2199671" y="4746542"/>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accent1"/>
                              </a:solidFill>
                              <a:latin typeface="Cambria Math" panose="02040503050406030204" pitchFamily="18" charset="0"/>
                            </a:rPr>
                          </m:ctrlPr>
                        </m:sSubPr>
                        <m:e>
                          <m:r>
                            <a:rPr lang="en-US" sz="3600" i="1" dirty="0" smtClean="0">
                              <a:solidFill>
                                <a:schemeClr val="accent1"/>
                              </a:solidFill>
                              <a:latin typeface="Cambria Math" panose="02040503050406030204" pitchFamily="18" charset="0"/>
                            </a:rPr>
                            <m:t>𝜃</m:t>
                          </m:r>
                        </m:e>
                        <m:sub>
                          <m:r>
                            <a:rPr lang="en-US" sz="3600" b="0" i="1" dirty="0" smtClean="0">
                              <a:solidFill>
                                <a:schemeClr val="accent1"/>
                              </a:solidFill>
                              <a:latin typeface="Cambria Math" panose="02040503050406030204" pitchFamily="18" charset="0"/>
                            </a:rPr>
                            <m:t>2,1</m:t>
                          </m:r>
                        </m:sub>
                      </m:sSub>
                    </m:oMath>
                  </m:oMathPara>
                </a14:m>
                <a:endParaRPr lang="en-US" dirty="0">
                  <a:solidFill>
                    <a:schemeClr val="accent1"/>
                  </a:solidFill>
                </a:endParaRPr>
              </a:p>
            </p:txBody>
          </p:sp>
        </mc:Choice>
        <mc:Fallback xmlns="">
          <p:sp>
            <p:nvSpPr>
              <p:cNvPr id="200" name="TextBox 199">
                <a:extLst>
                  <a:ext uri="{FF2B5EF4-FFF2-40B4-BE49-F238E27FC236}">
                    <a16:creationId xmlns:a16="http://schemas.microsoft.com/office/drawing/2014/main" id="{D1FE5AD0-9E72-47C1-9C50-707CEEABC3AD}"/>
                  </a:ext>
                </a:extLst>
              </p:cNvPr>
              <p:cNvSpPr txBox="1">
                <a:spLocks noRot="1" noChangeAspect="1" noMove="1" noResize="1" noEditPoints="1" noAdjustHandles="1" noChangeArrowheads="1" noChangeShapeType="1" noTextEdit="1"/>
              </p:cNvSpPr>
              <p:nvPr/>
            </p:nvSpPr>
            <p:spPr>
              <a:xfrm>
                <a:off x="2199671" y="4746542"/>
                <a:ext cx="797559" cy="670696"/>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2" name="TextBox 201">
                <a:extLst>
                  <a:ext uri="{FF2B5EF4-FFF2-40B4-BE49-F238E27FC236}">
                    <a16:creationId xmlns:a16="http://schemas.microsoft.com/office/drawing/2014/main" id="{21AAB3D1-B700-469E-A994-E7CFB6653667}"/>
                  </a:ext>
                </a:extLst>
              </p:cNvPr>
              <p:cNvSpPr txBox="1"/>
              <p:nvPr/>
            </p:nvSpPr>
            <p:spPr>
              <a:xfrm>
                <a:off x="4017796" y="3132093"/>
                <a:ext cx="797559"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tx1"/>
                              </a:solidFill>
                              <a:latin typeface="Cambria Math" panose="02040503050406030204" pitchFamily="18" charset="0"/>
                            </a:rPr>
                          </m:ctrlPr>
                        </m:sSubPr>
                        <m:e>
                          <m:r>
                            <a:rPr lang="en-US" sz="3600" i="1" dirty="0" smtClean="0">
                              <a:solidFill>
                                <a:schemeClr val="tx1"/>
                              </a:solidFill>
                              <a:latin typeface="Cambria Math" panose="02040503050406030204" pitchFamily="18" charset="0"/>
                            </a:rPr>
                            <m:t>𝜃</m:t>
                          </m:r>
                        </m:e>
                        <m:sub>
                          <m:r>
                            <a:rPr lang="en-US" sz="3600" b="0" i="1" dirty="0" smtClean="0">
                              <a:solidFill>
                                <a:schemeClr val="tx1"/>
                              </a:solidFill>
                              <a:latin typeface="Cambria Math" panose="02040503050406030204" pitchFamily="18" charset="0"/>
                            </a:rPr>
                            <m:t>3,1</m:t>
                          </m:r>
                        </m:sub>
                      </m:sSub>
                    </m:oMath>
                  </m:oMathPara>
                </a14:m>
                <a:endParaRPr lang="en-US" dirty="0">
                  <a:solidFill>
                    <a:schemeClr val="tx1"/>
                  </a:solidFill>
                </a:endParaRPr>
              </a:p>
            </p:txBody>
          </p:sp>
        </mc:Choice>
        <mc:Fallback xmlns="">
          <p:sp>
            <p:nvSpPr>
              <p:cNvPr id="202" name="TextBox 201">
                <a:extLst>
                  <a:ext uri="{FF2B5EF4-FFF2-40B4-BE49-F238E27FC236}">
                    <a16:creationId xmlns:a16="http://schemas.microsoft.com/office/drawing/2014/main" id="{21AAB3D1-B700-469E-A994-E7CFB6653667}"/>
                  </a:ext>
                </a:extLst>
              </p:cNvPr>
              <p:cNvSpPr txBox="1">
                <a:spLocks noRot="1" noChangeAspect="1" noMove="1" noResize="1" noEditPoints="1" noAdjustHandles="1" noChangeArrowheads="1" noChangeShapeType="1" noTextEdit="1"/>
              </p:cNvSpPr>
              <p:nvPr/>
            </p:nvSpPr>
            <p:spPr>
              <a:xfrm>
                <a:off x="4017796" y="3132093"/>
                <a:ext cx="797559" cy="670696"/>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4" name="TextBox 203">
                <a:extLst>
                  <a:ext uri="{FF2B5EF4-FFF2-40B4-BE49-F238E27FC236}">
                    <a16:creationId xmlns:a16="http://schemas.microsoft.com/office/drawing/2014/main" id="{E4334F0E-D3A7-4A92-B3D0-340BBAC7C3AB}"/>
                  </a:ext>
                </a:extLst>
              </p:cNvPr>
              <p:cNvSpPr txBox="1"/>
              <p:nvPr/>
            </p:nvSpPr>
            <p:spPr>
              <a:xfrm>
                <a:off x="617701" y="2484169"/>
                <a:ext cx="579893"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rgbClr val="FF0000"/>
                              </a:solidFill>
                              <a:latin typeface="Cambria Math" panose="02040503050406030204" pitchFamily="18" charset="0"/>
                            </a:rPr>
                          </m:ctrlPr>
                        </m:sSubPr>
                        <m:e>
                          <m:r>
                            <a:rPr lang="en-US" sz="3600" i="1" dirty="0" smtClean="0">
                              <a:solidFill>
                                <a:srgbClr val="FF0000"/>
                              </a:solidFill>
                              <a:latin typeface="Cambria Math" panose="02040503050406030204" pitchFamily="18" charset="0"/>
                            </a:rPr>
                            <m:t>𝜃</m:t>
                          </m:r>
                        </m:e>
                        <m:sub>
                          <m:r>
                            <a:rPr lang="en-US" sz="3600" b="0" i="1" dirty="0" smtClean="0">
                              <a:solidFill>
                                <a:srgbClr val="FF0000"/>
                              </a:solidFill>
                              <a:latin typeface="Cambria Math" panose="02040503050406030204" pitchFamily="18" charset="0"/>
                            </a:rPr>
                            <m:t>1,1</m:t>
                          </m:r>
                        </m:sub>
                      </m:sSub>
                    </m:oMath>
                  </m:oMathPara>
                </a14:m>
                <a:endParaRPr lang="en-US" dirty="0">
                  <a:solidFill>
                    <a:srgbClr val="FF0000"/>
                  </a:solidFill>
                </a:endParaRPr>
              </a:p>
            </p:txBody>
          </p:sp>
        </mc:Choice>
        <mc:Fallback xmlns="">
          <p:sp>
            <p:nvSpPr>
              <p:cNvPr id="204" name="TextBox 203">
                <a:extLst>
                  <a:ext uri="{FF2B5EF4-FFF2-40B4-BE49-F238E27FC236}">
                    <a16:creationId xmlns:a16="http://schemas.microsoft.com/office/drawing/2014/main" id="{E4334F0E-D3A7-4A92-B3D0-340BBAC7C3AB}"/>
                  </a:ext>
                </a:extLst>
              </p:cNvPr>
              <p:cNvSpPr txBox="1">
                <a:spLocks noRot="1" noChangeAspect="1" noMove="1" noResize="1" noEditPoints="1" noAdjustHandles="1" noChangeArrowheads="1" noChangeShapeType="1" noTextEdit="1"/>
              </p:cNvSpPr>
              <p:nvPr/>
            </p:nvSpPr>
            <p:spPr>
              <a:xfrm>
                <a:off x="617701" y="2484169"/>
                <a:ext cx="579893" cy="670696"/>
              </a:xfrm>
              <a:prstGeom prst="rect">
                <a:avLst/>
              </a:prstGeom>
              <a:blipFill>
                <a:blip r:embed="rId7"/>
                <a:stretch>
                  <a:fillRect r="-31579"/>
                </a:stretch>
              </a:blipFill>
            </p:spPr>
            <p:txBody>
              <a:bodyPr/>
              <a:lstStyle/>
              <a:p>
                <a:r>
                  <a:rPr lang="en-US">
                    <a:noFill/>
                  </a:rPr>
                  <a:t> </a:t>
                </a:r>
              </a:p>
            </p:txBody>
          </p:sp>
        </mc:Fallback>
      </mc:AlternateContent>
      <p:grpSp>
        <p:nvGrpSpPr>
          <p:cNvPr id="205" name="Group 204">
            <a:extLst>
              <a:ext uri="{FF2B5EF4-FFF2-40B4-BE49-F238E27FC236}">
                <a16:creationId xmlns:a16="http://schemas.microsoft.com/office/drawing/2014/main" id="{BE123919-D342-4B67-979C-0F1D80615BF8}"/>
              </a:ext>
            </a:extLst>
          </p:cNvPr>
          <p:cNvGrpSpPr/>
          <p:nvPr/>
        </p:nvGrpSpPr>
        <p:grpSpPr>
          <a:xfrm>
            <a:off x="1766534" y="3132093"/>
            <a:ext cx="1967749" cy="1268791"/>
            <a:chOff x="1051549" y="3864204"/>
            <a:chExt cx="3557408" cy="1959363"/>
          </a:xfrm>
        </p:grpSpPr>
        <p:pic>
          <p:nvPicPr>
            <p:cNvPr id="206" name="Graphic 205" descr="Radio microphone">
              <a:extLst>
                <a:ext uri="{FF2B5EF4-FFF2-40B4-BE49-F238E27FC236}">
                  <a16:creationId xmlns:a16="http://schemas.microsoft.com/office/drawing/2014/main" id="{6F2AFE6E-5758-49A2-AAB8-DCC8F7F52B0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791145" y="4529299"/>
              <a:ext cx="817812" cy="627886"/>
            </a:xfrm>
            <a:prstGeom prst="rect">
              <a:avLst/>
            </a:prstGeom>
          </p:spPr>
        </p:pic>
        <p:pic>
          <p:nvPicPr>
            <p:cNvPr id="207" name="Graphic 206" descr="Radio microphone">
              <a:extLst>
                <a:ext uri="{FF2B5EF4-FFF2-40B4-BE49-F238E27FC236}">
                  <a16:creationId xmlns:a16="http://schemas.microsoft.com/office/drawing/2014/main" id="{AFA49DE0-6791-46D2-BCDA-AA73D26F3C6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992275" y="3878946"/>
              <a:ext cx="817812" cy="627886"/>
            </a:xfrm>
            <a:prstGeom prst="rect">
              <a:avLst/>
            </a:prstGeom>
          </p:spPr>
        </p:pic>
        <p:pic>
          <p:nvPicPr>
            <p:cNvPr id="208" name="Graphic 207" descr="Radio microphone">
              <a:extLst>
                <a:ext uri="{FF2B5EF4-FFF2-40B4-BE49-F238E27FC236}">
                  <a16:creationId xmlns:a16="http://schemas.microsoft.com/office/drawing/2014/main" id="{10230412-79F5-4D0E-9279-9D8E5113038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854245" y="3864204"/>
              <a:ext cx="821786" cy="630936"/>
            </a:xfrm>
            <a:prstGeom prst="rect">
              <a:avLst/>
            </a:prstGeom>
          </p:spPr>
        </p:pic>
        <p:pic>
          <p:nvPicPr>
            <p:cNvPr id="209" name="Graphic 208" descr="Radio microphone">
              <a:extLst>
                <a:ext uri="{FF2B5EF4-FFF2-40B4-BE49-F238E27FC236}">
                  <a16:creationId xmlns:a16="http://schemas.microsoft.com/office/drawing/2014/main" id="{130557D7-A3AC-4B59-8DFC-187DBB7B599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992571" y="5175464"/>
              <a:ext cx="817813" cy="627886"/>
            </a:xfrm>
            <a:prstGeom prst="rect">
              <a:avLst/>
            </a:prstGeom>
          </p:spPr>
        </p:pic>
        <p:pic>
          <p:nvPicPr>
            <p:cNvPr id="210" name="Graphic 209" descr="Radio microphone">
              <a:extLst>
                <a:ext uri="{FF2B5EF4-FFF2-40B4-BE49-F238E27FC236}">
                  <a16:creationId xmlns:a16="http://schemas.microsoft.com/office/drawing/2014/main" id="{2643509D-F47E-43DF-8860-3215B225B06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789643" y="5195681"/>
              <a:ext cx="817813" cy="627886"/>
            </a:xfrm>
            <a:prstGeom prst="rect">
              <a:avLst/>
            </a:prstGeom>
          </p:spPr>
        </p:pic>
        <p:pic>
          <p:nvPicPr>
            <p:cNvPr id="211" name="Graphic 210" descr="Radio microphone">
              <a:extLst>
                <a:ext uri="{FF2B5EF4-FFF2-40B4-BE49-F238E27FC236}">
                  <a16:creationId xmlns:a16="http://schemas.microsoft.com/office/drawing/2014/main" id="{78426ED3-2121-4724-8FAE-6DBB77BC7E7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51549" y="4524899"/>
              <a:ext cx="817813" cy="627886"/>
            </a:xfrm>
            <a:prstGeom prst="rect">
              <a:avLst/>
            </a:prstGeom>
          </p:spPr>
        </p:pic>
      </p:grpSp>
      <p:sp>
        <p:nvSpPr>
          <p:cNvPr id="5" name="TextBox 4">
            <a:extLst>
              <a:ext uri="{FF2B5EF4-FFF2-40B4-BE49-F238E27FC236}">
                <a16:creationId xmlns:a16="http://schemas.microsoft.com/office/drawing/2014/main" id="{0F7216E1-A49B-460B-A318-4797E0C7DF04}"/>
              </a:ext>
            </a:extLst>
          </p:cNvPr>
          <p:cNvSpPr txBox="1"/>
          <p:nvPr/>
        </p:nvSpPr>
        <p:spPr>
          <a:xfrm>
            <a:off x="0" y="5941294"/>
            <a:ext cx="12192000" cy="670696"/>
          </a:xfrm>
          <a:prstGeom prst="rect">
            <a:avLst/>
          </a:prstGeom>
          <a:solidFill>
            <a:schemeClr val="accent5">
              <a:lumMod val="40000"/>
              <a:lumOff val="60000"/>
            </a:schemeClr>
          </a:solidFill>
        </p:spPr>
        <p:txBody>
          <a:bodyPr wrap="square" rtlCol="0">
            <a:spAutoFit/>
          </a:bodyPr>
          <a:lstStyle/>
          <a:p>
            <a:pPr algn="ctr"/>
            <a:r>
              <a:rPr lang="en-US" sz="3600" dirty="0"/>
              <a:t>Assumes signals are un-correlated</a:t>
            </a:r>
          </a:p>
        </p:txBody>
      </p:sp>
      <p:sp>
        <p:nvSpPr>
          <p:cNvPr id="14" name="TextBox 13">
            <a:extLst>
              <a:ext uri="{FF2B5EF4-FFF2-40B4-BE49-F238E27FC236}">
                <a16:creationId xmlns:a16="http://schemas.microsoft.com/office/drawing/2014/main" id="{49B24718-1432-4892-88DB-FE98B45A4035}"/>
              </a:ext>
            </a:extLst>
          </p:cNvPr>
          <p:cNvSpPr txBox="1"/>
          <p:nvPr/>
        </p:nvSpPr>
        <p:spPr>
          <a:xfrm>
            <a:off x="10603783" y="3073461"/>
            <a:ext cx="417102" cy="523220"/>
          </a:xfrm>
          <a:prstGeom prst="rect">
            <a:avLst/>
          </a:prstGeom>
          <a:noFill/>
        </p:spPr>
        <p:txBody>
          <a:bodyPr wrap="none" rtlCol="0">
            <a:spAutoFit/>
          </a:bodyPr>
          <a:lstStyle/>
          <a:p>
            <a:r>
              <a:rPr lang="en-US" sz="2800" dirty="0"/>
              <a:t>N</a:t>
            </a:r>
          </a:p>
        </p:txBody>
      </p:sp>
      <p:sp>
        <p:nvSpPr>
          <p:cNvPr id="15" name="TextBox 14">
            <a:extLst>
              <a:ext uri="{FF2B5EF4-FFF2-40B4-BE49-F238E27FC236}">
                <a16:creationId xmlns:a16="http://schemas.microsoft.com/office/drawing/2014/main" id="{41E49B25-2E1B-435F-9D32-175D8B58FF11}"/>
              </a:ext>
            </a:extLst>
          </p:cNvPr>
          <p:cNvSpPr txBox="1"/>
          <p:nvPr/>
        </p:nvSpPr>
        <p:spPr>
          <a:xfrm>
            <a:off x="8614875" y="2548657"/>
            <a:ext cx="1811330" cy="584775"/>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dirty="0"/>
              <a:t>Holy Grail</a:t>
            </a:r>
          </a:p>
        </p:txBody>
      </p:sp>
      <p:sp>
        <p:nvSpPr>
          <p:cNvPr id="16" name="TextBox 15">
            <a:extLst>
              <a:ext uri="{FF2B5EF4-FFF2-40B4-BE49-F238E27FC236}">
                <a16:creationId xmlns:a16="http://schemas.microsoft.com/office/drawing/2014/main" id="{9BF95824-8A93-4621-B1B2-024CECA66824}"/>
              </a:ext>
            </a:extLst>
          </p:cNvPr>
          <p:cNvSpPr txBox="1"/>
          <p:nvPr/>
        </p:nvSpPr>
        <p:spPr>
          <a:xfrm>
            <a:off x="8495387" y="3023069"/>
            <a:ext cx="2050305"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chemeClr val="bg1">
                    <a:lumMod val="65000"/>
                  </a:schemeClr>
                </a:solidFill>
              </a:rPr>
              <a:t>(Very challenging)</a:t>
            </a:r>
          </a:p>
        </p:txBody>
      </p:sp>
      <p:sp>
        <p:nvSpPr>
          <p:cNvPr id="17" name="TextBox 16">
            <a:extLst>
              <a:ext uri="{FF2B5EF4-FFF2-40B4-BE49-F238E27FC236}">
                <a16:creationId xmlns:a16="http://schemas.microsoft.com/office/drawing/2014/main" id="{C26A5566-5B62-478F-8E7E-CBECF7910618}"/>
              </a:ext>
            </a:extLst>
          </p:cNvPr>
          <p:cNvSpPr txBox="1"/>
          <p:nvPr/>
        </p:nvSpPr>
        <p:spPr>
          <a:xfrm>
            <a:off x="7836433" y="5211118"/>
            <a:ext cx="367408" cy="523220"/>
          </a:xfrm>
          <a:prstGeom prst="rect">
            <a:avLst/>
          </a:prstGeom>
          <a:noFill/>
        </p:spPr>
        <p:txBody>
          <a:bodyPr wrap="none" rtlCol="0">
            <a:spAutoFit/>
          </a:bodyPr>
          <a:lstStyle/>
          <a:p>
            <a:r>
              <a:rPr lang="en-US" sz="2800" dirty="0"/>
              <a:t>1</a:t>
            </a:r>
          </a:p>
        </p:txBody>
      </p:sp>
    </p:spTree>
    <p:custDataLst>
      <p:tags r:id="rId1"/>
    </p:custDataLst>
    <p:extLst>
      <p:ext uri="{BB962C8B-B14F-4D97-AF65-F5344CB8AC3E}">
        <p14:creationId xmlns:p14="http://schemas.microsoft.com/office/powerpoint/2010/main" val="1627737097"/>
      </p:ext>
    </p:extLst>
  </p:cSld>
  <p:clrMapOvr>
    <a:masterClrMapping/>
  </p:clrMapOvr>
  <mc:AlternateContent xmlns:mc="http://schemas.openxmlformats.org/markup-compatibility/2006">
    <mc:Choice xmlns:p14="http://schemas.microsoft.com/office/powerpoint/2010/main" Requires="p14">
      <p:transition spd="slow" p14:dur="2000" advTm="10548"/>
    </mc:Choice>
    <mc:Fallback>
      <p:transition spd="slow" advTm="1054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Existing solutions have made significant progress …</a:t>
            </a:r>
          </a:p>
        </p:txBody>
      </p:sp>
      <p:cxnSp>
        <p:nvCxnSpPr>
          <p:cNvPr id="81" name="Straight Arrow Connector 80">
            <a:extLst>
              <a:ext uri="{FF2B5EF4-FFF2-40B4-BE49-F238E27FC236}">
                <a16:creationId xmlns:a16="http://schemas.microsoft.com/office/drawing/2014/main" id="{5159AC31-A066-4603-B327-8A7E651D1CEE}"/>
              </a:ext>
            </a:extLst>
          </p:cNvPr>
          <p:cNvCxnSpPr/>
          <p:nvPr/>
        </p:nvCxnSpPr>
        <p:spPr>
          <a:xfrm>
            <a:off x="6140005" y="3737104"/>
            <a:ext cx="449884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79F68F98-85AE-414A-B375-21BA512F3E3F}"/>
              </a:ext>
            </a:extLst>
          </p:cNvPr>
          <p:cNvSpPr txBox="1"/>
          <p:nvPr/>
        </p:nvSpPr>
        <p:spPr>
          <a:xfrm>
            <a:off x="5969376" y="3028814"/>
            <a:ext cx="367408" cy="523220"/>
          </a:xfrm>
          <a:prstGeom prst="rect">
            <a:avLst/>
          </a:prstGeom>
          <a:noFill/>
        </p:spPr>
        <p:txBody>
          <a:bodyPr wrap="none" rtlCol="0">
            <a:spAutoFit/>
          </a:bodyPr>
          <a:lstStyle/>
          <a:p>
            <a:r>
              <a:rPr lang="en-US" sz="2800" dirty="0"/>
              <a:t>1</a:t>
            </a:r>
          </a:p>
        </p:txBody>
      </p:sp>
      <p:cxnSp>
        <p:nvCxnSpPr>
          <p:cNvPr id="85" name="Straight Arrow Connector 84">
            <a:extLst>
              <a:ext uri="{FF2B5EF4-FFF2-40B4-BE49-F238E27FC236}">
                <a16:creationId xmlns:a16="http://schemas.microsoft.com/office/drawing/2014/main" id="{86EB7873-9417-49D3-88CF-4847F5D739EC}"/>
              </a:ext>
            </a:extLst>
          </p:cNvPr>
          <p:cNvCxnSpPr>
            <a:cxnSpLocks/>
          </p:cNvCxnSpPr>
          <p:nvPr/>
        </p:nvCxnSpPr>
        <p:spPr>
          <a:xfrm flipV="1">
            <a:off x="8279701" y="1876221"/>
            <a:ext cx="0" cy="358058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5850698D-2755-43BC-8809-7DF26F5AF8F1}"/>
              </a:ext>
            </a:extLst>
          </p:cNvPr>
          <p:cNvSpPr txBox="1"/>
          <p:nvPr/>
        </p:nvSpPr>
        <p:spPr>
          <a:xfrm>
            <a:off x="7836433" y="5211118"/>
            <a:ext cx="367408" cy="523220"/>
          </a:xfrm>
          <a:prstGeom prst="rect">
            <a:avLst/>
          </a:prstGeom>
          <a:noFill/>
        </p:spPr>
        <p:txBody>
          <a:bodyPr wrap="none" rtlCol="0">
            <a:spAutoFit/>
          </a:bodyPr>
          <a:lstStyle/>
          <a:p>
            <a:r>
              <a:rPr lang="en-US" sz="2800" dirty="0"/>
              <a:t>1</a:t>
            </a:r>
          </a:p>
        </p:txBody>
      </p:sp>
      <p:sp>
        <p:nvSpPr>
          <p:cNvPr id="88" name="TextBox 87">
            <a:extLst>
              <a:ext uri="{FF2B5EF4-FFF2-40B4-BE49-F238E27FC236}">
                <a16:creationId xmlns:a16="http://schemas.microsoft.com/office/drawing/2014/main" id="{3EA75D71-A1DD-4672-B16C-CE7D4CF2B006}"/>
              </a:ext>
            </a:extLst>
          </p:cNvPr>
          <p:cNvSpPr txBox="1"/>
          <p:nvPr/>
        </p:nvSpPr>
        <p:spPr>
          <a:xfrm>
            <a:off x="7666633" y="1477234"/>
            <a:ext cx="370614" cy="523220"/>
          </a:xfrm>
          <a:prstGeom prst="rect">
            <a:avLst/>
          </a:prstGeom>
          <a:noFill/>
        </p:spPr>
        <p:txBody>
          <a:bodyPr wrap="none" rtlCol="0">
            <a:spAutoFit/>
          </a:bodyPr>
          <a:lstStyle/>
          <a:p>
            <a:r>
              <a:rPr lang="en-US" sz="2800" dirty="0"/>
              <a:t>K</a:t>
            </a:r>
          </a:p>
        </p:txBody>
      </p:sp>
      <p:sp>
        <p:nvSpPr>
          <p:cNvPr id="12" name="TextBox 11">
            <a:extLst>
              <a:ext uri="{FF2B5EF4-FFF2-40B4-BE49-F238E27FC236}">
                <a16:creationId xmlns:a16="http://schemas.microsoft.com/office/drawing/2014/main" id="{53FF87B8-CDD5-455D-AD96-E77CADBBED29}"/>
              </a:ext>
            </a:extLst>
          </p:cNvPr>
          <p:cNvSpPr txBox="1"/>
          <p:nvPr/>
        </p:nvSpPr>
        <p:spPr>
          <a:xfrm>
            <a:off x="6036993" y="4331278"/>
            <a:ext cx="1882247" cy="584775"/>
          </a:xfrm>
          <a:prstGeom prst="rect">
            <a:avLst/>
          </a:prstGeom>
          <a:noFill/>
        </p:spPr>
        <p:txBody>
          <a:bodyPr wrap="none" rtlCol="0">
            <a:spAutoFit/>
          </a:bodyPr>
          <a:lstStyle/>
          <a:p>
            <a:r>
              <a:rPr lang="en-US" sz="3200" dirty="0"/>
              <a:t>GCC-PHAT</a:t>
            </a:r>
          </a:p>
        </p:txBody>
      </p:sp>
      <p:sp>
        <p:nvSpPr>
          <p:cNvPr id="15" name="TextBox 14">
            <a:extLst>
              <a:ext uri="{FF2B5EF4-FFF2-40B4-BE49-F238E27FC236}">
                <a16:creationId xmlns:a16="http://schemas.microsoft.com/office/drawing/2014/main" id="{EB9CAA9B-7E7C-4402-8081-3630651D665B}"/>
              </a:ext>
            </a:extLst>
          </p:cNvPr>
          <p:cNvSpPr txBox="1"/>
          <p:nvPr/>
        </p:nvSpPr>
        <p:spPr>
          <a:xfrm>
            <a:off x="8854884" y="4318338"/>
            <a:ext cx="1311578" cy="584775"/>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dirty="0"/>
              <a:t>MUSIC</a:t>
            </a:r>
          </a:p>
        </p:txBody>
      </p:sp>
      <p:sp>
        <p:nvSpPr>
          <p:cNvPr id="6" name="TextBox 5">
            <a:extLst>
              <a:ext uri="{FF2B5EF4-FFF2-40B4-BE49-F238E27FC236}">
                <a16:creationId xmlns:a16="http://schemas.microsoft.com/office/drawing/2014/main" id="{B85349DF-65A5-4597-94AD-ACD8A8C6A333}"/>
              </a:ext>
            </a:extLst>
          </p:cNvPr>
          <p:cNvSpPr txBox="1"/>
          <p:nvPr/>
        </p:nvSpPr>
        <p:spPr>
          <a:xfrm>
            <a:off x="5966492" y="4849380"/>
            <a:ext cx="2149178"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rgbClr val="FF0000"/>
                </a:solidFill>
              </a:rPr>
              <a:t>(Line-of-Sight </a:t>
            </a:r>
            <a:r>
              <a:rPr lang="en-US" sz="2000" dirty="0" err="1">
                <a:solidFill>
                  <a:srgbClr val="FF0000"/>
                </a:solidFill>
              </a:rPr>
              <a:t>AoA</a:t>
            </a:r>
            <a:r>
              <a:rPr lang="en-US" sz="2000" dirty="0">
                <a:solidFill>
                  <a:srgbClr val="FF0000"/>
                </a:solidFill>
              </a:rPr>
              <a:t>)</a:t>
            </a:r>
          </a:p>
        </p:txBody>
      </p:sp>
      <p:sp>
        <p:nvSpPr>
          <p:cNvPr id="17" name="TextBox 16">
            <a:extLst>
              <a:ext uri="{FF2B5EF4-FFF2-40B4-BE49-F238E27FC236}">
                <a16:creationId xmlns:a16="http://schemas.microsoft.com/office/drawing/2014/main" id="{5B4BA104-D159-426F-B5AD-39CD9528DB8E}"/>
              </a:ext>
            </a:extLst>
          </p:cNvPr>
          <p:cNvSpPr txBox="1"/>
          <p:nvPr/>
        </p:nvSpPr>
        <p:spPr>
          <a:xfrm>
            <a:off x="10155367" y="3824422"/>
            <a:ext cx="1436034" cy="400110"/>
          </a:xfrm>
          <a:prstGeom prst="rect">
            <a:avLst/>
          </a:prstGeom>
          <a:noFill/>
        </p:spPr>
        <p:txBody>
          <a:bodyPr wrap="none" rtlCol="0">
            <a:spAutoFit/>
          </a:bodyPr>
          <a:lstStyle/>
          <a:p>
            <a:r>
              <a:rPr lang="en-US" sz="2000" dirty="0"/>
              <a:t># of sources</a:t>
            </a:r>
          </a:p>
        </p:txBody>
      </p:sp>
      <p:sp>
        <p:nvSpPr>
          <p:cNvPr id="20" name="TextBox 19">
            <a:extLst>
              <a:ext uri="{FF2B5EF4-FFF2-40B4-BE49-F238E27FC236}">
                <a16:creationId xmlns:a16="http://schemas.microsoft.com/office/drawing/2014/main" id="{7A17D8EA-A2B5-4229-AABF-9799FAD2A071}"/>
              </a:ext>
            </a:extLst>
          </p:cNvPr>
          <p:cNvSpPr txBox="1"/>
          <p:nvPr/>
        </p:nvSpPr>
        <p:spPr>
          <a:xfrm>
            <a:off x="8525590" y="1415956"/>
            <a:ext cx="2359941" cy="400110"/>
          </a:xfrm>
          <a:prstGeom prst="rect">
            <a:avLst/>
          </a:prstGeom>
          <a:noFill/>
        </p:spPr>
        <p:txBody>
          <a:bodyPr wrap="none" rtlCol="0">
            <a:spAutoFit/>
          </a:bodyPr>
          <a:lstStyle/>
          <a:p>
            <a:r>
              <a:rPr lang="en-US" sz="2000" dirty="0"/>
              <a:t># of echoes modeled</a:t>
            </a:r>
          </a:p>
        </p:txBody>
      </p:sp>
      <p:grpSp>
        <p:nvGrpSpPr>
          <p:cNvPr id="128" name="Group 127">
            <a:extLst>
              <a:ext uri="{FF2B5EF4-FFF2-40B4-BE49-F238E27FC236}">
                <a16:creationId xmlns:a16="http://schemas.microsoft.com/office/drawing/2014/main" id="{1E6F194C-28E9-4364-8803-F570DF53E089}"/>
              </a:ext>
            </a:extLst>
          </p:cNvPr>
          <p:cNvGrpSpPr/>
          <p:nvPr/>
        </p:nvGrpSpPr>
        <p:grpSpPr>
          <a:xfrm rot="16200000">
            <a:off x="3115852" y="1331997"/>
            <a:ext cx="189833" cy="735353"/>
            <a:chOff x="4370209" y="2989858"/>
            <a:chExt cx="258537" cy="1025968"/>
          </a:xfrm>
        </p:grpSpPr>
        <p:cxnSp>
          <p:nvCxnSpPr>
            <p:cNvPr id="132" name="Straight Connector 131">
              <a:extLst>
                <a:ext uri="{FF2B5EF4-FFF2-40B4-BE49-F238E27FC236}">
                  <a16:creationId xmlns:a16="http://schemas.microsoft.com/office/drawing/2014/main" id="{F2026CFC-1510-427B-BD3F-E00AAA15E84A}"/>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1FC27D08-AB1E-4834-A6EF-FA3EBAE987B8}"/>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2B1048F3-9D13-4C7C-BD1D-ECDE616280B5}"/>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A001F69E-D1C8-413B-A04D-A9EA659C3D28}"/>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7D2AB12C-A6D4-4E6D-85CA-F06210163EBB}"/>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95E7CF74-B1F0-444A-987F-EE187DE1A0C3}"/>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B5555423-7D15-41D3-BDA1-B58633F4D3E5}"/>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pic>
        <p:nvPicPr>
          <p:cNvPr id="139" name="Picture 138">
            <a:extLst>
              <a:ext uri="{FF2B5EF4-FFF2-40B4-BE49-F238E27FC236}">
                <a16:creationId xmlns:a16="http://schemas.microsoft.com/office/drawing/2014/main" id="{157BC7C6-D88C-43AA-B935-5243135FCAB2}"/>
              </a:ext>
            </a:extLst>
          </p:cNvPr>
          <p:cNvPicPr>
            <a:picLocks noChangeAspect="1"/>
          </p:cNvPicPr>
          <p:nvPr/>
        </p:nvPicPr>
        <p:blipFill>
          <a:blip r:embed="rId4"/>
          <a:stretch>
            <a:fillRect/>
          </a:stretch>
        </p:blipFill>
        <p:spPr>
          <a:xfrm rot="21375052" flipH="1">
            <a:off x="4258838" y="2476708"/>
            <a:ext cx="712366" cy="748923"/>
          </a:xfrm>
          <a:prstGeom prst="rect">
            <a:avLst/>
          </a:prstGeom>
        </p:spPr>
      </p:pic>
      <p:pic>
        <p:nvPicPr>
          <p:cNvPr id="140" name="Picture 139">
            <a:extLst>
              <a:ext uri="{FF2B5EF4-FFF2-40B4-BE49-F238E27FC236}">
                <a16:creationId xmlns:a16="http://schemas.microsoft.com/office/drawing/2014/main" id="{3EFD3FAC-DF37-4B48-8F76-229D7ED2461A}"/>
              </a:ext>
            </a:extLst>
          </p:cNvPr>
          <p:cNvPicPr>
            <a:picLocks noChangeAspect="1"/>
          </p:cNvPicPr>
          <p:nvPr/>
        </p:nvPicPr>
        <p:blipFill>
          <a:blip r:embed="rId4">
            <a:duotone>
              <a:schemeClr val="accent2">
                <a:shade val="45000"/>
                <a:satMod val="135000"/>
              </a:schemeClr>
              <a:prstClr val="white"/>
            </a:duotone>
          </a:blip>
          <a:stretch>
            <a:fillRect/>
          </a:stretch>
        </p:blipFill>
        <p:spPr>
          <a:xfrm>
            <a:off x="89891" y="1905813"/>
            <a:ext cx="711482" cy="869937"/>
          </a:xfrm>
          <a:prstGeom prst="rect">
            <a:avLst/>
          </a:prstGeom>
        </p:spPr>
      </p:pic>
      <p:pic>
        <p:nvPicPr>
          <p:cNvPr id="141" name="Picture 140">
            <a:extLst>
              <a:ext uri="{FF2B5EF4-FFF2-40B4-BE49-F238E27FC236}">
                <a16:creationId xmlns:a16="http://schemas.microsoft.com/office/drawing/2014/main" id="{5F1A3090-EEE2-4B89-AC80-B1309CF8D4C9}"/>
              </a:ext>
            </a:extLst>
          </p:cNvPr>
          <p:cNvPicPr>
            <a:picLocks noChangeAspect="1"/>
          </p:cNvPicPr>
          <p:nvPr/>
        </p:nvPicPr>
        <p:blipFill>
          <a:blip r:embed="rId4">
            <a:duotone>
              <a:schemeClr val="accent1">
                <a:shade val="45000"/>
                <a:satMod val="135000"/>
              </a:schemeClr>
              <a:prstClr val="white"/>
            </a:duotone>
          </a:blip>
          <a:stretch>
            <a:fillRect/>
          </a:stretch>
        </p:blipFill>
        <p:spPr>
          <a:xfrm rot="20099335">
            <a:off x="891325" y="5029851"/>
            <a:ext cx="708105" cy="865808"/>
          </a:xfrm>
          <a:prstGeom prst="rect">
            <a:avLst/>
          </a:prstGeom>
        </p:spPr>
      </p:pic>
      <p:grpSp>
        <p:nvGrpSpPr>
          <p:cNvPr id="143" name="Group 142">
            <a:extLst>
              <a:ext uri="{FF2B5EF4-FFF2-40B4-BE49-F238E27FC236}">
                <a16:creationId xmlns:a16="http://schemas.microsoft.com/office/drawing/2014/main" id="{7C81F915-FDD1-413A-9947-419EA278397C}"/>
              </a:ext>
            </a:extLst>
          </p:cNvPr>
          <p:cNvGrpSpPr/>
          <p:nvPr/>
        </p:nvGrpSpPr>
        <p:grpSpPr>
          <a:xfrm rot="16200000">
            <a:off x="1703654" y="1233245"/>
            <a:ext cx="189833" cy="735353"/>
            <a:chOff x="4370209" y="2989858"/>
            <a:chExt cx="258537" cy="1025968"/>
          </a:xfrm>
        </p:grpSpPr>
        <p:cxnSp>
          <p:nvCxnSpPr>
            <p:cNvPr id="145" name="Straight Connector 144">
              <a:extLst>
                <a:ext uri="{FF2B5EF4-FFF2-40B4-BE49-F238E27FC236}">
                  <a16:creationId xmlns:a16="http://schemas.microsoft.com/office/drawing/2014/main" id="{4C3D9F2F-734E-40D6-B800-5D6F581DA108}"/>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FD03A1E4-737C-455C-B6C3-A7802884CCE4}"/>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8" name="Straight Connector 147">
              <a:extLst>
                <a:ext uri="{FF2B5EF4-FFF2-40B4-BE49-F238E27FC236}">
                  <a16:creationId xmlns:a16="http://schemas.microsoft.com/office/drawing/2014/main" id="{5D89E4D3-FC6F-4FEF-B1DC-D337896880FD}"/>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9" name="Straight Connector 148">
              <a:extLst>
                <a:ext uri="{FF2B5EF4-FFF2-40B4-BE49-F238E27FC236}">
                  <a16:creationId xmlns:a16="http://schemas.microsoft.com/office/drawing/2014/main" id="{247828FB-C2C1-4D53-A3A5-8FBC1C9D437D}"/>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0" name="Straight Connector 149">
              <a:extLst>
                <a:ext uri="{FF2B5EF4-FFF2-40B4-BE49-F238E27FC236}">
                  <a16:creationId xmlns:a16="http://schemas.microsoft.com/office/drawing/2014/main" id="{0066D652-BF16-4E66-99ED-158654AF7F85}"/>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1" name="Straight Connector 150">
              <a:extLst>
                <a:ext uri="{FF2B5EF4-FFF2-40B4-BE49-F238E27FC236}">
                  <a16:creationId xmlns:a16="http://schemas.microsoft.com/office/drawing/2014/main" id="{366EB480-E22D-45C9-B198-B29E4D0A640C}"/>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2" name="Straight Connector 151">
              <a:extLst>
                <a:ext uri="{FF2B5EF4-FFF2-40B4-BE49-F238E27FC236}">
                  <a16:creationId xmlns:a16="http://schemas.microsoft.com/office/drawing/2014/main" id="{453C534F-DB15-422F-A714-D5F6FBF3520C}"/>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53" name="Group 152">
            <a:extLst>
              <a:ext uri="{FF2B5EF4-FFF2-40B4-BE49-F238E27FC236}">
                <a16:creationId xmlns:a16="http://schemas.microsoft.com/office/drawing/2014/main" id="{D54445B0-9B6F-4DF0-8F3D-98B72FF41A2A}"/>
              </a:ext>
            </a:extLst>
          </p:cNvPr>
          <p:cNvGrpSpPr/>
          <p:nvPr/>
        </p:nvGrpSpPr>
        <p:grpSpPr>
          <a:xfrm rot="554369">
            <a:off x="4418020" y="4614143"/>
            <a:ext cx="260111" cy="742873"/>
            <a:chOff x="4370209" y="2989858"/>
            <a:chExt cx="258537" cy="1025968"/>
          </a:xfrm>
        </p:grpSpPr>
        <p:cxnSp>
          <p:nvCxnSpPr>
            <p:cNvPr id="154" name="Straight Connector 153">
              <a:extLst>
                <a:ext uri="{FF2B5EF4-FFF2-40B4-BE49-F238E27FC236}">
                  <a16:creationId xmlns:a16="http://schemas.microsoft.com/office/drawing/2014/main" id="{38E19632-870B-4413-A408-2FF01A5FE175}"/>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4A702125-4211-4520-88D9-9F33B7B91151}"/>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6" name="Straight Connector 155">
              <a:extLst>
                <a:ext uri="{FF2B5EF4-FFF2-40B4-BE49-F238E27FC236}">
                  <a16:creationId xmlns:a16="http://schemas.microsoft.com/office/drawing/2014/main" id="{724EE6C8-84DF-445E-A0C3-CCAF0CC8E903}"/>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8" name="Straight Connector 157">
              <a:extLst>
                <a:ext uri="{FF2B5EF4-FFF2-40B4-BE49-F238E27FC236}">
                  <a16:creationId xmlns:a16="http://schemas.microsoft.com/office/drawing/2014/main" id="{AF60EBC0-82F6-4839-82D7-71AFDFC17AB7}"/>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0" name="Straight Connector 159">
              <a:extLst>
                <a:ext uri="{FF2B5EF4-FFF2-40B4-BE49-F238E27FC236}">
                  <a16:creationId xmlns:a16="http://schemas.microsoft.com/office/drawing/2014/main" id="{47DE536F-40C5-4008-B06E-9112383BE3F2}"/>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1" name="Straight Connector 160">
              <a:extLst>
                <a:ext uri="{FF2B5EF4-FFF2-40B4-BE49-F238E27FC236}">
                  <a16:creationId xmlns:a16="http://schemas.microsoft.com/office/drawing/2014/main" id="{587853D1-7F41-4A55-A2FF-0D6C07249C72}"/>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2" name="Straight Connector 161">
              <a:extLst>
                <a:ext uri="{FF2B5EF4-FFF2-40B4-BE49-F238E27FC236}">
                  <a16:creationId xmlns:a16="http://schemas.microsoft.com/office/drawing/2014/main" id="{BC48502A-F6E2-4E33-B20E-2F8A58DAE519}"/>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63" name="Group 162">
            <a:extLst>
              <a:ext uri="{FF2B5EF4-FFF2-40B4-BE49-F238E27FC236}">
                <a16:creationId xmlns:a16="http://schemas.microsoft.com/office/drawing/2014/main" id="{62D5873D-A397-494C-8D56-FFC66990DA38}"/>
              </a:ext>
            </a:extLst>
          </p:cNvPr>
          <p:cNvGrpSpPr/>
          <p:nvPr/>
        </p:nvGrpSpPr>
        <p:grpSpPr>
          <a:xfrm rot="9912214">
            <a:off x="483120" y="3147364"/>
            <a:ext cx="260111" cy="742873"/>
            <a:chOff x="4370209" y="2989858"/>
            <a:chExt cx="258537" cy="1025968"/>
          </a:xfrm>
        </p:grpSpPr>
        <p:cxnSp>
          <p:nvCxnSpPr>
            <p:cNvPr id="164" name="Straight Connector 163">
              <a:extLst>
                <a:ext uri="{FF2B5EF4-FFF2-40B4-BE49-F238E27FC236}">
                  <a16:creationId xmlns:a16="http://schemas.microsoft.com/office/drawing/2014/main" id="{0F75E248-7DDC-4CBE-8567-9E2D2EBEC390}"/>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C0F473BF-98BB-4C74-A3A0-54C184FEBFA9}"/>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6" name="Straight Connector 165">
              <a:extLst>
                <a:ext uri="{FF2B5EF4-FFF2-40B4-BE49-F238E27FC236}">
                  <a16:creationId xmlns:a16="http://schemas.microsoft.com/office/drawing/2014/main" id="{DAA83CF0-94C5-4BA5-B254-D212593E2B57}"/>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FF3CC6DA-7A35-4D53-B9DA-3531828B1415}"/>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0" name="Straight Connector 169">
              <a:extLst>
                <a:ext uri="{FF2B5EF4-FFF2-40B4-BE49-F238E27FC236}">
                  <a16:creationId xmlns:a16="http://schemas.microsoft.com/office/drawing/2014/main" id="{429C8384-9FEF-454D-B8B2-F8F2950BC18F}"/>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1" name="Straight Connector 170">
              <a:extLst>
                <a:ext uri="{FF2B5EF4-FFF2-40B4-BE49-F238E27FC236}">
                  <a16:creationId xmlns:a16="http://schemas.microsoft.com/office/drawing/2014/main" id="{99DFCE05-B243-4F55-903F-B3F659ACF69C}"/>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2ECCD807-417B-446C-BA2E-3F9777A6D548}"/>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cxnSp>
        <p:nvCxnSpPr>
          <p:cNvPr id="173" name="Straight Arrow Connector 172">
            <a:extLst>
              <a:ext uri="{FF2B5EF4-FFF2-40B4-BE49-F238E27FC236}">
                <a16:creationId xmlns:a16="http://schemas.microsoft.com/office/drawing/2014/main" id="{CE0CEC48-5D4F-4297-AD38-6E0F466C6FD6}"/>
              </a:ext>
            </a:extLst>
          </p:cNvPr>
          <p:cNvCxnSpPr>
            <a:cxnSpLocks/>
          </p:cNvCxnSpPr>
          <p:nvPr/>
        </p:nvCxnSpPr>
        <p:spPr>
          <a:xfrm>
            <a:off x="956511" y="247834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4" name="Straight Arrow Connector 173">
            <a:extLst>
              <a:ext uri="{FF2B5EF4-FFF2-40B4-BE49-F238E27FC236}">
                <a16:creationId xmlns:a16="http://schemas.microsoft.com/office/drawing/2014/main" id="{0C8EC0E8-8E3E-4F34-85F2-C57DF641F73E}"/>
              </a:ext>
            </a:extLst>
          </p:cNvPr>
          <p:cNvCxnSpPr>
            <a:cxnSpLocks/>
          </p:cNvCxnSpPr>
          <p:nvPr/>
        </p:nvCxnSpPr>
        <p:spPr>
          <a:xfrm>
            <a:off x="1849798" y="177662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5" name="Straight Arrow Connector 174">
            <a:extLst>
              <a:ext uri="{FF2B5EF4-FFF2-40B4-BE49-F238E27FC236}">
                <a16:creationId xmlns:a16="http://schemas.microsoft.com/office/drawing/2014/main" id="{EC2FD7C3-60F9-4F4B-B1F1-2B70CD5290B2}"/>
              </a:ext>
            </a:extLst>
          </p:cNvPr>
          <p:cNvCxnSpPr>
            <a:cxnSpLocks/>
          </p:cNvCxnSpPr>
          <p:nvPr/>
        </p:nvCxnSpPr>
        <p:spPr>
          <a:xfrm flipV="1">
            <a:off x="913119" y="1726945"/>
            <a:ext cx="863376" cy="777381"/>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6" name="Straight Arrow Connector 175">
            <a:extLst>
              <a:ext uri="{FF2B5EF4-FFF2-40B4-BE49-F238E27FC236}">
                <a16:creationId xmlns:a16="http://schemas.microsoft.com/office/drawing/2014/main" id="{06F0C495-1329-48F0-B40F-01DFD4ED980A}"/>
              </a:ext>
            </a:extLst>
          </p:cNvPr>
          <p:cNvCxnSpPr>
            <a:cxnSpLocks/>
          </p:cNvCxnSpPr>
          <p:nvPr/>
        </p:nvCxnSpPr>
        <p:spPr>
          <a:xfrm flipH="1">
            <a:off x="3503278" y="2997068"/>
            <a:ext cx="677155" cy="394357"/>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7" name="Straight Arrow Connector 176">
            <a:extLst>
              <a:ext uri="{FF2B5EF4-FFF2-40B4-BE49-F238E27FC236}">
                <a16:creationId xmlns:a16="http://schemas.microsoft.com/office/drawing/2014/main" id="{D82A0B24-A647-4C4F-89F5-D0C73EFF439B}"/>
              </a:ext>
            </a:extLst>
          </p:cNvPr>
          <p:cNvCxnSpPr>
            <a:cxnSpLocks/>
          </p:cNvCxnSpPr>
          <p:nvPr/>
        </p:nvCxnSpPr>
        <p:spPr>
          <a:xfrm flipH="1" flipV="1">
            <a:off x="3047882" y="1839385"/>
            <a:ext cx="1108395" cy="1096557"/>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8" name="Straight Arrow Connector 177">
            <a:extLst>
              <a:ext uri="{FF2B5EF4-FFF2-40B4-BE49-F238E27FC236}">
                <a16:creationId xmlns:a16="http://schemas.microsoft.com/office/drawing/2014/main" id="{57DC218E-D9DD-439C-ABC3-B73E8CEEAA2F}"/>
              </a:ext>
            </a:extLst>
          </p:cNvPr>
          <p:cNvCxnSpPr>
            <a:cxnSpLocks/>
          </p:cNvCxnSpPr>
          <p:nvPr/>
        </p:nvCxnSpPr>
        <p:spPr>
          <a:xfrm flipV="1">
            <a:off x="758443" y="1865301"/>
            <a:ext cx="2289438" cy="1682711"/>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9" name="Straight Arrow Connector 178">
            <a:extLst>
              <a:ext uri="{FF2B5EF4-FFF2-40B4-BE49-F238E27FC236}">
                <a16:creationId xmlns:a16="http://schemas.microsoft.com/office/drawing/2014/main" id="{8DE0BCFE-1E77-40EE-8F5A-9AE40A3902D4}"/>
              </a:ext>
            </a:extLst>
          </p:cNvPr>
          <p:cNvCxnSpPr>
            <a:cxnSpLocks/>
          </p:cNvCxnSpPr>
          <p:nvPr/>
        </p:nvCxnSpPr>
        <p:spPr>
          <a:xfrm>
            <a:off x="765615" y="3548011"/>
            <a:ext cx="941864" cy="297314"/>
          </a:xfrm>
          <a:prstGeom prst="straightConnector1">
            <a:avLst/>
          </a:prstGeom>
          <a:ln w="28575">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0" name="Straight Arrow Connector 179">
            <a:extLst>
              <a:ext uri="{FF2B5EF4-FFF2-40B4-BE49-F238E27FC236}">
                <a16:creationId xmlns:a16="http://schemas.microsoft.com/office/drawing/2014/main" id="{FA372CA1-AF3F-4FE8-A798-164D0CE2DAF1}"/>
              </a:ext>
            </a:extLst>
          </p:cNvPr>
          <p:cNvCxnSpPr>
            <a:cxnSpLocks/>
          </p:cNvCxnSpPr>
          <p:nvPr/>
        </p:nvCxnSpPr>
        <p:spPr>
          <a:xfrm flipV="1">
            <a:off x="1631039" y="469096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1" name="Straight Arrow Connector 180">
            <a:extLst>
              <a:ext uri="{FF2B5EF4-FFF2-40B4-BE49-F238E27FC236}">
                <a16:creationId xmlns:a16="http://schemas.microsoft.com/office/drawing/2014/main" id="{7EAC9F52-4CCB-43E2-822E-5EEE078F6972}"/>
              </a:ext>
            </a:extLst>
          </p:cNvPr>
          <p:cNvCxnSpPr>
            <a:cxnSpLocks/>
          </p:cNvCxnSpPr>
          <p:nvPr/>
        </p:nvCxnSpPr>
        <p:spPr>
          <a:xfrm flipV="1">
            <a:off x="1616950" y="4889010"/>
            <a:ext cx="2730093" cy="429015"/>
          </a:xfrm>
          <a:prstGeom prst="straightConnector1">
            <a:avLst/>
          </a:prstGeom>
          <a:ln w="28575">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D31CDF78-6B45-4F2E-A9D7-0047B72C2D32}"/>
              </a:ext>
            </a:extLst>
          </p:cNvPr>
          <p:cNvCxnSpPr>
            <a:cxnSpLocks/>
          </p:cNvCxnSpPr>
          <p:nvPr/>
        </p:nvCxnSpPr>
        <p:spPr>
          <a:xfrm flipH="1" flipV="1">
            <a:off x="3767838" y="4334229"/>
            <a:ext cx="691895" cy="499520"/>
          </a:xfrm>
          <a:prstGeom prst="straightConnector1">
            <a:avLst/>
          </a:prstGeom>
          <a:ln w="28575">
            <a:solidFill>
              <a:schemeClr val="accent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83" name="Group 182">
            <a:extLst>
              <a:ext uri="{FF2B5EF4-FFF2-40B4-BE49-F238E27FC236}">
                <a16:creationId xmlns:a16="http://schemas.microsoft.com/office/drawing/2014/main" id="{0F0D460B-8294-4F88-9FE4-7563913FA120}"/>
              </a:ext>
            </a:extLst>
          </p:cNvPr>
          <p:cNvGrpSpPr/>
          <p:nvPr/>
        </p:nvGrpSpPr>
        <p:grpSpPr>
          <a:xfrm>
            <a:off x="432146" y="1071439"/>
            <a:ext cx="876300" cy="717775"/>
            <a:chOff x="2197100" y="4737100"/>
            <a:chExt cx="876300" cy="717775"/>
          </a:xfrm>
        </p:grpSpPr>
        <p:sp>
          <p:nvSpPr>
            <p:cNvPr id="184" name="Cloud 183">
              <a:extLst>
                <a:ext uri="{FF2B5EF4-FFF2-40B4-BE49-F238E27FC236}">
                  <a16:creationId xmlns:a16="http://schemas.microsoft.com/office/drawing/2014/main" id="{4862D0F1-AC3D-4290-9427-8BFC30CC57CF}"/>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TextBox 184">
              <a:extLst>
                <a:ext uri="{FF2B5EF4-FFF2-40B4-BE49-F238E27FC236}">
                  <a16:creationId xmlns:a16="http://schemas.microsoft.com/office/drawing/2014/main" id="{8561C621-6700-4407-85FD-74B25308F8CB}"/>
                </a:ext>
              </a:extLst>
            </p:cNvPr>
            <p:cNvSpPr txBox="1"/>
            <p:nvPr/>
          </p:nvSpPr>
          <p:spPr>
            <a:xfrm>
              <a:off x="2235760" y="4898621"/>
              <a:ext cx="824456" cy="369332"/>
            </a:xfrm>
            <a:prstGeom prst="rect">
              <a:avLst/>
            </a:prstGeom>
            <a:noFill/>
          </p:spPr>
          <p:txBody>
            <a:bodyPr wrap="none" rtlCol="0">
              <a:spAutoFit/>
            </a:bodyPr>
            <a:lstStyle/>
            <a:p>
              <a:r>
                <a:rPr lang="en-US" dirty="0"/>
                <a:t>French</a:t>
              </a:r>
            </a:p>
          </p:txBody>
        </p:sp>
      </p:grpSp>
      <p:grpSp>
        <p:nvGrpSpPr>
          <p:cNvPr id="186" name="Group 185">
            <a:extLst>
              <a:ext uri="{FF2B5EF4-FFF2-40B4-BE49-F238E27FC236}">
                <a16:creationId xmlns:a16="http://schemas.microsoft.com/office/drawing/2014/main" id="{F61C6428-47DC-49A9-ABC5-248C8F2DBD91}"/>
              </a:ext>
            </a:extLst>
          </p:cNvPr>
          <p:cNvGrpSpPr/>
          <p:nvPr/>
        </p:nvGrpSpPr>
        <p:grpSpPr>
          <a:xfrm>
            <a:off x="116704" y="4404790"/>
            <a:ext cx="942887" cy="717775"/>
            <a:chOff x="2184960" y="4737100"/>
            <a:chExt cx="942887" cy="717775"/>
          </a:xfrm>
        </p:grpSpPr>
        <p:sp>
          <p:nvSpPr>
            <p:cNvPr id="187" name="Cloud 186">
              <a:extLst>
                <a:ext uri="{FF2B5EF4-FFF2-40B4-BE49-F238E27FC236}">
                  <a16:creationId xmlns:a16="http://schemas.microsoft.com/office/drawing/2014/main" id="{36CAC05F-C251-4387-BD87-52B91423B77B}"/>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TextBox 187">
              <a:extLst>
                <a:ext uri="{FF2B5EF4-FFF2-40B4-BE49-F238E27FC236}">
                  <a16:creationId xmlns:a16="http://schemas.microsoft.com/office/drawing/2014/main" id="{C98EBF4F-28BA-4971-93F8-D6C5EBAF3A6E}"/>
                </a:ext>
              </a:extLst>
            </p:cNvPr>
            <p:cNvSpPr txBox="1"/>
            <p:nvPr/>
          </p:nvSpPr>
          <p:spPr>
            <a:xfrm>
              <a:off x="2184960" y="4898621"/>
              <a:ext cx="942887" cy="369332"/>
            </a:xfrm>
            <a:prstGeom prst="rect">
              <a:avLst/>
            </a:prstGeom>
            <a:noFill/>
          </p:spPr>
          <p:txBody>
            <a:bodyPr wrap="none" rtlCol="0">
              <a:spAutoFit/>
            </a:bodyPr>
            <a:lstStyle/>
            <a:p>
              <a:r>
                <a:rPr lang="en-US" dirty="0"/>
                <a:t>German</a:t>
              </a:r>
            </a:p>
          </p:txBody>
        </p:sp>
      </p:grpSp>
      <p:grpSp>
        <p:nvGrpSpPr>
          <p:cNvPr id="189" name="Group 188">
            <a:extLst>
              <a:ext uri="{FF2B5EF4-FFF2-40B4-BE49-F238E27FC236}">
                <a16:creationId xmlns:a16="http://schemas.microsoft.com/office/drawing/2014/main" id="{E9A6464B-CE75-4498-9E5D-96C969CC5A8C}"/>
              </a:ext>
            </a:extLst>
          </p:cNvPr>
          <p:cNvGrpSpPr/>
          <p:nvPr/>
        </p:nvGrpSpPr>
        <p:grpSpPr>
          <a:xfrm>
            <a:off x="4335728" y="1669665"/>
            <a:ext cx="876300" cy="717775"/>
            <a:chOff x="2197100" y="4737100"/>
            <a:chExt cx="876300" cy="717775"/>
          </a:xfrm>
        </p:grpSpPr>
        <p:sp>
          <p:nvSpPr>
            <p:cNvPr id="190" name="Cloud 189">
              <a:extLst>
                <a:ext uri="{FF2B5EF4-FFF2-40B4-BE49-F238E27FC236}">
                  <a16:creationId xmlns:a16="http://schemas.microsoft.com/office/drawing/2014/main" id="{96BB7398-4EF9-4803-B7B5-6AF06134C153}"/>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1" name="TextBox 190">
              <a:extLst>
                <a:ext uri="{FF2B5EF4-FFF2-40B4-BE49-F238E27FC236}">
                  <a16:creationId xmlns:a16="http://schemas.microsoft.com/office/drawing/2014/main" id="{1D750D3D-EE68-4797-8C8F-90A99DEDB2FA}"/>
                </a:ext>
              </a:extLst>
            </p:cNvPr>
            <p:cNvSpPr txBox="1"/>
            <p:nvPr/>
          </p:nvSpPr>
          <p:spPr>
            <a:xfrm>
              <a:off x="2299260" y="4898621"/>
              <a:ext cx="642612" cy="369332"/>
            </a:xfrm>
            <a:prstGeom prst="rect">
              <a:avLst/>
            </a:prstGeom>
            <a:noFill/>
          </p:spPr>
          <p:txBody>
            <a:bodyPr wrap="none" rtlCol="0">
              <a:spAutoFit/>
            </a:bodyPr>
            <a:lstStyle/>
            <a:p>
              <a:r>
                <a:rPr lang="en-US" dirty="0"/>
                <a:t>Latin</a:t>
              </a:r>
            </a:p>
          </p:txBody>
        </p:sp>
      </p:grpSp>
      <p:sp>
        <p:nvSpPr>
          <p:cNvPr id="192" name="Rectangle 191">
            <a:extLst>
              <a:ext uri="{FF2B5EF4-FFF2-40B4-BE49-F238E27FC236}">
                <a16:creationId xmlns:a16="http://schemas.microsoft.com/office/drawing/2014/main" id="{F9F1A8EE-FD17-4F71-B4AA-D2B34CFC140D}"/>
              </a:ext>
            </a:extLst>
          </p:cNvPr>
          <p:cNvSpPr/>
          <p:nvPr/>
        </p:nvSpPr>
        <p:spPr>
          <a:xfrm>
            <a:off x="1" y="1071439"/>
            <a:ext cx="5626742" cy="5444101"/>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3" name="Straight Arrow Connector 192">
            <a:extLst>
              <a:ext uri="{FF2B5EF4-FFF2-40B4-BE49-F238E27FC236}">
                <a16:creationId xmlns:a16="http://schemas.microsoft.com/office/drawing/2014/main" id="{9E58FAAE-6949-4E52-97F2-80E7B01DCE47}"/>
              </a:ext>
            </a:extLst>
          </p:cNvPr>
          <p:cNvCxnSpPr>
            <a:cxnSpLocks/>
          </p:cNvCxnSpPr>
          <p:nvPr/>
        </p:nvCxnSpPr>
        <p:spPr>
          <a:xfrm>
            <a:off x="962163" y="248937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4" name="Straight Arrow Connector 193">
            <a:extLst>
              <a:ext uri="{FF2B5EF4-FFF2-40B4-BE49-F238E27FC236}">
                <a16:creationId xmlns:a16="http://schemas.microsoft.com/office/drawing/2014/main" id="{7491885A-197B-4214-88B6-3D7338BA9F68}"/>
              </a:ext>
            </a:extLst>
          </p:cNvPr>
          <p:cNvCxnSpPr>
            <a:cxnSpLocks/>
          </p:cNvCxnSpPr>
          <p:nvPr/>
        </p:nvCxnSpPr>
        <p:spPr>
          <a:xfrm>
            <a:off x="1855450" y="178765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4" name="TextBox 203">
                <a:extLst>
                  <a:ext uri="{FF2B5EF4-FFF2-40B4-BE49-F238E27FC236}">
                    <a16:creationId xmlns:a16="http://schemas.microsoft.com/office/drawing/2014/main" id="{072DCDC3-566C-4403-818E-9C1CA2FB907B}"/>
                  </a:ext>
                </a:extLst>
              </p:cNvPr>
              <p:cNvSpPr txBox="1"/>
              <p:nvPr/>
            </p:nvSpPr>
            <p:spPr>
              <a:xfrm>
                <a:off x="617701" y="2484169"/>
                <a:ext cx="579893"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rgbClr val="FF0000"/>
                              </a:solidFill>
                              <a:latin typeface="Cambria Math" panose="02040503050406030204" pitchFamily="18" charset="0"/>
                            </a:rPr>
                          </m:ctrlPr>
                        </m:sSubPr>
                        <m:e>
                          <m:r>
                            <a:rPr lang="en-US" sz="3600" i="1" dirty="0" smtClean="0">
                              <a:solidFill>
                                <a:srgbClr val="FF0000"/>
                              </a:solidFill>
                              <a:latin typeface="Cambria Math" panose="02040503050406030204" pitchFamily="18" charset="0"/>
                            </a:rPr>
                            <m:t>𝜃</m:t>
                          </m:r>
                        </m:e>
                        <m:sub>
                          <m:r>
                            <a:rPr lang="en-US" sz="3600" b="0" i="1" dirty="0" smtClean="0">
                              <a:solidFill>
                                <a:srgbClr val="FF0000"/>
                              </a:solidFill>
                              <a:latin typeface="Cambria Math" panose="02040503050406030204" pitchFamily="18" charset="0"/>
                            </a:rPr>
                            <m:t>1,1</m:t>
                          </m:r>
                        </m:sub>
                      </m:sSub>
                    </m:oMath>
                  </m:oMathPara>
                </a14:m>
                <a:endParaRPr lang="en-US" dirty="0">
                  <a:solidFill>
                    <a:srgbClr val="FF0000"/>
                  </a:solidFill>
                </a:endParaRPr>
              </a:p>
            </p:txBody>
          </p:sp>
        </mc:Choice>
        <mc:Fallback xmlns="">
          <p:sp>
            <p:nvSpPr>
              <p:cNvPr id="204" name="TextBox 203">
                <a:extLst>
                  <a:ext uri="{FF2B5EF4-FFF2-40B4-BE49-F238E27FC236}">
                    <a16:creationId xmlns:a16="http://schemas.microsoft.com/office/drawing/2014/main" id="{072DCDC3-566C-4403-818E-9C1CA2FB907B}"/>
                  </a:ext>
                </a:extLst>
              </p:cNvPr>
              <p:cNvSpPr txBox="1">
                <a:spLocks noRot="1" noChangeAspect="1" noMove="1" noResize="1" noEditPoints="1" noAdjustHandles="1" noChangeArrowheads="1" noChangeShapeType="1" noTextEdit="1"/>
              </p:cNvSpPr>
              <p:nvPr/>
            </p:nvSpPr>
            <p:spPr>
              <a:xfrm>
                <a:off x="617701" y="2484169"/>
                <a:ext cx="579893" cy="670696"/>
              </a:xfrm>
              <a:prstGeom prst="rect">
                <a:avLst/>
              </a:prstGeom>
              <a:blipFill>
                <a:blip r:embed="rId5"/>
                <a:stretch>
                  <a:fillRect r="-31579"/>
                </a:stretch>
              </a:blipFill>
            </p:spPr>
            <p:txBody>
              <a:bodyPr/>
              <a:lstStyle/>
              <a:p>
                <a:r>
                  <a:rPr lang="en-US">
                    <a:noFill/>
                  </a:rPr>
                  <a:t> </a:t>
                </a:r>
              </a:p>
            </p:txBody>
          </p:sp>
        </mc:Fallback>
      </mc:AlternateContent>
      <p:grpSp>
        <p:nvGrpSpPr>
          <p:cNvPr id="205" name="Group 204">
            <a:extLst>
              <a:ext uri="{FF2B5EF4-FFF2-40B4-BE49-F238E27FC236}">
                <a16:creationId xmlns:a16="http://schemas.microsoft.com/office/drawing/2014/main" id="{108A30C7-A23A-4E7D-BAA2-216AD24A69EB}"/>
              </a:ext>
            </a:extLst>
          </p:cNvPr>
          <p:cNvGrpSpPr/>
          <p:nvPr/>
        </p:nvGrpSpPr>
        <p:grpSpPr>
          <a:xfrm>
            <a:off x="1766534" y="3132093"/>
            <a:ext cx="1967749" cy="1268791"/>
            <a:chOff x="1051549" y="3864204"/>
            <a:chExt cx="3557408" cy="1959363"/>
          </a:xfrm>
        </p:grpSpPr>
        <p:pic>
          <p:nvPicPr>
            <p:cNvPr id="206" name="Graphic 205" descr="Radio microphone">
              <a:extLst>
                <a:ext uri="{FF2B5EF4-FFF2-40B4-BE49-F238E27FC236}">
                  <a16:creationId xmlns:a16="http://schemas.microsoft.com/office/drawing/2014/main" id="{94FA22B9-69F6-4755-B27D-712DD2A551F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91145" y="4529299"/>
              <a:ext cx="817812" cy="627886"/>
            </a:xfrm>
            <a:prstGeom prst="rect">
              <a:avLst/>
            </a:prstGeom>
          </p:spPr>
        </p:pic>
        <p:pic>
          <p:nvPicPr>
            <p:cNvPr id="207" name="Graphic 206" descr="Radio microphone">
              <a:extLst>
                <a:ext uri="{FF2B5EF4-FFF2-40B4-BE49-F238E27FC236}">
                  <a16:creationId xmlns:a16="http://schemas.microsoft.com/office/drawing/2014/main" id="{B9F263D3-61A9-4462-B1E8-EA207A7A263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992275" y="3878946"/>
              <a:ext cx="817812" cy="627886"/>
            </a:xfrm>
            <a:prstGeom prst="rect">
              <a:avLst/>
            </a:prstGeom>
          </p:spPr>
        </p:pic>
        <p:pic>
          <p:nvPicPr>
            <p:cNvPr id="208" name="Graphic 207" descr="Radio microphone">
              <a:extLst>
                <a:ext uri="{FF2B5EF4-FFF2-40B4-BE49-F238E27FC236}">
                  <a16:creationId xmlns:a16="http://schemas.microsoft.com/office/drawing/2014/main" id="{9C7585E3-E9C8-4A36-AECF-FAA28696501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854245" y="3864204"/>
              <a:ext cx="821786" cy="630936"/>
            </a:xfrm>
            <a:prstGeom prst="rect">
              <a:avLst/>
            </a:prstGeom>
          </p:spPr>
        </p:pic>
        <p:pic>
          <p:nvPicPr>
            <p:cNvPr id="209" name="Graphic 208" descr="Radio microphone">
              <a:extLst>
                <a:ext uri="{FF2B5EF4-FFF2-40B4-BE49-F238E27FC236}">
                  <a16:creationId xmlns:a16="http://schemas.microsoft.com/office/drawing/2014/main" id="{ACBF36FD-DD0E-4B4C-94A0-B514A48FE6A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992571" y="5175464"/>
              <a:ext cx="817813" cy="627886"/>
            </a:xfrm>
            <a:prstGeom prst="rect">
              <a:avLst/>
            </a:prstGeom>
          </p:spPr>
        </p:pic>
        <p:pic>
          <p:nvPicPr>
            <p:cNvPr id="210" name="Graphic 209" descr="Radio microphone">
              <a:extLst>
                <a:ext uri="{FF2B5EF4-FFF2-40B4-BE49-F238E27FC236}">
                  <a16:creationId xmlns:a16="http://schemas.microsoft.com/office/drawing/2014/main" id="{D635A0B7-B35E-4A5D-8414-F5E813A250E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789643" y="5195681"/>
              <a:ext cx="817813" cy="627886"/>
            </a:xfrm>
            <a:prstGeom prst="rect">
              <a:avLst/>
            </a:prstGeom>
          </p:spPr>
        </p:pic>
        <p:pic>
          <p:nvPicPr>
            <p:cNvPr id="211" name="Graphic 210" descr="Radio microphone">
              <a:extLst>
                <a:ext uri="{FF2B5EF4-FFF2-40B4-BE49-F238E27FC236}">
                  <a16:creationId xmlns:a16="http://schemas.microsoft.com/office/drawing/2014/main" id="{990932C2-580C-4180-A8AF-DEEA370F4DE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51549" y="4524899"/>
              <a:ext cx="817813" cy="627886"/>
            </a:xfrm>
            <a:prstGeom prst="rect">
              <a:avLst/>
            </a:prstGeom>
          </p:spPr>
        </p:pic>
      </p:grpSp>
      <p:sp>
        <p:nvSpPr>
          <p:cNvPr id="16" name="TextBox 15">
            <a:extLst>
              <a:ext uri="{FF2B5EF4-FFF2-40B4-BE49-F238E27FC236}">
                <a16:creationId xmlns:a16="http://schemas.microsoft.com/office/drawing/2014/main" id="{B7233B62-7095-472C-867C-3BB41DF3DC2C}"/>
              </a:ext>
            </a:extLst>
          </p:cNvPr>
          <p:cNvSpPr txBox="1"/>
          <p:nvPr/>
        </p:nvSpPr>
        <p:spPr>
          <a:xfrm>
            <a:off x="0" y="5941294"/>
            <a:ext cx="12192000" cy="670696"/>
          </a:xfrm>
          <a:prstGeom prst="rect">
            <a:avLst/>
          </a:prstGeom>
          <a:solidFill>
            <a:schemeClr val="accent5">
              <a:lumMod val="40000"/>
              <a:lumOff val="60000"/>
            </a:schemeClr>
          </a:solidFill>
        </p:spPr>
        <p:txBody>
          <a:bodyPr wrap="square" rtlCol="0">
            <a:spAutoFit/>
          </a:bodyPr>
          <a:lstStyle/>
          <a:p>
            <a:pPr algn="ctr"/>
            <a:r>
              <a:rPr lang="en-US" sz="3600" dirty="0"/>
              <a:t>Only estimate the Line-of-Sight </a:t>
            </a:r>
            <a:r>
              <a:rPr lang="en-US" sz="3600" dirty="0" err="1"/>
              <a:t>AoA</a:t>
            </a:r>
            <a:endParaRPr lang="en-US" sz="3600" dirty="0"/>
          </a:p>
        </p:txBody>
      </p:sp>
      <p:sp>
        <p:nvSpPr>
          <p:cNvPr id="212" name="TextBox 211">
            <a:extLst>
              <a:ext uri="{FF2B5EF4-FFF2-40B4-BE49-F238E27FC236}">
                <a16:creationId xmlns:a16="http://schemas.microsoft.com/office/drawing/2014/main" id="{72160DCF-DFF8-4049-8E48-86C3B4178608}"/>
              </a:ext>
            </a:extLst>
          </p:cNvPr>
          <p:cNvSpPr txBox="1"/>
          <p:nvPr/>
        </p:nvSpPr>
        <p:spPr>
          <a:xfrm>
            <a:off x="8276096" y="4851207"/>
            <a:ext cx="2452916"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chemeClr val="bg1">
                    <a:lumMod val="65000"/>
                  </a:schemeClr>
                </a:solidFill>
              </a:rPr>
              <a:t>(Source uncorrelated)</a:t>
            </a:r>
          </a:p>
        </p:txBody>
      </p:sp>
      <p:sp>
        <p:nvSpPr>
          <p:cNvPr id="21" name="TextBox 20">
            <a:extLst>
              <a:ext uri="{FF2B5EF4-FFF2-40B4-BE49-F238E27FC236}">
                <a16:creationId xmlns:a16="http://schemas.microsoft.com/office/drawing/2014/main" id="{67770FD5-8943-4A0F-B176-E842D53D9DE2}"/>
              </a:ext>
            </a:extLst>
          </p:cNvPr>
          <p:cNvSpPr txBox="1"/>
          <p:nvPr/>
        </p:nvSpPr>
        <p:spPr>
          <a:xfrm>
            <a:off x="10603783" y="3073461"/>
            <a:ext cx="417102" cy="523220"/>
          </a:xfrm>
          <a:prstGeom prst="rect">
            <a:avLst/>
          </a:prstGeom>
          <a:noFill/>
        </p:spPr>
        <p:txBody>
          <a:bodyPr wrap="none" rtlCol="0">
            <a:spAutoFit/>
          </a:bodyPr>
          <a:lstStyle/>
          <a:p>
            <a:r>
              <a:rPr lang="en-US" sz="2800" dirty="0"/>
              <a:t>N</a:t>
            </a:r>
          </a:p>
        </p:txBody>
      </p:sp>
      <p:sp>
        <p:nvSpPr>
          <p:cNvPr id="22" name="TextBox 21">
            <a:extLst>
              <a:ext uri="{FF2B5EF4-FFF2-40B4-BE49-F238E27FC236}">
                <a16:creationId xmlns:a16="http://schemas.microsoft.com/office/drawing/2014/main" id="{1D19D930-75E8-4842-ABF4-F8880EDAACD9}"/>
              </a:ext>
            </a:extLst>
          </p:cNvPr>
          <p:cNvSpPr txBox="1"/>
          <p:nvPr/>
        </p:nvSpPr>
        <p:spPr>
          <a:xfrm>
            <a:off x="8614875" y="2548657"/>
            <a:ext cx="1811330" cy="584775"/>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dirty="0"/>
              <a:t>Holy Grail</a:t>
            </a:r>
          </a:p>
        </p:txBody>
      </p:sp>
      <p:sp>
        <p:nvSpPr>
          <p:cNvPr id="24" name="TextBox 23">
            <a:extLst>
              <a:ext uri="{FF2B5EF4-FFF2-40B4-BE49-F238E27FC236}">
                <a16:creationId xmlns:a16="http://schemas.microsoft.com/office/drawing/2014/main" id="{3E39A071-4EE8-41D1-A5C7-2CAE0DDE0CEB}"/>
              </a:ext>
            </a:extLst>
          </p:cNvPr>
          <p:cNvSpPr txBox="1"/>
          <p:nvPr/>
        </p:nvSpPr>
        <p:spPr>
          <a:xfrm>
            <a:off x="8495387" y="3023069"/>
            <a:ext cx="2050305"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chemeClr val="bg1">
                    <a:lumMod val="65000"/>
                  </a:schemeClr>
                </a:solidFill>
              </a:rPr>
              <a:t>(Very challenging)</a:t>
            </a:r>
          </a:p>
        </p:txBody>
      </p:sp>
    </p:spTree>
    <p:custDataLst>
      <p:tags r:id="rId1"/>
    </p:custDataLst>
    <p:extLst>
      <p:ext uri="{BB962C8B-B14F-4D97-AF65-F5344CB8AC3E}">
        <p14:creationId xmlns:p14="http://schemas.microsoft.com/office/powerpoint/2010/main" val="434733253"/>
      </p:ext>
    </p:extLst>
  </p:cSld>
  <p:clrMapOvr>
    <a:masterClrMapping/>
  </p:clrMapOvr>
  <mc:AlternateContent xmlns:mc="http://schemas.openxmlformats.org/markup-compatibility/2006">
    <mc:Choice xmlns:p14="http://schemas.microsoft.com/office/powerpoint/2010/main" Requires="p14">
      <p:transition spd="slow" p14:dur="2000" advTm="13074"/>
    </mc:Choice>
    <mc:Fallback>
      <p:transition spd="slow" advTm="1307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This paper: Voice </a:t>
            </a:r>
            <a:r>
              <a:rPr lang="en-US" sz="3200" b="1" dirty="0" err="1"/>
              <a:t>Localizaion</a:t>
            </a:r>
            <a:r>
              <a:rPr lang="en-US" sz="3200" b="1" dirty="0"/>
              <a:t> (</a:t>
            </a:r>
            <a:r>
              <a:rPr lang="en-US" sz="3200" b="1" dirty="0" err="1"/>
              <a:t>VoLoc</a:t>
            </a:r>
            <a:r>
              <a:rPr lang="en-US" sz="3200" b="1" dirty="0"/>
              <a:t>)</a:t>
            </a:r>
          </a:p>
        </p:txBody>
      </p:sp>
      <p:cxnSp>
        <p:nvCxnSpPr>
          <p:cNvPr id="88" name="Straight Arrow Connector 87">
            <a:extLst>
              <a:ext uri="{FF2B5EF4-FFF2-40B4-BE49-F238E27FC236}">
                <a16:creationId xmlns:a16="http://schemas.microsoft.com/office/drawing/2014/main" id="{A284B622-2AEB-44F7-968A-AB5915F68682}"/>
              </a:ext>
            </a:extLst>
          </p:cNvPr>
          <p:cNvCxnSpPr/>
          <p:nvPr/>
        </p:nvCxnSpPr>
        <p:spPr>
          <a:xfrm>
            <a:off x="6140005" y="3737104"/>
            <a:ext cx="449884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3B78D1F0-6106-4726-9FAF-3E5B0007EC55}"/>
              </a:ext>
            </a:extLst>
          </p:cNvPr>
          <p:cNvSpPr txBox="1"/>
          <p:nvPr/>
        </p:nvSpPr>
        <p:spPr>
          <a:xfrm>
            <a:off x="10155367" y="3824422"/>
            <a:ext cx="1436034" cy="400110"/>
          </a:xfrm>
          <a:prstGeom prst="rect">
            <a:avLst/>
          </a:prstGeom>
          <a:noFill/>
        </p:spPr>
        <p:txBody>
          <a:bodyPr wrap="none" rtlCol="0">
            <a:spAutoFit/>
          </a:bodyPr>
          <a:lstStyle/>
          <a:p>
            <a:r>
              <a:rPr lang="en-US" sz="2000" dirty="0"/>
              <a:t># of sources</a:t>
            </a:r>
          </a:p>
        </p:txBody>
      </p:sp>
      <p:sp>
        <p:nvSpPr>
          <p:cNvPr id="95" name="TextBox 94">
            <a:extLst>
              <a:ext uri="{FF2B5EF4-FFF2-40B4-BE49-F238E27FC236}">
                <a16:creationId xmlns:a16="http://schemas.microsoft.com/office/drawing/2014/main" id="{E5290518-729F-42A9-8E07-490FB40AB634}"/>
              </a:ext>
            </a:extLst>
          </p:cNvPr>
          <p:cNvSpPr txBox="1"/>
          <p:nvPr/>
        </p:nvSpPr>
        <p:spPr>
          <a:xfrm>
            <a:off x="5969376" y="3028814"/>
            <a:ext cx="367408" cy="523220"/>
          </a:xfrm>
          <a:prstGeom prst="rect">
            <a:avLst/>
          </a:prstGeom>
          <a:noFill/>
        </p:spPr>
        <p:txBody>
          <a:bodyPr wrap="none" rtlCol="0">
            <a:spAutoFit/>
          </a:bodyPr>
          <a:lstStyle/>
          <a:p>
            <a:r>
              <a:rPr lang="en-US" sz="2800" dirty="0"/>
              <a:t>1</a:t>
            </a:r>
          </a:p>
        </p:txBody>
      </p:sp>
      <p:cxnSp>
        <p:nvCxnSpPr>
          <p:cNvPr id="132" name="Straight Arrow Connector 131">
            <a:extLst>
              <a:ext uri="{FF2B5EF4-FFF2-40B4-BE49-F238E27FC236}">
                <a16:creationId xmlns:a16="http://schemas.microsoft.com/office/drawing/2014/main" id="{F2630B62-EC23-4EE6-BE90-B9E7EBE50972}"/>
              </a:ext>
            </a:extLst>
          </p:cNvPr>
          <p:cNvCxnSpPr>
            <a:cxnSpLocks/>
          </p:cNvCxnSpPr>
          <p:nvPr/>
        </p:nvCxnSpPr>
        <p:spPr>
          <a:xfrm flipV="1">
            <a:off x="8279701" y="1876221"/>
            <a:ext cx="0" cy="358058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04511E8F-5BCA-4838-AD95-8A7FFDBB24E1}"/>
              </a:ext>
            </a:extLst>
          </p:cNvPr>
          <p:cNvSpPr txBox="1"/>
          <p:nvPr/>
        </p:nvSpPr>
        <p:spPr>
          <a:xfrm>
            <a:off x="8525590" y="1415956"/>
            <a:ext cx="2359941" cy="400110"/>
          </a:xfrm>
          <a:prstGeom prst="rect">
            <a:avLst/>
          </a:prstGeom>
          <a:noFill/>
        </p:spPr>
        <p:txBody>
          <a:bodyPr wrap="none" rtlCol="0">
            <a:spAutoFit/>
          </a:bodyPr>
          <a:lstStyle/>
          <a:p>
            <a:r>
              <a:rPr lang="en-US" sz="2000" dirty="0"/>
              <a:t># of echoes modeled</a:t>
            </a:r>
          </a:p>
        </p:txBody>
      </p:sp>
      <p:sp>
        <p:nvSpPr>
          <p:cNvPr id="135" name="TextBox 134">
            <a:extLst>
              <a:ext uri="{FF2B5EF4-FFF2-40B4-BE49-F238E27FC236}">
                <a16:creationId xmlns:a16="http://schemas.microsoft.com/office/drawing/2014/main" id="{D4075B1D-2868-455F-B282-2CD107644359}"/>
              </a:ext>
            </a:extLst>
          </p:cNvPr>
          <p:cNvSpPr txBox="1"/>
          <p:nvPr/>
        </p:nvSpPr>
        <p:spPr>
          <a:xfrm>
            <a:off x="7666633" y="1477234"/>
            <a:ext cx="370614" cy="523220"/>
          </a:xfrm>
          <a:prstGeom prst="rect">
            <a:avLst/>
          </a:prstGeom>
          <a:noFill/>
        </p:spPr>
        <p:txBody>
          <a:bodyPr wrap="none" rtlCol="0">
            <a:spAutoFit/>
          </a:bodyPr>
          <a:lstStyle/>
          <a:p>
            <a:r>
              <a:rPr lang="en-US" sz="2800" dirty="0"/>
              <a:t>K</a:t>
            </a:r>
          </a:p>
        </p:txBody>
      </p:sp>
      <p:sp>
        <p:nvSpPr>
          <p:cNvPr id="136" name="TextBox 135">
            <a:extLst>
              <a:ext uri="{FF2B5EF4-FFF2-40B4-BE49-F238E27FC236}">
                <a16:creationId xmlns:a16="http://schemas.microsoft.com/office/drawing/2014/main" id="{6E20349C-BD3F-4175-A920-8C908EB5D635}"/>
              </a:ext>
            </a:extLst>
          </p:cNvPr>
          <p:cNvSpPr txBox="1"/>
          <p:nvPr/>
        </p:nvSpPr>
        <p:spPr>
          <a:xfrm>
            <a:off x="6036993" y="4331278"/>
            <a:ext cx="1882247" cy="584775"/>
          </a:xfrm>
          <a:prstGeom prst="rect">
            <a:avLst/>
          </a:prstGeom>
          <a:noFill/>
        </p:spPr>
        <p:txBody>
          <a:bodyPr wrap="none" rtlCol="0">
            <a:spAutoFit/>
          </a:bodyPr>
          <a:lstStyle/>
          <a:p>
            <a:r>
              <a:rPr lang="en-US" sz="3200" dirty="0">
                <a:solidFill>
                  <a:schemeClr val="bg1">
                    <a:lumMod val="75000"/>
                  </a:schemeClr>
                </a:solidFill>
              </a:rPr>
              <a:t>GCC-PHAT</a:t>
            </a:r>
          </a:p>
        </p:txBody>
      </p:sp>
      <p:sp>
        <p:nvSpPr>
          <p:cNvPr id="137" name="TextBox 136">
            <a:extLst>
              <a:ext uri="{FF2B5EF4-FFF2-40B4-BE49-F238E27FC236}">
                <a16:creationId xmlns:a16="http://schemas.microsoft.com/office/drawing/2014/main" id="{8F5389F0-D0E4-450A-BACD-0248348A1255}"/>
              </a:ext>
            </a:extLst>
          </p:cNvPr>
          <p:cNvSpPr txBox="1"/>
          <p:nvPr/>
        </p:nvSpPr>
        <p:spPr>
          <a:xfrm>
            <a:off x="8854884" y="4318338"/>
            <a:ext cx="1311578" cy="584775"/>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dirty="0"/>
              <a:t>MUSIC</a:t>
            </a:r>
          </a:p>
        </p:txBody>
      </p:sp>
      <p:sp>
        <p:nvSpPr>
          <p:cNvPr id="3" name="TextBox 2">
            <a:extLst>
              <a:ext uri="{FF2B5EF4-FFF2-40B4-BE49-F238E27FC236}">
                <a16:creationId xmlns:a16="http://schemas.microsoft.com/office/drawing/2014/main" id="{7A9E2EFB-7D52-47FA-9FB9-86E319AC461B}"/>
              </a:ext>
            </a:extLst>
          </p:cNvPr>
          <p:cNvSpPr txBox="1"/>
          <p:nvPr/>
        </p:nvSpPr>
        <p:spPr>
          <a:xfrm>
            <a:off x="6573689" y="2566702"/>
            <a:ext cx="1178912" cy="584775"/>
          </a:xfrm>
          <a:prstGeom prst="rect">
            <a:avLst/>
          </a:prstGeom>
          <a:noFill/>
        </p:spPr>
        <p:txBody>
          <a:bodyPr wrap="none" rtlCol="0">
            <a:spAutoFit/>
          </a:bodyPr>
          <a:lstStyle/>
          <a:p>
            <a:r>
              <a:rPr lang="en-US" sz="3200" dirty="0" err="1">
                <a:solidFill>
                  <a:srgbClr val="FF0000"/>
                </a:solidFill>
              </a:rPr>
              <a:t>VoLoc</a:t>
            </a:r>
            <a:endParaRPr lang="en-US" sz="3200" dirty="0">
              <a:solidFill>
                <a:srgbClr val="FF0000"/>
              </a:solidFill>
            </a:endParaRPr>
          </a:p>
        </p:txBody>
      </p:sp>
      <p:grpSp>
        <p:nvGrpSpPr>
          <p:cNvPr id="139" name="Group 138">
            <a:extLst>
              <a:ext uri="{FF2B5EF4-FFF2-40B4-BE49-F238E27FC236}">
                <a16:creationId xmlns:a16="http://schemas.microsoft.com/office/drawing/2014/main" id="{B7672127-6157-4428-9B31-B09FA32B679A}"/>
              </a:ext>
            </a:extLst>
          </p:cNvPr>
          <p:cNvGrpSpPr/>
          <p:nvPr/>
        </p:nvGrpSpPr>
        <p:grpSpPr>
          <a:xfrm rot="16200000">
            <a:off x="3115852" y="1331997"/>
            <a:ext cx="189833" cy="735353"/>
            <a:chOff x="4370209" y="2989858"/>
            <a:chExt cx="258537" cy="1025968"/>
          </a:xfrm>
        </p:grpSpPr>
        <p:cxnSp>
          <p:nvCxnSpPr>
            <p:cNvPr id="140" name="Straight Connector 139">
              <a:extLst>
                <a:ext uri="{FF2B5EF4-FFF2-40B4-BE49-F238E27FC236}">
                  <a16:creationId xmlns:a16="http://schemas.microsoft.com/office/drawing/2014/main" id="{54D8FFD8-74BC-4546-A0D7-99AF93B1FCC3}"/>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E1EF3B23-A0A8-4139-A73D-6D80BA2374FD}"/>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3" name="Straight Connector 142">
              <a:extLst>
                <a:ext uri="{FF2B5EF4-FFF2-40B4-BE49-F238E27FC236}">
                  <a16:creationId xmlns:a16="http://schemas.microsoft.com/office/drawing/2014/main" id="{EEBC3061-DA02-4E14-B2D1-2F49CE0BE584}"/>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5" name="Straight Connector 144">
              <a:extLst>
                <a:ext uri="{FF2B5EF4-FFF2-40B4-BE49-F238E27FC236}">
                  <a16:creationId xmlns:a16="http://schemas.microsoft.com/office/drawing/2014/main" id="{103178AD-A2E9-4438-BFE5-5E01FF0B3144}"/>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6" name="Straight Connector 145">
              <a:extLst>
                <a:ext uri="{FF2B5EF4-FFF2-40B4-BE49-F238E27FC236}">
                  <a16:creationId xmlns:a16="http://schemas.microsoft.com/office/drawing/2014/main" id="{C812B3D1-9E6A-49CA-8703-0E790219BD6F}"/>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8" name="Straight Connector 147">
              <a:extLst>
                <a:ext uri="{FF2B5EF4-FFF2-40B4-BE49-F238E27FC236}">
                  <a16:creationId xmlns:a16="http://schemas.microsoft.com/office/drawing/2014/main" id="{2267B49D-AE2D-4EF8-9005-C7C3A6B72D39}"/>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9" name="Straight Connector 148">
              <a:extLst>
                <a:ext uri="{FF2B5EF4-FFF2-40B4-BE49-F238E27FC236}">
                  <a16:creationId xmlns:a16="http://schemas.microsoft.com/office/drawing/2014/main" id="{B6B70E6D-5222-42DC-BE70-B252425A1502}"/>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pic>
        <p:nvPicPr>
          <p:cNvPr id="150" name="Picture 149">
            <a:extLst>
              <a:ext uri="{FF2B5EF4-FFF2-40B4-BE49-F238E27FC236}">
                <a16:creationId xmlns:a16="http://schemas.microsoft.com/office/drawing/2014/main" id="{F273A562-C01F-455F-BA40-A507B281C9BD}"/>
              </a:ext>
            </a:extLst>
          </p:cNvPr>
          <p:cNvPicPr>
            <a:picLocks noChangeAspect="1"/>
          </p:cNvPicPr>
          <p:nvPr/>
        </p:nvPicPr>
        <p:blipFill>
          <a:blip r:embed="rId4"/>
          <a:stretch>
            <a:fillRect/>
          </a:stretch>
        </p:blipFill>
        <p:spPr>
          <a:xfrm rot="21375052" flipH="1">
            <a:off x="4258838" y="2476708"/>
            <a:ext cx="712366" cy="748923"/>
          </a:xfrm>
          <a:prstGeom prst="rect">
            <a:avLst/>
          </a:prstGeom>
        </p:spPr>
      </p:pic>
      <p:pic>
        <p:nvPicPr>
          <p:cNvPr id="151" name="Picture 150">
            <a:extLst>
              <a:ext uri="{FF2B5EF4-FFF2-40B4-BE49-F238E27FC236}">
                <a16:creationId xmlns:a16="http://schemas.microsoft.com/office/drawing/2014/main" id="{AA840F26-783D-407A-8824-1AA2EE594E38}"/>
              </a:ext>
            </a:extLst>
          </p:cNvPr>
          <p:cNvPicPr>
            <a:picLocks noChangeAspect="1"/>
          </p:cNvPicPr>
          <p:nvPr/>
        </p:nvPicPr>
        <p:blipFill>
          <a:blip r:embed="rId4">
            <a:duotone>
              <a:schemeClr val="accent2">
                <a:shade val="45000"/>
                <a:satMod val="135000"/>
              </a:schemeClr>
              <a:prstClr val="white"/>
            </a:duotone>
          </a:blip>
          <a:stretch>
            <a:fillRect/>
          </a:stretch>
        </p:blipFill>
        <p:spPr>
          <a:xfrm>
            <a:off x="89891" y="1905813"/>
            <a:ext cx="711482" cy="869937"/>
          </a:xfrm>
          <a:prstGeom prst="rect">
            <a:avLst/>
          </a:prstGeom>
        </p:spPr>
      </p:pic>
      <p:pic>
        <p:nvPicPr>
          <p:cNvPr id="152" name="Picture 151">
            <a:extLst>
              <a:ext uri="{FF2B5EF4-FFF2-40B4-BE49-F238E27FC236}">
                <a16:creationId xmlns:a16="http://schemas.microsoft.com/office/drawing/2014/main" id="{B7E8D197-3311-47A8-8DC0-0BB5AC08E8D0}"/>
              </a:ext>
            </a:extLst>
          </p:cNvPr>
          <p:cNvPicPr>
            <a:picLocks noChangeAspect="1"/>
          </p:cNvPicPr>
          <p:nvPr/>
        </p:nvPicPr>
        <p:blipFill>
          <a:blip r:embed="rId4">
            <a:duotone>
              <a:schemeClr val="accent1">
                <a:shade val="45000"/>
                <a:satMod val="135000"/>
              </a:schemeClr>
              <a:prstClr val="white"/>
            </a:duotone>
          </a:blip>
          <a:stretch>
            <a:fillRect/>
          </a:stretch>
        </p:blipFill>
        <p:spPr>
          <a:xfrm rot="20099335">
            <a:off x="891325" y="5029851"/>
            <a:ext cx="708105" cy="865808"/>
          </a:xfrm>
          <a:prstGeom prst="rect">
            <a:avLst/>
          </a:prstGeom>
        </p:spPr>
      </p:pic>
      <p:grpSp>
        <p:nvGrpSpPr>
          <p:cNvPr id="153" name="Group 152">
            <a:extLst>
              <a:ext uri="{FF2B5EF4-FFF2-40B4-BE49-F238E27FC236}">
                <a16:creationId xmlns:a16="http://schemas.microsoft.com/office/drawing/2014/main" id="{6B618AAB-4BB9-4939-A9DF-93549F31E5C6}"/>
              </a:ext>
            </a:extLst>
          </p:cNvPr>
          <p:cNvGrpSpPr/>
          <p:nvPr/>
        </p:nvGrpSpPr>
        <p:grpSpPr>
          <a:xfrm rot="16200000">
            <a:off x="1703654" y="1233245"/>
            <a:ext cx="189833" cy="735353"/>
            <a:chOff x="4370209" y="2989858"/>
            <a:chExt cx="258537" cy="1025968"/>
          </a:xfrm>
        </p:grpSpPr>
        <p:cxnSp>
          <p:nvCxnSpPr>
            <p:cNvPr id="154" name="Straight Connector 153">
              <a:extLst>
                <a:ext uri="{FF2B5EF4-FFF2-40B4-BE49-F238E27FC236}">
                  <a16:creationId xmlns:a16="http://schemas.microsoft.com/office/drawing/2014/main" id="{A89054FB-A9C3-47E6-91B6-D02137A16440}"/>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3F683D10-7278-4C8A-AA91-46FE6BB1FB8C}"/>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6" name="Straight Connector 155">
              <a:extLst>
                <a:ext uri="{FF2B5EF4-FFF2-40B4-BE49-F238E27FC236}">
                  <a16:creationId xmlns:a16="http://schemas.microsoft.com/office/drawing/2014/main" id="{93BF74C7-0E3B-4CBE-ABA6-0C4160A228F8}"/>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58" name="Straight Connector 157">
              <a:extLst>
                <a:ext uri="{FF2B5EF4-FFF2-40B4-BE49-F238E27FC236}">
                  <a16:creationId xmlns:a16="http://schemas.microsoft.com/office/drawing/2014/main" id="{27EDF407-B921-43CD-A128-BC4AD0C1D40B}"/>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0" name="Straight Connector 159">
              <a:extLst>
                <a:ext uri="{FF2B5EF4-FFF2-40B4-BE49-F238E27FC236}">
                  <a16:creationId xmlns:a16="http://schemas.microsoft.com/office/drawing/2014/main" id="{FF476568-A2BC-4BC8-A16A-A5F7C19DE470}"/>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1" name="Straight Connector 160">
              <a:extLst>
                <a:ext uri="{FF2B5EF4-FFF2-40B4-BE49-F238E27FC236}">
                  <a16:creationId xmlns:a16="http://schemas.microsoft.com/office/drawing/2014/main" id="{2BC15E22-8C56-4A5F-90FB-A503ACEE3BB6}"/>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2" name="Straight Connector 161">
              <a:extLst>
                <a:ext uri="{FF2B5EF4-FFF2-40B4-BE49-F238E27FC236}">
                  <a16:creationId xmlns:a16="http://schemas.microsoft.com/office/drawing/2014/main" id="{ED5C3F59-2695-4B47-AAD6-1A427A25EA15}"/>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63" name="Group 162">
            <a:extLst>
              <a:ext uri="{FF2B5EF4-FFF2-40B4-BE49-F238E27FC236}">
                <a16:creationId xmlns:a16="http://schemas.microsoft.com/office/drawing/2014/main" id="{8327ECA8-FA38-4992-ADB3-F37D97325FC5}"/>
              </a:ext>
            </a:extLst>
          </p:cNvPr>
          <p:cNvGrpSpPr/>
          <p:nvPr/>
        </p:nvGrpSpPr>
        <p:grpSpPr>
          <a:xfrm rot="554369">
            <a:off x="4418020" y="4614143"/>
            <a:ext cx="260111" cy="742873"/>
            <a:chOff x="4370209" y="2989858"/>
            <a:chExt cx="258537" cy="1025968"/>
          </a:xfrm>
        </p:grpSpPr>
        <p:cxnSp>
          <p:nvCxnSpPr>
            <p:cNvPr id="164" name="Straight Connector 163">
              <a:extLst>
                <a:ext uri="{FF2B5EF4-FFF2-40B4-BE49-F238E27FC236}">
                  <a16:creationId xmlns:a16="http://schemas.microsoft.com/office/drawing/2014/main" id="{2FF4A7A5-0AC9-41CC-9FFE-1CF4A5A94326}"/>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77B10D43-2CEB-4085-A484-8CD8BE14D1F9}"/>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6" name="Straight Connector 165">
              <a:extLst>
                <a:ext uri="{FF2B5EF4-FFF2-40B4-BE49-F238E27FC236}">
                  <a16:creationId xmlns:a16="http://schemas.microsoft.com/office/drawing/2014/main" id="{60BF8C3B-965B-4616-BB1A-558401534474}"/>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7CFC975F-9CA5-4415-B338-AE898CA4AC71}"/>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0" name="Straight Connector 169">
              <a:extLst>
                <a:ext uri="{FF2B5EF4-FFF2-40B4-BE49-F238E27FC236}">
                  <a16:creationId xmlns:a16="http://schemas.microsoft.com/office/drawing/2014/main" id="{AD2761E4-71D8-4365-9B91-67C27A7C42C0}"/>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1" name="Straight Connector 170">
              <a:extLst>
                <a:ext uri="{FF2B5EF4-FFF2-40B4-BE49-F238E27FC236}">
                  <a16:creationId xmlns:a16="http://schemas.microsoft.com/office/drawing/2014/main" id="{F2C7B037-AF26-4E0F-A7FC-9B616A02587A}"/>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E34A720B-B6F2-4520-987E-CCF690AFD5A3}"/>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73" name="Group 172">
            <a:extLst>
              <a:ext uri="{FF2B5EF4-FFF2-40B4-BE49-F238E27FC236}">
                <a16:creationId xmlns:a16="http://schemas.microsoft.com/office/drawing/2014/main" id="{40FD6887-C114-4139-90A7-25415A852A96}"/>
              </a:ext>
            </a:extLst>
          </p:cNvPr>
          <p:cNvGrpSpPr/>
          <p:nvPr/>
        </p:nvGrpSpPr>
        <p:grpSpPr>
          <a:xfrm rot="9912214">
            <a:off x="483120" y="3147364"/>
            <a:ext cx="260111" cy="742873"/>
            <a:chOff x="4370209" y="2989858"/>
            <a:chExt cx="258537" cy="1025968"/>
          </a:xfrm>
        </p:grpSpPr>
        <p:cxnSp>
          <p:nvCxnSpPr>
            <p:cNvPr id="174" name="Straight Connector 173">
              <a:extLst>
                <a:ext uri="{FF2B5EF4-FFF2-40B4-BE49-F238E27FC236}">
                  <a16:creationId xmlns:a16="http://schemas.microsoft.com/office/drawing/2014/main" id="{58B2CB5A-8D0D-4705-8C9D-5B1C4975503C}"/>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4E2A4B7D-EE17-441F-AAFE-1ECA09CB83CF}"/>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6" name="Straight Connector 175">
              <a:extLst>
                <a:ext uri="{FF2B5EF4-FFF2-40B4-BE49-F238E27FC236}">
                  <a16:creationId xmlns:a16="http://schemas.microsoft.com/office/drawing/2014/main" id="{390C828F-FDDF-4AC3-83F1-06EF0B4F3A1E}"/>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7" name="Straight Connector 176">
              <a:extLst>
                <a:ext uri="{FF2B5EF4-FFF2-40B4-BE49-F238E27FC236}">
                  <a16:creationId xmlns:a16="http://schemas.microsoft.com/office/drawing/2014/main" id="{ECCB39FD-5045-47D7-B9C9-DAE05F2107F9}"/>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8" name="Straight Connector 177">
              <a:extLst>
                <a:ext uri="{FF2B5EF4-FFF2-40B4-BE49-F238E27FC236}">
                  <a16:creationId xmlns:a16="http://schemas.microsoft.com/office/drawing/2014/main" id="{8E929942-CCD8-4D71-B6EE-FCCC5B11AE95}"/>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9" name="Straight Connector 178">
              <a:extLst>
                <a:ext uri="{FF2B5EF4-FFF2-40B4-BE49-F238E27FC236}">
                  <a16:creationId xmlns:a16="http://schemas.microsoft.com/office/drawing/2014/main" id="{44B12FF5-D41B-4C6F-BB89-6FEC79B94CBD}"/>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80" name="Straight Connector 179">
              <a:extLst>
                <a:ext uri="{FF2B5EF4-FFF2-40B4-BE49-F238E27FC236}">
                  <a16:creationId xmlns:a16="http://schemas.microsoft.com/office/drawing/2014/main" id="{2CDEB853-AD3A-4D78-8B7A-834A720C77CB}"/>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cxnSp>
        <p:nvCxnSpPr>
          <p:cNvPr id="181" name="Straight Arrow Connector 180">
            <a:extLst>
              <a:ext uri="{FF2B5EF4-FFF2-40B4-BE49-F238E27FC236}">
                <a16:creationId xmlns:a16="http://schemas.microsoft.com/office/drawing/2014/main" id="{A1BCBDFF-0302-49BB-A813-96D2933C64B0}"/>
              </a:ext>
            </a:extLst>
          </p:cNvPr>
          <p:cNvCxnSpPr>
            <a:cxnSpLocks/>
          </p:cNvCxnSpPr>
          <p:nvPr/>
        </p:nvCxnSpPr>
        <p:spPr>
          <a:xfrm>
            <a:off x="956511" y="247834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7C8F4429-9BC1-4454-88FE-B53F74CF3072}"/>
              </a:ext>
            </a:extLst>
          </p:cNvPr>
          <p:cNvCxnSpPr>
            <a:cxnSpLocks/>
          </p:cNvCxnSpPr>
          <p:nvPr/>
        </p:nvCxnSpPr>
        <p:spPr>
          <a:xfrm>
            <a:off x="1849798" y="177662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3" name="Straight Arrow Connector 182">
            <a:extLst>
              <a:ext uri="{FF2B5EF4-FFF2-40B4-BE49-F238E27FC236}">
                <a16:creationId xmlns:a16="http://schemas.microsoft.com/office/drawing/2014/main" id="{6F7464A2-875D-45C3-9DB7-87F0B8C732D5}"/>
              </a:ext>
            </a:extLst>
          </p:cNvPr>
          <p:cNvCxnSpPr>
            <a:cxnSpLocks/>
          </p:cNvCxnSpPr>
          <p:nvPr/>
        </p:nvCxnSpPr>
        <p:spPr>
          <a:xfrm flipV="1">
            <a:off x="913119" y="1726945"/>
            <a:ext cx="863376" cy="777381"/>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4" name="Straight Arrow Connector 183">
            <a:extLst>
              <a:ext uri="{FF2B5EF4-FFF2-40B4-BE49-F238E27FC236}">
                <a16:creationId xmlns:a16="http://schemas.microsoft.com/office/drawing/2014/main" id="{28DCDA92-B893-4F23-B962-972D20839141}"/>
              </a:ext>
            </a:extLst>
          </p:cNvPr>
          <p:cNvCxnSpPr>
            <a:cxnSpLocks/>
          </p:cNvCxnSpPr>
          <p:nvPr/>
        </p:nvCxnSpPr>
        <p:spPr>
          <a:xfrm flipH="1">
            <a:off x="3503278" y="2997068"/>
            <a:ext cx="677155" cy="394357"/>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5" name="Straight Arrow Connector 184">
            <a:extLst>
              <a:ext uri="{FF2B5EF4-FFF2-40B4-BE49-F238E27FC236}">
                <a16:creationId xmlns:a16="http://schemas.microsoft.com/office/drawing/2014/main" id="{BF7467A1-399F-4076-90B4-BE28FD00F96C}"/>
              </a:ext>
            </a:extLst>
          </p:cNvPr>
          <p:cNvCxnSpPr>
            <a:cxnSpLocks/>
          </p:cNvCxnSpPr>
          <p:nvPr/>
        </p:nvCxnSpPr>
        <p:spPr>
          <a:xfrm flipH="1" flipV="1">
            <a:off x="3047882" y="1839385"/>
            <a:ext cx="1108395" cy="1096557"/>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D10E5307-A20F-4812-A896-1265F2FFB2CC}"/>
              </a:ext>
            </a:extLst>
          </p:cNvPr>
          <p:cNvCxnSpPr>
            <a:cxnSpLocks/>
          </p:cNvCxnSpPr>
          <p:nvPr/>
        </p:nvCxnSpPr>
        <p:spPr>
          <a:xfrm flipV="1">
            <a:off x="758443" y="1865301"/>
            <a:ext cx="2289438" cy="1682711"/>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7" name="Straight Arrow Connector 186">
            <a:extLst>
              <a:ext uri="{FF2B5EF4-FFF2-40B4-BE49-F238E27FC236}">
                <a16:creationId xmlns:a16="http://schemas.microsoft.com/office/drawing/2014/main" id="{EC5C248D-8290-4413-A197-4003E35C3DDD}"/>
              </a:ext>
            </a:extLst>
          </p:cNvPr>
          <p:cNvCxnSpPr>
            <a:cxnSpLocks/>
          </p:cNvCxnSpPr>
          <p:nvPr/>
        </p:nvCxnSpPr>
        <p:spPr>
          <a:xfrm>
            <a:off x="765615" y="3548011"/>
            <a:ext cx="941864" cy="297314"/>
          </a:xfrm>
          <a:prstGeom prst="straightConnector1">
            <a:avLst/>
          </a:prstGeom>
          <a:ln w="28575">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8" name="Straight Arrow Connector 187">
            <a:extLst>
              <a:ext uri="{FF2B5EF4-FFF2-40B4-BE49-F238E27FC236}">
                <a16:creationId xmlns:a16="http://schemas.microsoft.com/office/drawing/2014/main" id="{AC9A579D-B6A1-4E88-96D9-1A5F8B7A4782}"/>
              </a:ext>
            </a:extLst>
          </p:cNvPr>
          <p:cNvCxnSpPr>
            <a:cxnSpLocks/>
          </p:cNvCxnSpPr>
          <p:nvPr/>
        </p:nvCxnSpPr>
        <p:spPr>
          <a:xfrm flipV="1">
            <a:off x="1631039" y="469096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9" name="Straight Arrow Connector 188">
            <a:extLst>
              <a:ext uri="{FF2B5EF4-FFF2-40B4-BE49-F238E27FC236}">
                <a16:creationId xmlns:a16="http://schemas.microsoft.com/office/drawing/2014/main" id="{8410E969-12BA-4580-A219-0BE6091B20EC}"/>
              </a:ext>
            </a:extLst>
          </p:cNvPr>
          <p:cNvCxnSpPr>
            <a:cxnSpLocks/>
          </p:cNvCxnSpPr>
          <p:nvPr/>
        </p:nvCxnSpPr>
        <p:spPr>
          <a:xfrm flipV="1">
            <a:off x="1616950" y="4889010"/>
            <a:ext cx="2730093" cy="429015"/>
          </a:xfrm>
          <a:prstGeom prst="straightConnector1">
            <a:avLst/>
          </a:prstGeom>
          <a:ln w="28575">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0" name="Straight Arrow Connector 189">
            <a:extLst>
              <a:ext uri="{FF2B5EF4-FFF2-40B4-BE49-F238E27FC236}">
                <a16:creationId xmlns:a16="http://schemas.microsoft.com/office/drawing/2014/main" id="{3934E85A-6917-4368-A2D4-91CA1E03A584}"/>
              </a:ext>
            </a:extLst>
          </p:cNvPr>
          <p:cNvCxnSpPr>
            <a:cxnSpLocks/>
          </p:cNvCxnSpPr>
          <p:nvPr/>
        </p:nvCxnSpPr>
        <p:spPr>
          <a:xfrm flipH="1" flipV="1">
            <a:off x="3767838" y="4334229"/>
            <a:ext cx="691895" cy="499520"/>
          </a:xfrm>
          <a:prstGeom prst="straightConnector1">
            <a:avLst/>
          </a:prstGeom>
          <a:ln w="28575">
            <a:solidFill>
              <a:schemeClr val="accent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91" name="Group 190">
            <a:extLst>
              <a:ext uri="{FF2B5EF4-FFF2-40B4-BE49-F238E27FC236}">
                <a16:creationId xmlns:a16="http://schemas.microsoft.com/office/drawing/2014/main" id="{A7B29C04-8986-4376-A34E-54BD09BB5F4D}"/>
              </a:ext>
            </a:extLst>
          </p:cNvPr>
          <p:cNvGrpSpPr/>
          <p:nvPr/>
        </p:nvGrpSpPr>
        <p:grpSpPr>
          <a:xfrm>
            <a:off x="432146" y="1071439"/>
            <a:ext cx="876300" cy="717775"/>
            <a:chOff x="2197100" y="4737100"/>
            <a:chExt cx="876300" cy="717775"/>
          </a:xfrm>
        </p:grpSpPr>
        <p:sp>
          <p:nvSpPr>
            <p:cNvPr id="192" name="Cloud 191">
              <a:extLst>
                <a:ext uri="{FF2B5EF4-FFF2-40B4-BE49-F238E27FC236}">
                  <a16:creationId xmlns:a16="http://schemas.microsoft.com/office/drawing/2014/main" id="{E447759B-9C9E-4026-85F4-B890D30E274F}"/>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TextBox 192">
              <a:extLst>
                <a:ext uri="{FF2B5EF4-FFF2-40B4-BE49-F238E27FC236}">
                  <a16:creationId xmlns:a16="http://schemas.microsoft.com/office/drawing/2014/main" id="{DBB64B38-1C7E-450B-95A0-E753E83DA6EA}"/>
                </a:ext>
              </a:extLst>
            </p:cNvPr>
            <p:cNvSpPr txBox="1"/>
            <p:nvPr/>
          </p:nvSpPr>
          <p:spPr>
            <a:xfrm>
              <a:off x="2235760" y="4898621"/>
              <a:ext cx="824456" cy="369332"/>
            </a:xfrm>
            <a:prstGeom prst="rect">
              <a:avLst/>
            </a:prstGeom>
            <a:noFill/>
          </p:spPr>
          <p:txBody>
            <a:bodyPr wrap="none" rtlCol="0">
              <a:spAutoFit/>
            </a:bodyPr>
            <a:lstStyle/>
            <a:p>
              <a:r>
                <a:rPr lang="en-US" dirty="0"/>
                <a:t>French</a:t>
              </a:r>
            </a:p>
          </p:txBody>
        </p:sp>
      </p:grpSp>
      <p:grpSp>
        <p:nvGrpSpPr>
          <p:cNvPr id="194" name="Group 193">
            <a:extLst>
              <a:ext uri="{FF2B5EF4-FFF2-40B4-BE49-F238E27FC236}">
                <a16:creationId xmlns:a16="http://schemas.microsoft.com/office/drawing/2014/main" id="{1069EE7B-0977-40B6-9EAD-6ECEA3EC4AE2}"/>
              </a:ext>
            </a:extLst>
          </p:cNvPr>
          <p:cNvGrpSpPr/>
          <p:nvPr/>
        </p:nvGrpSpPr>
        <p:grpSpPr>
          <a:xfrm>
            <a:off x="116704" y="4404790"/>
            <a:ext cx="942887" cy="717775"/>
            <a:chOff x="2184960" y="4737100"/>
            <a:chExt cx="942887" cy="717775"/>
          </a:xfrm>
        </p:grpSpPr>
        <p:sp>
          <p:nvSpPr>
            <p:cNvPr id="195" name="Cloud 194">
              <a:extLst>
                <a:ext uri="{FF2B5EF4-FFF2-40B4-BE49-F238E27FC236}">
                  <a16:creationId xmlns:a16="http://schemas.microsoft.com/office/drawing/2014/main" id="{E77472CF-1F19-4C4D-8984-1311382D26B9}"/>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TextBox 195">
              <a:extLst>
                <a:ext uri="{FF2B5EF4-FFF2-40B4-BE49-F238E27FC236}">
                  <a16:creationId xmlns:a16="http://schemas.microsoft.com/office/drawing/2014/main" id="{687C36B8-D3F8-4FFB-9A06-38D585E97996}"/>
                </a:ext>
              </a:extLst>
            </p:cNvPr>
            <p:cNvSpPr txBox="1"/>
            <p:nvPr/>
          </p:nvSpPr>
          <p:spPr>
            <a:xfrm>
              <a:off x="2184960" y="4898621"/>
              <a:ext cx="942887" cy="369332"/>
            </a:xfrm>
            <a:prstGeom prst="rect">
              <a:avLst/>
            </a:prstGeom>
            <a:noFill/>
          </p:spPr>
          <p:txBody>
            <a:bodyPr wrap="none" rtlCol="0">
              <a:spAutoFit/>
            </a:bodyPr>
            <a:lstStyle/>
            <a:p>
              <a:r>
                <a:rPr lang="en-US" dirty="0"/>
                <a:t>German</a:t>
              </a:r>
            </a:p>
          </p:txBody>
        </p:sp>
      </p:grpSp>
      <p:grpSp>
        <p:nvGrpSpPr>
          <p:cNvPr id="197" name="Group 196">
            <a:extLst>
              <a:ext uri="{FF2B5EF4-FFF2-40B4-BE49-F238E27FC236}">
                <a16:creationId xmlns:a16="http://schemas.microsoft.com/office/drawing/2014/main" id="{5A773D63-4E00-47E7-A252-2AF81E1E6749}"/>
              </a:ext>
            </a:extLst>
          </p:cNvPr>
          <p:cNvGrpSpPr/>
          <p:nvPr/>
        </p:nvGrpSpPr>
        <p:grpSpPr>
          <a:xfrm>
            <a:off x="4335728" y="1669665"/>
            <a:ext cx="876300" cy="717775"/>
            <a:chOff x="2197100" y="4737100"/>
            <a:chExt cx="876300" cy="717775"/>
          </a:xfrm>
        </p:grpSpPr>
        <p:sp>
          <p:nvSpPr>
            <p:cNvPr id="198" name="Cloud 197">
              <a:extLst>
                <a:ext uri="{FF2B5EF4-FFF2-40B4-BE49-F238E27FC236}">
                  <a16:creationId xmlns:a16="http://schemas.microsoft.com/office/drawing/2014/main" id="{146B6336-E266-4B73-A6E3-2B3E063EB1E8}"/>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9" name="TextBox 198">
              <a:extLst>
                <a:ext uri="{FF2B5EF4-FFF2-40B4-BE49-F238E27FC236}">
                  <a16:creationId xmlns:a16="http://schemas.microsoft.com/office/drawing/2014/main" id="{EF2EB387-ADF9-4DF0-9578-3BB294B2DC32}"/>
                </a:ext>
              </a:extLst>
            </p:cNvPr>
            <p:cNvSpPr txBox="1"/>
            <p:nvPr/>
          </p:nvSpPr>
          <p:spPr>
            <a:xfrm>
              <a:off x="2299260" y="4898621"/>
              <a:ext cx="642612" cy="369332"/>
            </a:xfrm>
            <a:prstGeom prst="rect">
              <a:avLst/>
            </a:prstGeom>
            <a:noFill/>
          </p:spPr>
          <p:txBody>
            <a:bodyPr wrap="none" rtlCol="0">
              <a:spAutoFit/>
            </a:bodyPr>
            <a:lstStyle/>
            <a:p>
              <a:r>
                <a:rPr lang="en-US" dirty="0"/>
                <a:t>Latin</a:t>
              </a:r>
            </a:p>
          </p:txBody>
        </p:sp>
      </p:grpSp>
      <p:sp>
        <p:nvSpPr>
          <p:cNvPr id="200" name="Rectangle 199">
            <a:extLst>
              <a:ext uri="{FF2B5EF4-FFF2-40B4-BE49-F238E27FC236}">
                <a16:creationId xmlns:a16="http://schemas.microsoft.com/office/drawing/2014/main" id="{B2E20DF2-260D-4582-A420-5EBA3FD06374}"/>
              </a:ext>
            </a:extLst>
          </p:cNvPr>
          <p:cNvSpPr/>
          <p:nvPr/>
        </p:nvSpPr>
        <p:spPr>
          <a:xfrm>
            <a:off x="1" y="1071439"/>
            <a:ext cx="5589682" cy="5444101"/>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1" name="Straight Arrow Connector 200">
            <a:extLst>
              <a:ext uri="{FF2B5EF4-FFF2-40B4-BE49-F238E27FC236}">
                <a16:creationId xmlns:a16="http://schemas.microsoft.com/office/drawing/2014/main" id="{56A646E7-A154-4963-B603-2EE91CB2F08D}"/>
              </a:ext>
            </a:extLst>
          </p:cNvPr>
          <p:cNvCxnSpPr>
            <a:cxnSpLocks/>
          </p:cNvCxnSpPr>
          <p:nvPr/>
        </p:nvCxnSpPr>
        <p:spPr>
          <a:xfrm>
            <a:off x="962163" y="248937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02" name="Straight Arrow Connector 201">
            <a:extLst>
              <a:ext uri="{FF2B5EF4-FFF2-40B4-BE49-F238E27FC236}">
                <a16:creationId xmlns:a16="http://schemas.microsoft.com/office/drawing/2014/main" id="{56AAB578-4640-4003-B20A-00D9E0168675}"/>
              </a:ext>
            </a:extLst>
          </p:cNvPr>
          <p:cNvCxnSpPr>
            <a:cxnSpLocks/>
          </p:cNvCxnSpPr>
          <p:nvPr/>
        </p:nvCxnSpPr>
        <p:spPr>
          <a:xfrm>
            <a:off x="1855450" y="178765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7" name="TextBox 206">
                <a:extLst>
                  <a:ext uri="{FF2B5EF4-FFF2-40B4-BE49-F238E27FC236}">
                    <a16:creationId xmlns:a16="http://schemas.microsoft.com/office/drawing/2014/main" id="{826BF8D5-027D-4779-9522-C7F10C45E080}"/>
                  </a:ext>
                </a:extLst>
              </p:cNvPr>
              <p:cNvSpPr txBox="1"/>
              <p:nvPr/>
            </p:nvSpPr>
            <p:spPr>
              <a:xfrm>
                <a:off x="2099023" y="1405316"/>
                <a:ext cx="898207"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rgbClr val="FF0000"/>
                              </a:solidFill>
                              <a:latin typeface="Cambria Math" panose="02040503050406030204" pitchFamily="18" charset="0"/>
                            </a:rPr>
                          </m:ctrlPr>
                        </m:sSubPr>
                        <m:e>
                          <m:r>
                            <a:rPr lang="en-US" sz="3600" i="1" dirty="0" smtClean="0">
                              <a:solidFill>
                                <a:srgbClr val="FF0000"/>
                              </a:solidFill>
                              <a:latin typeface="Cambria Math" panose="02040503050406030204" pitchFamily="18" charset="0"/>
                            </a:rPr>
                            <m:t>𝜃</m:t>
                          </m:r>
                        </m:e>
                        <m:sub>
                          <m:r>
                            <a:rPr lang="en-US" sz="3600" b="0" i="1" dirty="0" smtClean="0">
                              <a:solidFill>
                                <a:srgbClr val="FF0000"/>
                              </a:solidFill>
                              <a:latin typeface="Cambria Math" panose="02040503050406030204" pitchFamily="18" charset="0"/>
                            </a:rPr>
                            <m:t>1,2</m:t>
                          </m:r>
                        </m:sub>
                      </m:sSub>
                    </m:oMath>
                  </m:oMathPara>
                </a14:m>
                <a:endParaRPr lang="en-US" dirty="0">
                  <a:solidFill>
                    <a:srgbClr val="FF0000"/>
                  </a:solidFill>
                </a:endParaRPr>
              </a:p>
            </p:txBody>
          </p:sp>
        </mc:Choice>
        <mc:Fallback xmlns="">
          <p:sp>
            <p:nvSpPr>
              <p:cNvPr id="207" name="TextBox 206">
                <a:extLst>
                  <a:ext uri="{FF2B5EF4-FFF2-40B4-BE49-F238E27FC236}">
                    <a16:creationId xmlns:a16="http://schemas.microsoft.com/office/drawing/2014/main" id="{826BF8D5-027D-4779-9522-C7F10C45E080}"/>
                  </a:ext>
                </a:extLst>
              </p:cNvPr>
              <p:cNvSpPr txBox="1">
                <a:spLocks noRot="1" noChangeAspect="1" noMove="1" noResize="1" noEditPoints="1" noAdjustHandles="1" noChangeArrowheads="1" noChangeShapeType="1" noTextEdit="1"/>
              </p:cNvSpPr>
              <p:nvPr/>
            </p:nvSpPr>
            <p:spPr>
              <a:xfrm>
                <a:off x="2099023" y="1405316"/>
                <a:ext cx="898207" cy="670696"/>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2" name="TextBox 211">
                <a:extLst>
                  <a:ext uri="{FF2B5EF4-FFF2-40B4-BE49-F238E27FC236}">
                    <a16:creationId xmlns:a16="http://schemas.microsoft.com/office/drawing/2014/main" id="{950AB4F9-B49B-4C4F-BA2C-CB6420200CD5}"/>
                  </a:ext>
                </a:extLst>
              </p:cNvPr>
              <p:cNvSpPr txBox="1"/>
              <p:nvPr/>
            </p:nvSpPr>
            <p:spPr>
              <a:xfrm>
                <a:off x="617701" y="2484169"/>
                <a:ext cx="579893"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rgbClr val="FF0000"/>
                              </a:solidFill>
                              <a:latin typeface="Cambria Math" panose="02040503050406030204" pitchFamily="18" charset="0"/>
                            </a:rPr>
                          </m:ctrlPr>
                        </m:sSubPr>
                        <m:e>
                          <m:r>
                            <a:rPr lang="en-US" sz="3600" i="1" dirty="0" smtClean="0">
                              <a:solidFill>
                                <a:srgbClr val="FF0000"/>
                              </a:solidFill>
                              <a:latin typeface="Cambria Math" panose="02040503050406030204" pitchFamily="18" charset="0"/>
                            </a:rPr>
                            <m:t>𝜃</m:t>
                          </m:r>
                        </m:e>
                        <m:sub>
                          <m:r>
                            <a:rPr lang="en-US" sz="3600" b="0" i="1" dirty="0" smtClean="0">
                              <a:solidFill>
                                <a:srgbClr val="FF0000"/>
                              </a:solidFill>
                              <a:latin typeface="Cambria Math" panose="02040503050406030204" pitchFamily="18" charset="0"/>
                            </a:rPr>
                            <m:t>1,1</m:t>
                          </m:r>
                        </m:sub>
                      </m:sSub>
                    </m:oMath>
                  </m:oMathPara>
                </a14:m>
                <a:endParaRPr lang="en-US" dirty="0">
                  <a:solidFill>
                    <a:srgbClr val="FF0000"/>
                  </a:solidFill>
                </a:endParaRPr>
              </a:p>
            </p:txBody>
          </p:sp>
        </mc:Choice>
        <mc:Fallback xmlns="">
          <p:sp>
            <p:nvSpPr>
              <p:cNvPr id="212" name="TextBox 211">
                <a:extLst>
                  <a:ext uri="{FF2B5EF4-FFF2-40B4-BE49-F238E27FC236}">
                    <a16:creationId xmlns:a16="http://schemas.microsoft.com/office/drawing/2014/main" id="{950AB4F9-B49B-4C4F-BA2C-CB6420200CD5}"/>
                  </a:ext>
                </a:extLst>
              </p:cNvPr>
              <p:cNvSpPr txBox="1">
                <a:spLocks noRot="1" noChangeAspect="1" noMove="1" noResize="1" noEditPoints="1" noAdjustHandles="1" noChangeArrowheads="1" noChangeShapeType="1" noTextEdit="1"/>
              </p:cNvSpPr>
              <p:nvPr/>
            </p:nvSpPr>
            <p:spPr>
              <a:xfrm>
                <a:off x="617701" y="2484169"/>
                <a:ext cx="579893" cy="670696"/>
              </a:xfrm>
              <a:prstGeom prst="rect">
                <a:avLst/>
              </a:prstGeom>
              <a:blipFill>
                <a:blip r:embed="rId6"/>
                <a:stretch>
                  <a:fillRect r="-31579"/>
                </a:stretch>
              </a:blipFill>
            </p:spPr>
            <p:txBody>
              <a:bodyPr/>
              <a:lstStyle/>
              <a:p>
                <a:r>
                  <a:rPr lang="en-US">
                    <a:noFill/>
                  </a:rPr>
                  <a:t> </a:t>
                </a:r>
              </a:p>
            </p:txBody>
          </p:sp>
        </mc:Fallback>
      </mc:AlternateContent>
      <p:grpSp>
        <p:nvGrpSpPr>
          <p:cNvPr id="213" name="Group 212">
            <a:extLst>
              <a:ext uri="{FF2B5EF4-FFF2-40B4-BE49-F238E27FC236}">
                <a16:creationId xmlns:a16="http://schemas.microsoft.com/office/drawing/2014/main" id="{0805D618-0DBB-4C32-84CC-FDDA024395B7}"/>
              </a:ext>
            </a:extLst>
          </p:cNvPr>
          <p:cNvGrpSpPr/>
          <p:nvPr/>
        </p:nvGrpSpPr>
        <p:grpSpPr>
          <a:xfrm>
            <a:off x="1766534" y="3132093"/>
            <a:ext cx="1967749" cy="1268791"/>
            <a:chOff x="1051549" y="3864204"/>
            <a:chExt cx="3557408" cy="1959363"/>
          </a:xfrm>
        </p:grpSpPr>
        <p:pic>
          <p:nvPicPr>
            <p:cNvPr id="214" name="Graphic 213" descr="Radio microphone">
              <a:extLst>
                <a:ext uri="{FF2B5EF4-FFF2-40B4-BE49-F238E27FC236}">
                  <a16:creationId xmlns:a16="http://schemas.microsoft.com/office/drawing/2014/main" id="{08F40AB1-D6BF-4FF7-AA09-B379E2947B3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791145" y="4529299"/>
              <a:ext cx="817812" cy="627886"/>
            </a:xfrm>
            <a:prstGeom prst="rect">
              <a:avLst/>
            </a:prstGeom>
          </p:spPr>
        </p:pic>
        <p:pic>
          <p:nvPicPr>
            <p:cNvPr id="215" name="Graphic 214" descr="Radio microphone">
              <a:extLst>
                <a:ext uri="{FF2B5EF4-FFF2-40B4-BE49-F238E27FC236}">
                  <a16:creationId xmlns:a16="http://schemas.microsoft.com/office/drawing/2014/main" id="{9F7C5B9C-4FEC-498C-9EED-98D5FBA512F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275" y="3878946"/>
              <a:ext cx="817812" cy="627886"/>
            </a:xfrm>
            <a:prstGeom prst="rect">
              <a:avLst/>
            </a:prstGeom>
          </p:spPr>
        </p:pic>
        <p:pic>
          <p:nvPicPr>
            <p:cNvPr id="216" name="Graphic 215" descr="Radio microphone">
              <a:extLst>
                <a:ext uri="{FF2B5EF4-FFF2-40B4-BE49-F238E27FC236}">
                  <a16:creationId xmlns:a16="http://schemas.microsoft.com/office/drawing/2014/main" id="{6FA0B39F-F2F2-4053-AB0D-49A521454D1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54245" y="3864204"/>
              <a:ext cx="821786" cy="630936"/>
            </a:xfrm>
            <a:prstGeom prst="rect">
              <a:avLst/>
            </a:prstGeom>
          </p:spPr>
        </p:pic>
        <p:pic>
          <p:nvPicPr>
            <p:cNvPr id="217" name="Graphic 216" descr="Radio microphone">
              <a:extLst>
                <a:ext uri="{FF2B5EF4-FFF2-40B4-BE49-F238E27FC236}">
                  <a16:creationId xmlns:a16="http://schemas.microsoft.com/office/drawing/2014/main" id="{118FD8A5-DACD-4A53-AC7D-65B44E7C8B3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2571" y="5175464"/>
              <a:ext cx="817813" cy="627886"/>
            </a:xfrm>
            <a:prstGeom prst="rect">
              <a:avLst/>
            </a:prstGeom>
          </p:spPr>
        </p:pic>
        <p:pic>
          <p:nvPicPr>
            <p:cNvPr id="218" name="Graphic 217" descr="Radio microphone">
              <a:extLst>
                <a:ext uri="{FF2B5EF4-FFF2-40B4-BE49-F238E27FC236}">
                  <a16:creationId xmlns:a16="http://schemas.microsoft.com/office/drawing/2014/main" id="{6991A99D-66A9-47F7-B4B3-851290B216A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789643" y="5195681"/>
              <a:ext cx="817813" cy="627886"/>
            </a:xfrm>
            <a:prstGeom prst="rect">
              <a:avLst/>
            </a:prstGeom>
          </p:spPr>
        </p:pic>
        <p:pic>
          <p:nvPicPr>
            <p:cNvPr id="219" name="Graphic 218" descr="Radio microphone">
              <a:extLst>
                <a:ext uri="{FF2B5EF4-FFF2-40B4-BE49-F238E27FC236}">
                  <a16:creationId xmlns:a16="http://schemas.microsoft.com/office/drawing/2014/main" id="{B3D13C29-15C0-433F-95E5-378942C559A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51549" y="4524899"/>
              <a:ext cx="817813" cy="627886"/>
            </a:xfrm>
            <a:prstGeom prst="rect">
              <a:avLst/>
            </a:prstGeom>
          </p:spPr>
        </p:pic>
      </p:grpSp>
      <p:sp>
        <p:nvSpPr>
          <p:cNvPr id="14" name="TextBox 13">
            <a:extLst>
              <a:ext uri="{FF2B5EF4-FFF2-40B4-BE49-F238E27FC236}">
                <a16:creationId xmlns:a16="http://schemas.microsoft.com/office/drawing/2014/main" id="{3E3707DC-CC68-4222-97F8-931AC9207EC6}"/>
              </a:ext>
            </a:extLst>
          </p:cNvPr>
          <p:cNvSpPr txBox="1"/>
          <p:nvPr/>
        </p:nvSpPr>
        <p:spPr>
          <a:xfrm>
            <a:off x="0" y="5941294"/>
            <a:ext cx="12192000" cy="646331"/>
          </a:xfrm>
          <a:prstGeom prst="rect">
            <a:avLst/>
          </a:prstGeom>
          <a:solidFill>
            <a:schemeClr val="accent5">
              <a:lumMod val="40000"/>
              <a:lumOff val="60000"/>
            </a:schemeClr>
          </a:solidFill>
        </p:spPr>
        <p:txBody>
          <a:bodyPr wrap="square" rtlCol="0">
            <a:spAutoFit/>
          </a:bodyPr>
          <a:lstStyle/>
          <a:p>
            <a:pPr algn="ctr"/>
            <a:r>
              <a:rPr lang="en-US" sz="3600" dirty="0"/>
              <a:t>Estimating </a:t>
            </a:r>
            <a:r>
              <a:rPr lang="en-US" sz="3600" dirty="0">
                <a:solidFill>
                  <a:srgbClr val="FF0000"/>
                </a:solidFill>
              </a:rPr>
              <a:t>multiple, fully correlated </a:t>
            </a:r>
            <a:r>
              <a:rPr lang="en-US" sz="3600" dirty="0"/>
              <a:t>echoes</a:t>
            </a:r>
          </a:p>
        </p:txBody>
      </p:sp>
      <p:grpSp>
        <p:nvGrpSpPr>
          <p:cNvPr id="220" name="Group 219">
            <a:extLst>
              <a:ext uri="{FF2B5EF4-FFF2-40B4-BE49-F238E27FC236}">
                <a16:creationId xmlns:a16="http://schemas.microsoft.com/office/drawing/2014/main" id="{E6161B13-C9E2-44EF-9897-4B4561110663}"/>
              </a:ext>
            </a:extLst>
          </p:cNvPr>
          <p:cNvGrpSpPr/>
          <p:nvPr/>
        </p:nvGrpSpPr>
        <p:grpSpPr>
          <a:xfrm rot="16200000">
            <a:off x="1714166" y="1210217"/>
            <a:ext cx="189833" cy="735353"/>
            <a:chOff x="4370209" y="2989858"/>
            <a:chExt cx="258537" cy="1025968"/>
          </a:xfrm>
        </p:grpSpPr>
        <p:cxnSp>
          <p:nvCxnSpPr>
            <p:cNvPr id="221" name="Straight Connector 220">
              <a:extLst>
                <a:ext uri="{FF2B5EF4-FFF2-40B4-BE49-F238E27FC236}">
                  <a16:creationId xmlns:a16="http://schemas.microsoft.com/office/drawing/2014/main" id="{58607E06-84F2-4DAE-97F6-324652E55EFF}"/>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0E587ACD-AFF2-4EEE-90B1-2895AE9CD83A}"/>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23" name="Straight Connector 222">
              <a:extLst>
                <a:ext uri="{FF2B5EF4-FFF2-40B4-BE49-F238E27FC236}">
                  <a16:creationId xmlns:a16="http://schemas.microsoft.com/office/drawing/2014/main" id="{028AC1E8-3CB7-414A-8D63-62C9F504A0E5}"/>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24" name="Straight Connector 223">
              <a:extLst>
                <a:ext uri="{FF2B5EF4-FFF2-40B4-BE49-F238E27FC236}">
                  <a16:creationId xmlns:a16="http://schemas.microsoft.com/office/drawing/2014/main" id="{73A6FD1A-3A8F-436C-BFEB-1355AE7C27DD}"/>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25" name="Straight Connector 224">
              <a:extLst>
                <a:ext uri="{FF2B5EF4-FFF2-40B4-BE49-F238E27FC236}">
                  <a16:creationId xmlns:a16="http://schemas.microsoft.com/office/drawing/2014/main" id="{08FB9E3E-7D13-4626-96CF-CF4DBA4AD47F}"/>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26" name="Straight Connector 225">
              <a:extLst>
                <a:ext uri="{FF2B5EF4-FFF2-40B4-BE49-F238E27FC236}">
                  <a16:creationId xmlns:a16="http://schemas.microsoft.com/office/drawing/2014/main" id="{915903C7-58A3-4A11-9252-97F0CCC39422}"/>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227" name="Straight Connector 226">
              <a:extLst>
                <a:ext uri="{FF2B5EF4-FFF2-40B4-BE49-F238E27FC236}">
                  <a16:creationId xmlns:a16="http://schemas.microsoft.com/office/drawing/2014/main" id="{4061E579-45EC-42D5-AF24-01891969471A}"/>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cxnSp>
        <p:nvCxnSpPr>
          <p:cNvPr id="228" name="Straight Arrow Connector 227">
            <a:extLst>
              <a:ext uri="{FF2B5EF4-FFF2-40B4-BE49-F238E27FC236}">
                <a16:creationId xmlns:a16="http://schemas.microsoft.com/office/drawing/2014/main" id="{5DB49ED6-86E2-48E1-A203-B7EBB9026E9F}"/>
              </a:ext>
            </a:extLst>
          </p:cNvPr>
          <p:cNvCxnSpPr>
            <a:cxnSpLocks/>
          </p:cNvCxnSpPr>
          <p:nvPr/>
        </p:nvCxnSpPr>
        <p:spPr>
          <a:xfrm flipV="1">
            <a:off x="923631" y="1703917"/>
            <a:ext cx="863376" cy="777381"/>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7863984-06BD-4363-9561-33CF5861F280}"/>
              </a:ext>
            </a:extLst>
          </p:cNvPr>
          <p:cNvSpPr txBox="1"/>
          <p:nvPr/>
        </p:nvSpPr>
        <p:spPr>
          <a:xfrm>
            <a:off x="10603783" y="3073461"/>
            <a:ext cx="417102" cy="523220"/>
          </a:xfrm>
          <a:prstGeom prst="rect">
            <a:avLst/>
          </a:prstGeom>
          <a:noFill/>
        </p:spPr>
        <p:txBody>
          <a:bodyPr wrap="none" rtlCol="0">
            <a:spAutoFit/>
          </a:bodyPr>
          <a:lstStyle/>
          <a:p>
            <a:r>
              <a:rPr lang="en-US" sz="2800" dirty="0"/>
              <a:t>N</a:t>
            </a:r>
          </a:p>
        </p:txBody>
      </p:sp>
      <p:sp>
        <p:nvSpPr>
          <p:cNvPr id="16" name="TextBox 15">
            <a:extLst>
              <a:ext uri="{FF2B5EF4-FFF2-40B4-BE49-F238E27FC236}">
                <a16:creationId xmlns:a16="http://schemas.microsoft.com/office/drawing/2014/main" id="{A84E9951-C5FE-4624-9C40-C702513C9717}"/>
              </a:ext>
            </a:extLst>
          </p:cNvPr>
          <p:cNvSpPr txBox="1"/>
          <p:nvPr/>
        </p:nvSpPr>
        <p:spPr>
          <a:xfrm>
            <a:off x="8614875" y="2548657"/>
            <a:ext cx="1811330" cy="584775"/>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dirty="0"/>
              <a:t>Holy Grail</a:t>
            </a:r>
          </a:p>
        </p:txBody>
      </p:sp>
      <p:sp>
        <p:nvSpPr>
          <p:cNvPr id="17" name="TextBox 16">
            <a:extLst>
              <a:ext uri="{FF2B5EF4-FFF2-40B4-BE49-F238E27FC236}">
                <a16:creationId xmlns:a16="http://schemas.microsoft.com/office/drawing/2014/main" id="{50F7E8A1-91FB-4D6F-8520-42D43DB22D79}"/>
              </a:ext>
            </a:extLst>
          </p:cNvPr>
          <p:cNvSpPr txBox="1"/>
          <p:nvPr/>
        </p:nvSpPr>
        <p:spPr>
          <a:xfrm>
            <a:off x="8495387" y="3023069"/>
            <a:ext cx="2050305"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chemeClr val="bg1">
                    <a:lumMod val="65000"/>
                  </a:schemeClr>
                </a:solidFill>
              </a:rPr>
              <a:t>(Very challenging)</a:t>
            </a:r>
          </a:p>
        </p:txBody>
      </p:sp>
      <p:sp>
        <p:nvSpPr>
          <p:cNvPr id="232" name="TextBox 231">
            <a:extLst>
              <a:ext uri="{FF2B5EF4-FFF2-40B4-BE49-F238E27FC236}">
                <a16:creationId xmlns:a16="http://schemas.microsoft.com/office/drawing/2014/main" id="{50AE7405-922A-4D53-8B03-C55E72CE9F01}"/>
              </a:ext>
            </a:extLst>
          </p:cNvPr>
          <p:cNvSpPr txBox="1"/>
          <p:nvPr/>
        </p:nvSpPr>
        <p:spPr>
          <a:xfrm>
            <a:off x="5966492" y="4849380"/>
            <a:ext cx="2149178"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chemeClr val="bg1">
                    <a:lumMod val="65000"/>
                  </a:schemeClr>
                </a:solidFill>
              </a:rPr>
              <a:t>(Line-of-Sight </a:t>
            </a:r>
            <a:r>
              <a:rPr lang="en-US" sz="2000" dirty="0" err="1">
                <a:solidFill>
                  <a:schemeClr val="bg1">
                    <a:lumMod val="65000"/>
                  </a:schemeClr>
                </a:solidFill>
              </a:rPr>
              <a:t>AoA</a:t>
            </a:r>
            <a:r>
              <a:rPr lang="en-US" sz="2000" dirty="0">
                <a:solidFill>
                  <a:schemeClr val="bg1">
                    <a:lumMod val="65000"/>
                  </a:schemeClr>
                </a:solidFill>
              </a:rPr>
              <a:t>)</a:t>
            </a:r>
          </a:p>
        </p:txBody>
      </p:sp>
      <p:sp>
        <p:nvSpPr>
          <p:cNvPr id="20" name="TextBox 19">
            <a:extLst>
              <a:ext uri="{FF2B5EF4-FFF2-40B4-BE49-F238E27FC236}">
                <a16:creationId xmlns:a16="http://schemas.microsoft.com/office/drawing/2014/main" id="{82EBD4CD-2442-4271-83C3-8423BF87E556}"/>
              </a:ext>
            </a:extLst>
          </p:cNvPr>
          <p:cNvSpPr txBox="1"/>
          <p:nvPr/>
        </p:nvSpPr>
        <p:spPr>
          <a:xfrm>
            <a:off x="7836433" y="5211118"/>
            <a:ext cx="367408" cy="523220"/>
          </a:xfrm>
          <a:prstGeom prst="rect">
            <a:avLst/>
          </a:prstGeom>
          <a:noFill/>
        </p:spPr>
        <p:txBody>
          <a:bodyPr wrap="none" rtlCol="0">
            <a:spAutoFit/>
          </a:bodyPr>
          <a:lstStyle/>
          <a:p>
            <a:r>
              <a:rPr lang="en-US" sz="2800" dirty="0"/>
              <a:t>1</a:t>
            </a:r>
          </a:p>
        </p:txBody>
      </p:sp>
      <p:sp>
        <p:nvSpPr>
          <p:cNvPr id="21" name="TextBox 20">
            <a:extLst>
              <a:ext uri="{FF2B5EF4-FFF2-40B4-BE49-F238E27FC236}">
                <a16:creationId xmlns:a16="http://schemas.microsoft.com/office/drawing/2014/main" id="{41F0C309-C7DF-4EAE-B312-201EA1C4E8A1}"/>
              </a:ext>
            </a:extLst>
          </p:cNvPr>
          <p:cNvSpPr txBox="1"/>
          <p:nvPr/>
        </p:nvSpPr>
        <p:spPr>
          <a:xfrm>
            <a:off x="8276096" y="4851207"/>
            <a:ext cx="2452916" cy="400110"/>
          </a:xfrm>
          <a:prstGeom prst="rect">
            <a:avLst/>
          </a:prstGeom>
          <a:noFill/>
        </p:spPr>
        <p:txBody>
          <a:bodyPr wrap="none" rtlCol="0">
            <a:spAutoFit/>
          </a:bodyPr>
          <a:lstStyle>
            <a:defPPr>
              <a:defRPr lang="en-US"/>
            </a:defPPr>
            <a:lvl1pPr>
              <a:defRPr sz="3200">
                <a:solidFill>
                  <a:schemeClr val="bg1">
                    <a:lumMod val="75000"/>
                  </a:schemeClr>
                </a:solidFill>
              </a:defRPr>
            </a:lvl1pPr>
          </a:lstStyle>
          <a:p>
            <a:r>
              <a:rPr lang="en-US" sz="2000" dirty="0">
                <a:solidFill>
                  <a:schemeClr val="bg1">
                    <a:lumMod val="65000"/>
                  </a:schemeClr>
                </a:solidFill>
              </a:rPr>
              <a:t>(Source uncorrelated)</a:t>
            </a:r>
          </a:p>
        </p:txBody>
      </p:sp>
    </p:spTree>
    <p:custDataLst>
      <p:tags r:id="rId1"/>
    </p:custDataLst>
    <p:extLst>
      <p:ext uri="{BB962C8B-B14F-4D97-AF65-F5344CB8AC3E}">
        <p14:creationId xmlns:p14="http://schemas.microsoft.com/office/powerpoint/2010/main" val="3897838687"/>
      </p:ext>
    </p:extLst>
  </p:cSld>
  <p:clrMapOvr>
    <a:masterClrMapping/>
  </p:clrMapOvr>
  <mc:AlternateContent xmlns:mc="http://schemas.openxmlformats.org/markup-compatibility/2006">
    <mc:Choice xmlns:p14="http://schemas.microsoft.com/office/powerpoint/2010/main" Requires="p14">
      <p:transition spd="slow" p14:dur="2000" advTm="13700"/>
    </mc:Choice>
    <mc:Fallback>
      <p:transition spd="slow" advTm="137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E97CD-8294-49DA-9A19-B6360A12E93E}"/>
              </a:ext>
            </a:extLst>
          </p:cNvPr>
          <p:cNvSpPr>
            <a:spLocks noGrp="1"/>
          </p:cNvSpPr>
          <p:nvPr>
            <p:ph type="title"/>
          </p:nvPr>
        </p:nvSpPr>
        <p:spPr>
          <a:xfrm>
            <a:off x="838200" y="2766218"/>
            <a:ext cx="10515600" cy="1325563"/>
          </a:xfrm>
        </p:spPr>
        <p:txBody>
          <a:bodyPr>
            <a:normAutofit/>
          </a:bodyPr>
          <a:lstStyle/>
          <a:p>
            <a:pPr algn="ctr"/>
            <a:r>
              <a:rPr lang="en-US" dirty="0"/>
              <a:t>Opportunities on </a:t>
            </a:r>
            <a:r>
              <a:rPr lang="en-US" dirty="0" err="1"/>
              <a:t>AoA</a:t>
            </a:r>
            <a:endParaRPr lang="en-US" dirty="0"/>
          </a:p>
        </p:txBody>
      </p:sp>
    </p:spTree>
    <p:extLst>
      <p:ext uri="{BB962C8B-B14F-4D97-AF65-F5344CB8AC3E}">
        <p14:creationId xmlns:p14="http://schemas.microsoft.com/office/powerpoint/2010/main" val="2832132095"/>
      </p:ext>
    </p:extLst>
  </p:cSld>
  <p:clrMapOvr>
    <a:masterClrMapping/>
  </p:clrMapOvr>
  <mc:AlternateContent xmlns:mc="http://schemas.openxmlformats.org/markup-compatibility/2006">
    <mc:Choice xmlns:p14="http://schemas.microsoft.com/office/powerpoint/2010/main" Requires="p14">
      <p:transition spd="slow" p14:dur="2000" advTm="12545"/>
    </mc:Choice>
    <mc:Fallback>
      <p:transition spd="slow" advTm="1254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4F6A6D4-2BD0-4A27-8B0A-D2D89403740F}"/>
              </a:ext>
            </a:extLst>
          </p:cNvPr>
          <p:cNvGrpSpPr/>
          <p:nvPr/>
        </p:nvGrpSpPr>
        <p:grpSpPr>
          <a:xfrm>
            <a:off x="500239" y="1205748"/>
            <a:ext cx="928572" cy="1217199"/>
            <a:chOff x="700661" y="934031"/>
            <a:chExt cx="1165596" cy="1527897"/>
          </a:xfrm>
        </p:grpSpPr>
        <p:pic>
          <p:nvPicPr>
            <p:cNvPr id="17" name="Picture 4" descr="Image result for speaker icon">
              <a:extLst>
                <a:ext uri="{FF2B5EF4-FFF2-40B4-BE49-F238E27FC236}">
                  <a16:creationId xmlns:a16="http://schemas.microsoft.com/office/drawing/2014/main" id="{0525F31E-4515-4286-B3DB-F8D1755E8CB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1592839" y="1401543"/>
              <a:ext cx="273418" cy="649203"/>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1751C97D-C68F-4CA4-A8DF-F27253C0728A}"/>
                </a:ext>
              </a:extLst>
            </p:cNvPr>
            <p:cNvGrpSpPr/>
            <p:nvPr/>
          </p:nvGrpSpPr>
          <p:grpSpPr>
            <a:xfrm>
              <a:off x="700661" y="934031"/>
              <a:ext cx="949760" cy="1527897"/>
              <a:chOff x="-2501480" y="4113337"/>
              <a:chExt cx="1701380" cy="2737042"/>
            </a:xfrm>
          </p:grpSpPr>
          <p:pic>
            <p:nvPicPr>
              <p:cNvPr id="19" name="Picture 2" descr="Image result for alice bob cartoon">
                <a:extLst>
                  <a:ext uri="{FF2B5EF4-FFF2-40B4-BE49-F238E27FC236}">
                    <a16:creationId xmlns:a16="http://schemas.microsoft.com/office/drawing/2014/main" id="{B26A9238-2AAF-4AF4-A0CE-2C664CCCD10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flipH="1">
                <a:off x="-2501480" y="4538979"/>
                <a:ext cx="1442782" cy="231140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Image result for alice bob cartoon">
                <a:extLst>
                  <a:ext uri="{FF2B5EF4-FFF2-40B4-BE49-F238E27FC236}">
                    <a16:creationId xmlns:a16="http://schemas.microsoft.com/office/drawing/2014/main" id="{45BD3396-E016-42BC-8FEF-26EDA945569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a:stretch/>
            </p:blipFill>
            <p:spPr bwMode="auto">
              <a:xfrm>
                <a:off x="-2501478" y="4113337"/>
                <a:ext cx="1701378" cy="431801"/>
              </a:xfrm>
              <a:prstGeom prst="rect">
                <a:avLst/>
              </a:prstGeom>
              <a:noFill/>
              <a:extLst>
                <a:ext uri="{909E8E84-426E-40DD-AFC4-6F175D3DCCD1}">
                  <a14:hiddenFill xmlns:a14="http://schemas.microsoft.com/office/drawing/2010/main">
                    <a:solidFill>
                      <a:srgbClr val="FFFFFF"/>
                    </a:solidFill>
                  </a14:hiddenFill>
                </a:ext>
              </a:extLst>
            </p:spPr>
          </p:pic>
        </p:grpSp>
      </p:grpSp>
      <p:pic>
        <p:nvPicPr>
          <p:cNvPr id="24" name="Picture 2" descr="Image result for microphone symbol">
            <a:extLst>
              <a:ext uri="{FF2B5EF4-FFF2-40B4-BE49-F238E27FC236}">
                <a16:creationId xmlns:a16="http://schemas.microsoft.com/office/drawing/2014/main" id="{9DCE9BF7-6040-4838-AB19-EE8EBEF79CE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406755" y="3402840"/>
            <a:ext cx="586232" cy="586232"/>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59587717-5568-495E-A450-638A12762EC8}"/>
              </a:ext>
            </a:extLst>
          </p:cNvPr>
          <p:cNvCxnSpPr>
            <a:cxnSpLocks/>
          </p:cNvCxnSpPr>
          <p:nvPr/>
        </p:nvCxnSpPr>
        <p:spPr>
          <a:xfrm>
            <a:off x="1565031" y="2593291"/>
            <a:ext cx="2116016" cy="559241"/>
          </a:xfrm>
          <a:prstGeom prst="straightConnector1">
            <a:avLst/>
          </a:prstGeom>
          <a:ln w="38100">
            <a:solidFill>
              <a:srgbClr val="0070C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C5447537-397C-4526-AB0F-F5DCB1482E5B}"/>
              </a:ext>
            </a:extLst>
          </p:cNvPr>
          <p:cNvCxnSpPr>
            <a:cxnSpLocks/>
          </p:cNvCxnSpPr>
          <p:nvPr/>
        </p:nvCxnSpPr>
        <p:spPr>
          <a:xfrm>
            <a:off x="2121310" y="2145059"/>
            <a:ext cx="4199526" cy="1024919"/>
          </a:xfrm>
          <a:prstGeom prst="straightConnector1">
            <a:avLst/>
          </a:prstGeom>
          <a:ln w="38100">
            <a:solidFill>
              <a:srgbClr val="0070C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69C001E0-9967-4E71-AF91-DAAD36BE090C}"/>
              </a:ext>
            </a:extLst>
          </p:cNvPr>
          <p:cNvCxnSpPr>
            <a:cxnSpLocks/>
          </p:cNvCxnSpPr>
          <p:nvPr/>
        </p:nvCxnSpPr>
        <p:spPr>
          <a:xfrm>
            <a:off x="2587869" y="1668962"/>
            <a:ext cx="6757378" cy="1483569"/>
          </a:xfrm>
          <a:prstGeom prst="straightConnector1">
            <a:avLst/>
          </a:prstGeom>
          <a:ln w="38100">
            <a:solidFill>
              <a:srgbClr val="0070C0"/>
            </a:solidFill>
            <a:headEnd type="none" w="med" len="med"/>
            <a:tailEnd type="arrow" w="med" len="med"/>
          </a:ln>
        </p:spPr>
        <p:style>
          <a:lnRef idx="3">
            <a:schemeClr val="dk1"/>
          </a:lnRef>
          <a:fillRef idx="0">
            <a:schemeClr val="dk1"/>
          </a:fillRef>
          <a:effectRef idx="2">
            <a:schemeClr val="dk1"/>
          </a:effectRef>
          <a:fontRef idx="minor">
            <a:schemeClr val="tx1"/>
          </a:fontRef>
        </p:style>
      </p:cxnSp>
      <p:grpSp>
        <p:nvGrpSpPr>
          <p:cNvPr id="30" name="Group 29">
            <a:extLst>
              <a:ext uri="{FF2B5EF4-FFF2-40B4-BE49-F238E27FC236}">
                <a16:creationId xmlns:a16="http://schemas.microsoft.com/office/drawing/2014/main" id="{43EF37F1-3F11-40F7-8BE8-BBBCB60E4987}"/>
              </a:ext>
            </a:extLst>
          </p:cNvPr>
          <p:cNvGrpSpPr/>
          <p:nvPr/>
        </p:nvGrpSpPr>
        <p:grpSpPr>
          <a:xfrm>
            <a:off x="2973242" y="4067689"/>
            <a:ext cx="1883110" cy="872871"/>
            <a:chOff x="1099739" y="3293704"/>
            <a:chExt cx="1883110" cy="872871"/>
          </a:xfrm>
        </p:grpSpPr>
        <p:cxnSp>
          <p:nvCxnSpPr>
            <p:cNvPr id="31" name="Straight Arrow Connector 30">
              <a:extLst>
                <a:ext uri="{FF2B5EF4-FFF2-40B4-BE49-F238E27FC236}">
                  <a16:creationId xmlns:a16="http://schemas.microsoft.com/office/drawing/2014/main" id="{A5E9D87D-27F2-4E01-9709-D3A6CD4AF0AA}"/>
                </a:ext>
              </a:extLst>
            </p:cNvPr>
            <p:cNvCxnSpPr>
              <a:cxnSpLocks/>
            </p:cNvCxnSpPr>
            <p:nvPr/>
          </p:nvCxnSpPr>
          <p:spPr>
            <a:xfrm flipV="1">
              <a:off x="1102290" y="3293704"/>
              <a:ext cx="0" cy="642039"/>
            </a:xfrm>
            <a:prstGeom prst="straightConnector1">
              <a:avLst/>
            </a:prstGeom>
            <a:ln w="1905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32" name="Straight Arrow Connector 31">
              <a:extLst>
                <a:ext uri="{FF2B5EF4-FFF2-40B4-BE49-F238E27FC236}">
                  <a16:creationId xmlns:a16="http://schemas.microsoft.com/office/drawing/2014/main" id="{00DF1B0D-A9EB-4D61-857C-0744F63E4385}"/>
                </a:ext>
              </a:extLst>
            </p:cNvPr>
            <p:cNvCxnSpPr>
              <a:cxnSpLocks/>
            </p:cNvCxnSpPr>
            <p:nvPr/>
          </p:nvCxnSpPr>
          <p:spPr>
            <a:xfrm>
              <a:off x="1102290" y="3944717"/>
              <a:ext cx="1553807" cy="0"/>
            </a:xfrm>
            <a:prstGeom prst="straightConnector1">
              <a:avLst/>
            </a:prstGeom>
            <a:ln w="19050">
              <a:headEnd type="none" w="med" len="med"/>
              <a:tailEnd type="arrow" w="med" len="med"/>
            </a:ln>
          </p:spPr>
          <p:style>
            <a:lnRef idx="3">
              <a:schemeClr val="dk1"/>
            </a:lnRef>
            <a:fillRef idx="0">
              <a:schemeClr val="dk1"/>
            </a:fillRef>
            <a:effectRef idx="2">
              <a:schemeClr val="dk1"/>
            </a:effectRef>
            <a:fontRef idx="minor">
              <a:schemeClr val="tx1"/>
            </a:fontRef>
          </p:style>
        </p:cxnSp>
        <mc:AlternateContent xmlns:mc="http://schemas.openxmlformats.org/markup-compatibility/2006" xmlns:a14="http://schemas.microsoft.com/office/drawing/2010/main">
          <mc:Choice Requires="a14">
            <p:sp>
              <p:nvSpPr>
                <p:cNvPr id="33" name="Rectangle 32">
                  <a:extLst>
                    <a:ext uri="{FF2B5EF4-FFF2-40B4-BE49-F238E27FC236}">
                      <a16:creationId xmlns:a16="http://schemas.microsoft.com/office/drawing/2014/main" id="{BDD619D0-87A0-407A-801A-57C0C97631AE}"/>
                    </a:ext>
                  </a:extLst>
                </p:cNvPr>
                <p:cNvSpPr/>
                <p:nvPr/>
              </p:nvSpPr>
              <p:spPr>
                <a:xfrm>
                  <a:off x="2599924" y="3704910"/>
                  <a:ext cx="382925"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𝑡</m:t>
                        </m:r>
                      </m:oMath>
                    </m:oMathPara>
                  </a14:m>
                  <a:endParaRPr lang="en-US" sz="2400" dirty="0"/>
                </a:p>
              </p:txBody>
            </p:sp>
          </mc:Choice>
          <mc:Fallback xmlns="">
            <p:sp>
              <p:nvSpPr>
                <p:cNvPr id="31" name="Rectangle 30">
                  <a:extLst>
                    <a:ext uri="{FF2B5EF4-FFF2-40B4-BE49-F238E27FC236}">
                      <a16:creationId xmlns:a16="http://schemas.microsoft.com/office/drawing/2014/main" id="{EAEAA694-6F8F-4F1F-98AB-B91DABC9BB8D}"/>
                    </a:ext>
                  </a:extLst>
                </p:cNvPr>
                <p:cNvSpPr>
                  <a:spLocks noRot="1" noChangeAspect="1" noMove="1" noResize="1" noEditPoints="1" noAdjustHandles="1" noChangeArrowheads="1" noChangeShapeType="1" noTextEdit="1"/>
                </p:cNvSpPr>
                <p:nvPr/>
              </p:nvSpPr>
              <p:spPr>
                <a:xfrm>
                  <a:off x="2599924" y="3704910"/>
                  <a:ext cx="382925" cy="461665"/>
                </a:xfrm>
                <a:prstGeom prst="rect">
                  <a:avLst/>
                </a:prstGeom>
                <a:blipFill>
                  <a:blip r:embed="rId8"/>
                  <a:stretch>
                    <a:fillRect/>
                  </a:stretch>
                </a:blipFill>
              </p:spPr>
              <p:txBody>
                <a:bodyPr/>
                <a:lstStyle/>
                <a:p>
                  <a:r>
                    <a:rPr lang="en-US">
                      <a:noFill/>
                    </a:rPr>
                    <a:t> </a:t>
                  </a:r>
                </a:p>
              </p:txBody>
            </p:sp>
          </mc:Fallback>
        </mc:AlternateContent>
        <p:pic>
          <p:nvPicPr>
            <p:cNvPr id="34" name="Picture 33">
              <a:extLst>
                <a:ext uri="{FF2B5EF4-FFF2-40B4-BE49-F238E27FC236}">
                  <a16:creationId xmlns:a16="http://schemas.microsoft.com/office/drawing/2014/main" id="{17E4AC63-F5E1-43E9-8876-2442A699177C}"/>
                </a:ext>
              </a:extLst>
            </p:cNvPr>
            <p:cNvPicPr>
              <a:picLocks noChangeAspect="1"/>
            </p:cNvPicPr>
            <p:nvPr/>
          </p:nvPicPr>
          <p:blipFill rotWithShape="1">
            <a:blip r:embed="rId9"/>
            <a:srcRect l="48357" r="25005"/>
            <a:stretch/>
          </p:blipFill>
          <p:spPr>
            <a:xfrm>
              <a:off x="1099739" y="3465396"/>
              <a:ext cx="1358238" cy="435453"/>
            </a:xfrm>
            <a:prstGeom prst="rect">
              <a:avLst/>
            </a:prstGeom>
          </p:spPr>
        </p:pic>
      </p:grpSp>
      <p:pic>
        <p:nvPicPr>
          <p:cNvPr id="35" name="Picture 2" descr="Image result for microphone symbol">
            <a:extLst>
              <a:ext uri="{FF2B5EF4-FFF2-40B4-BE49-F238E27FC236}">
                <a16:creationId xmlns:a16="http://schemas.microsoft.com/office/drawing/2014/main" id="{153C2586-A579-41DF-92C1-F60F25AB926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36548" y="3402840"/>
            <a:ext cx="586232" cy="58623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Image result for microphone symbol">
            <a:extLst>
              <a:ext uri="{FF2B5EF4-FFF2-40B4-BE49-F238E27FC236}">
                <a16:creationId xmlns:a16="http://schemas.microsoft.com/office/drawing/2014/main" id="{AD6C5360-0EC8-4E91-9F74-869CB98699E0}"/>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111007" y="3402840"/>
            <a:ext cx="586232" cy="586232"/>
          </a:xfrm>
          <a:prstGeom prst="rect">
            <a:avLst/>
          </a:prstGeom>
          <a:noFill/>
          <a:extLst>
            <a:ext uri="{909E8E84-426E-40DD-AFC4-6F175D3DCCD1}">
              <a14:hiddenFill xmlns:a14="http://schemas.microsoft.com/office/drawing/2010/main">
                <a:solidFill>
                  <a:srgbClr val="FFFFFF"/>
                </a:solidFill>
              </a14:hiddenFill>
            </a:ext>
          </a:extLst>
        </p:spPr>
      </p:pic>
      <p:grpSp>
        <p:nvGrpSpPr>
          <p:cNvPr id="37" name="Group 36">
            <a:extLst>
              <a:ext uri="{FF2B5EF4-FFF2-40B4-BE49-F238E27FC236}">
                <a16:creationId xmlns:a16="http://schemas.microsoft.com/office/drawing/2014/main" id="{ADDDB806-F922-43F9-B003-7A8043988D4B}"/>
              </a:ext>
            </a:extLst>
          </p:cNvPr>
          <p:cNvGrpSpPr/>
          <p:nvPr/>
        </p:nvGrpSpPr>
        <p:grpSpPr>
          <a:xfrm>
            <a:off x="5727962" y="4067689"/>
            <a:ext cx="1927890" cy="872871"/>
            <a:chOff x="3854459" y="3293704"/>
            <a:chExt cx="1927890" cy="872871"/>
          </a:xfrm>
        </p:grpSpPr>
        <p:pic>
          <p:nvPicPr>
            <p:cNvPr id="38" name="Picture 37">
              <a:extLst>
                <a:ext uri="{FF2B5EF4-FFF2-40B4-BE49-F238E27FC236}">
                  <a16:creationId xmlns:a16="http://schemas.microsoft.com/office/drawing/2014/main" id="{EF6F8B79-229C-48C6-AF37-0B1BC07EE0F9}"/>
                </a:ext>
              </a:extLst>
            </p:cNvPr>
            <p:cNvPicPr>
              <a:picLocks noChangeAspect="1"/>
            </p:cNvPicPr>
            <p:nvPr/>
          </p:nvPicPr>
          <p:blipFill rotWithShape="1">
            <a:blip r:embed="rId9"/>
            <a:srcRect l="41602" r="31291"/>
            <a:stretch/>
          </p:blipFill>
          <p:spPr>
            <a:xfrm>
              <a:off x="3854459" y="3495608"/>
              <a:ext cx="1367137" cy="376973"/>
            </a:xfrm>
            <a:prstGeom prst="rect">
              <a:avLst/>
            </a:prstGeom>
          </p:spPr>
        </p:pic>
        <p:cxnSp>
          <p:nvCxnSpPr>
            <p:cNvPr id="39" name="Straight Arrow Connector 38">
              <a:extLst>
                <a:ext uri="{FF2B5EF4-FFF2-40B4-BE49-F238E27FC236}">
                  <a16:creationId xmlns:a16="http://schemas.microsoft.com/office/drawing/2014/main" id="{76923DA9-979A-44C0-83AF-C1E1A7F55A81}"/>
                </a:ext>
              </a:extLst>
            </p:cNvPr>
            <p:cNvCxnSpPr>
              <a:cxnSpLocks/>
            </p:cNvCxnSpPr>
            <p:nvPr/>
          </p:nvCxnSpPr>
          <p:spPr>
            <a:xfrm flipV="1">
              <a:off x="3875014" y="3293704"/>
              <a:ext cx="0" cy="642039"/>
            </a:xfrm>
            <a:prstGeom prst="straightConnector1">
              <a:avLst/>
            </a:prstGeom>
            <a:ln w="1905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48" name="Straight Arrow Connector 47">
              <a:extLst>
                <a:ext uri="{FF2B5EF4-FFF2-40B4-BE49-F238E27FC236}">
                  <a16:creationId xmlns:a16="http://schemas.microsoft.com/office/drawing/2014/main" id="{8052B643-1245-4978-8318-36482C2C6942}"/>
                </a:ext>
              </a:extLst>
            </p:cNvPr>
            <p:cNvCxnSpPr>
              <a:cxnSpLocks/>
            </p:cNvCxnSpPr>
            <p:nvPr/>
          </p:nvCxnSpPr>
          <p:spPr>
            <a:xfrm>
              <a:off x="3875014" y="3944717"/>
              <a:ext cx="1553807" cy="0"/>
            </a:xfrm>
            <a:prstGeom prst="straightConnector1">
              <a:avLst/>
            </a:prstGeom>
            <a:ln w="19050">
              <a:headEnd type="none" w="med" len="med"/>
              <a:tailEnd type="arrow" w="med" len="med"/>
            </a:ln>
          </p:spPr>
          <p:style>
            <a:lnRef idx="3">
              <a:schemeClr val="dk1"/>
            </a:lnRef>
            <a:fillRef idx="0">
              <a:schemeClr val="dk1"/>
            </a:fillRef>
            <a:effectRef idx="2">
              <a:schemeClr val="dk1"/>
            </a:effectRef>
            <a:fontRef idx="minor">
              <a:schemeClr val="tx1"/>
            </a:fontRef>
          </p:style>
        </p:cxnSp>
        <mc:AlternateContent xmlns:mc="http://schemas.openxmlformats.org/markup-compatibility/2006" xmlns:a14="http://schemas.microsoft.com/office/drawing/2010/main">
          <mc:Choice Requires="a14">
            <p:sp>
              <p:nvSpPr>
                <p:cNvPr id="49" name="Rectangle 48">
                  <a:extLst>
                    <a:ext uri="{FF2B5EF4-FFF2-40B4-BE49-F238E27FC236}">
                      <a16:creationId xmlns:a16="http://schemas.microsoft.com/office/drawing/2014/main" id="{8A6F34D0-4F92-414F-A85A-F4DD6BD89EBA}"/>
                    </a:ext>
                  </a:extLst>
                </p:cNvPr>
                <p:cNvSpPr/>
                <p:nvPr/>
              </p:nvSpPr>
              <p:spPr>
                <a:xfrm>
                  <a:off x="5399424" y="3704910"/>
                  <a:ext cx="382925"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𝑡</m:t>
                        </m:r>
                      </m:oMath>
                    </m:oMathPara>
                  </a14:m>
                  <a:endParaRPr lang="en-US" sz="2400" dirty="0"/>
                </a:p>
              </p:txBody>
            </p:sp>
          </mc:Choice>
          <mc:Fallback xmlns="">
            <p:sp>
              <p:nvSpPr>
                <p:cNvPr id="67" name="Rectangle 66">
                  <a:extLst>
                    <a:ext uri="{FF2B5EF4-FFF2-40B4-BE49-F238E27FC236}">
                      <a16:creationId xmlns:a16="http://schemas.microsoft.com/office/drawing/2014/main" id="{2F7FBBE2-B33C-45D6-9F0C-3C390CB2790F}"/>
                    </a:ext>
                  </a:extLst>
                </p:cNvPr>
                <p:cNvSpPr>
                  <a:spLocks noRot="1" noChangeAspect="1" noMove="1" noResize="1" noEditPoints="1" noAdjustHandles="1" noChangeArrowheads="1" noChangeShapeType="1" noTextEdit="1"/>
                </p:cNvSpPr>
                <p:nvPr/>
              </p:nvSpPr>
              <p:spPr>
                <a:xfrm>
                  <a:off x="5399424" y="3704910"/>
                  <a:ext cx="382925" cy="461665"/>
                </a:xfrm>
                <a:prstGeom prst="rect">
                  <a:avLst/>
                </a:prstGeom>
                <a:blipFill>
                  <a:blip r:embed="rId10"/>
                  <a:stretch>
                    <a:fillRect/>
                  </a:stretch>
                </a:blipFill>
              </p:spPr>
              <p:txBody>
                <a:bodyPr/>
                <a:lstStyle/>
                <a:p>
                  <a:r>
                    <a:rPr lang="en-US">
                      <a:noFill/>
                    </a:rPr>
                    <a:t> </a:t>
                  </a:r>
                </a:p>
              </p:txBody>
            </p:sp>
          </mc:Fallback>
        </mc:AlternateContent>
      </p:grpSp>
      <p:grpSp>
        <p:nvGrpSpPr>
          <p:cNvPr id="50" name="Group 49">
            <a:extLst>
              <a:ext uri="{FF2B5EF4-FFF2-40B4-BE49-F238E27FC236}">
                <a16:creationId xmlns:a16="http://schemas.microsoft.com/office/drawing/2014/main" id="{88AE1FD8-85F7-49E4-8F73-040C055A133C}"/>
              </a:ext>
            </a:extLst>
          </p:cNvPr>
          <p:cNvGrpSpPr/>
          <p:nvPr/>
        </p:nvGrpSpPr>
        <p:grpSpPr>
          <a:xfrm>
            <a:off x="8766038" y="4067689"/>
            <a:ext cx="1862401" cy="872871"/>
            <a:chOff x="6892534" y="3293704"/>
            <a:chExt cx="1862401" cy="872871"/>
          </a:xfrm>
        </p:grpSpPr>
        <p:pic>
          <p:nvPicPr>
            <p:cNvPr id="51" name="Picture 50">
              <a:extLst>
                <a:ext uri="{FF2B5EF4-FFF2-40B4-BE49-F238E27FC236}">
                  <a16:creationId xmlns:a16="http://schemas.microsoft.com/office/drawing/2014/main" id="{25F420D7-9E1A-4E0F-87F1-09F6D3B81328}"/>
                </a:ext>
              </a:extLst>
            </p:cNvPr>
            <p:cNvPicPr>
              <a:picLocks noChangeAspect="1"/>
            </p:cNvPicPr>
            <p:nvPr/>
          </p:nvPicPr>
          <p:blipFill rotWithShape="1">
            <a:blip r:embed="rId9"/>
            <a:srcRect l="33984" r="37133"/>
            <a:stretch/>
          </p:blipFill>
          <p:spPr>
            <a:xfrm>
              <a:off x="6892534" y="3471856"/>
              <a:ext cx="1347698" cy="376973"/>
            </a:xfrm>
            <a:prstGeom prst="rect">
              <a:avLst/>
            </a:prstGeom>
          </p:spPr>
        </p:pic>
        <p:cxnSp>
          <p:nvCxnSpPr>
            <p:cNvPr id="52" name="Straight Arrow Connector 51">
              <a:extLst>
                <a:ext uri="{FF2B5EF4-FFF2-40B4-BE49-F238E27FC236}">
                  <a16:creationId xmlns:a16="http://schemas.microsoft.com/office/drawing/2014/main" id="{6ED1398B-D623-47D9-B339-EF261180FC2C}"/>
                </a:ext>
              </a:extLst>
            </p:cNvPr>
            <p:cNvCxnSpPr>
              <a:cxnSpLocks/>
            </p:cNvCxnSpPr>
            <p:nvPr/>
          </p:nvCxnSpPr>
          <p:spPr>
            <a:xfrm flipV="1">
              <a:off x="6892534" y="3293704"/>
              <a:ext cx="0" cy="642039"/>
            </a:xfrm>
            <a:prstGeom prst="straightConnector1">
              <a:avLst/>
            </a:prstGeom>
            <a:ln w="1905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53" name="Straight Arrow Connector 52">
              <a:extLst>
                <a:ext uri="{FF2B5EF4-FFF2-40B4-BE49-F238E27FC236}">
                  <a16:creationId xmlns:a16="http://schemas.microsoft.com/office/drawing/2014/main" id="{CD3FF8E3-596A-4C99-AE37-56990D5BAA28}"/>
                </a:ext>
              </a:extLst>
            </p:cNvPr>
            <p:cNvCxnSpPr>
              <a:cxnSpLocks/>
            </p:cNvCxnSpPr>
            <p:nvPr/>
          </p:nvCxnSpPr>
          <p:spPr>
            <a:xfrm>
              <a:off x="6892534" y="3944717"/>
              <a:ext cx="1553807" cy="0"/>
            </a:xfrm>
            <a:prstGeom prst="straightConnector1">
              <a:avLst/>
            </a:prstGeom>
            <a:ln w="19050">
              <a:headEnd type="none" w="med" len="med"/>
              <a:tailEnd type="arrow" w="med" len="med"/>
            </a:ln>
          </p:spPr>
          <p:style>
            <a:lnRef idx="3">
              <a:schemeClr val="dk1"/>
            </a:lnRef>
            <a:fillRef idx="0">
              <a:schemeClr val="dk1"/>
            </a:fillRef>
            <a:effectRef idx="2">
              <a:schemeClr val="dk1"/>
            </a:effectRef>
            <a:fontRef idx="minor">
              <a:schemeClr val="tx1"/>
            </a:fontRef>
          </p:style>
        </p:cxnSp>
        <mc:AlternateContent xmlns:mc="http://schemas.openxmlformats.org/markup-compatibility/2006" xmlns:a14="http://schemas.microsoft.com/office/drawing/2010/main">
          <mc:Choice Requires="a14">
            <p:sp>
              <p:nvSpPr>
                <p:cNvPr id="54" name="Rectangle 53">
                  <a:extLst>
                    <a:ext uri="{FF2B5EF4-FFF2-40B4-BE49-F238E27FC236}">
                      <a16:creationId xmlns:a16="http://schemas.microsoft.com/office/drawing/2014/main" id="{4B6B992E-4CBD-4000-AD15-C6271814BEC2}"/>
                    </a:ext>
                  </a:extLst>
                </p:cNvPr>
                <p:cNvSpPr/>
                <p:nvPr/>
              </p:nvSpPr>
              <p:spPr>
                <a:xfrm>
                  <a:off x="8372010" y="3704910"/>
                  <a:ext cx="382925"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𝑡</m:t>
                        </m:r>
                      </m:oMath>
                    </m:oMathPara>
                  </a14:m>
                  <a:endParaRPr lang="en-US" sz="2400" dirty="0"/>
                </a:p>
              </p:txBody>
            </p:sp>
          </mc:Choice>
          <mc:Fallback xmlns="">
            <p:sp>
              <p:nvSpPr>
                <p:cNvPr id="68" name="Rectangle 67">
                  <a:extLst>
                    <a:ext uri="{FF2B5EF4-FFF2-40B4-BE49-F238E27FC236}">
                      <a16:creationId xmlns:a16="http://schemas.microsoft.com/office/drawing/2014/main" id="{EEF43573-117C-44A5-9140-28BCC25185BB}"/>
                    </a:ext>
                  </a:extLst>
                </p:cNvPr>
                <p:cNvSpPr>
                  <a:spLocks noRot="1" noChangeAspect="1" noMove="1" noResize="1" noEditPoints="1" noAdjustHandles="1" noChangeArrowheads="1" noChangeShapeType="1" noTextEdit="1"/>
                </p:cNvSpPr>
                <p:nvPr/>
              </p:nvSpPr>
              <p:spPr>
                <a:xfrm>
                  <a:off x="8372010" y="3704910"/>
                  <a:ext cx="382925" cy="461665"/>
                </a:xfrm>
                <a:prstGeom prst="rect">
                  <a:avLst/>
                </a:prstGeom>
                <a:blipFill>
                  <a:blip r:embed="rId11"/>
                  <a:stretch>
                    <a:fillRect/>
                  </a:stretch>
                </a:blipFill>
              </p:spPr>
              <p:txBody>
                <a:bodyPr/>
                <a:lstStyle/>
                <a:p>
                  <a:r>
                    <a:rPr lang="en-US">
                      <a:noFill/>
                    </a:rPr>
                    <a:t> </a:t>
                  </a:r>
                </a:p>
              </p:txBody>
            </p:sp>
          </mc:Fallback>
        </mc:AlternateContent>
      </p:grpSp>
      <p:sp>
        <p:nvSpPr>
          <p:cNvPr id="55" name="Arrow: Curved Up 54">
            <a:extLst>
              <a:ext uri="{FF2B5EF4-FFF2-40B4-BE49-F238E27FC236}">
                <a16:creationId xmlns:a16="http://schemas.microsoft.com/office/drawing/2014/main" id="{0849C6A1-FFD7-4012-9FC8-E14A7D1071B4}"/>
              </a:ext>
            </a:extLst>
          </p:cNvPr>
          <p:cNvSpPr/>
          <p:nvPr/>
        </p:nvSpPr>
        <p:spPr>
          <a:xfrm>
            <a:off x="3626104" y="4940559"/>
            <a:ext cx="2920999" cy="374858"/>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Arrow: Curved Up 55">
            <a:extLst>
              <a:ext uri="{FF2B5EF4-FFF2-40B4-BE49-F238E27FC236}">
                <a16:creationId xmlns:a16="http://schemas.microsoft.com/office/drawing/2014/main" id="{2A260395-72D5-42C0-BD57-88E8A60B0109}"/>
              </a:ext>
            </a:extLst>
          </p:cNvPr>
          <p:cNvSpPr/>
          <p:nvPr/>
        </p:nvSpPr>
        <p:spPr>
          <a:xfrm>
            <a:off x="6689050" y="4940559"/>
            <a:ext cx="2920999" cy="374858"/>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37DE6EF0-09D0-4B22-AB0B-CA1628ED26CA}"/>
                  </a:ext>
                </a:extLst>
              </p:cNvPr>
              <p:cNvSpPr txBox="1"/>
              <p:nvPr/>
            </p:nvSpPr>
            <p:spPr>
              <a:xfrm>
                <a:off x="4083992" y="4806053"/>
                <a:ext cx="2149104" cy="461665"/>
              </a:xfrm>
              <a:prstGeom prst="rect">
                <a:avLst/>
              </a:prstGeom>
              <a:noFill/>
            </p:spPr>
            <p:txBody>
              <a:bodyPr wrap="square" rtlCol="0">
                <a:spAutoFit/>
              </a:bodyPr>
              <a:lstStyle/>
              <a:p>
                <a:pPr algn="ctr"/>
                <a:r>
                  <a:rPr lang="en-US" sz="2400" dirty="0">
                    <a:solidFill>
                      <a:schemeClr val="accent1"/>
                    </a:solidFill>
                  </a:rPr>
                  <a:t>Delayed by </a:t>
                </a:r>
                <a14:m>
                  <m:oMath xmlns:m="http://schemas.openxmlformats.org/officeDocument/2006/math">
                    <m:r>
                      <m:rPr>
                        <m:sty m:val="p"/>
                      </m:rPr>
                      <a:rPr lang="el-GR" sz="2400" i="1">
                        <a:solidFill>
                          <a:schemeClr val="accent1"/>
                        </a:solidFill>
                        <a:latin typeface="Cambria Math" panose="02040503050406030204" pitchFamily="18" charset="0"/>
                      </a:rPr>
                      <m:t>Δ</m:t>
                    </m:r>
                    <m:r>
                      <a:rPr lang="en-US" sz="2400" b="0" i="1" smtClean="0">
                        <a:solidFill>
                          <a:schemeClr val="accent1"/>
                        </a:solidFill>
                        <a:latin typeface="Cambria Math" panose="02040503050406030204" pitchFamily="18" charset="0"/>
                      </a:rPr>
                      <m:t>𝑇</m:t>
                    </m:r>
                  </m:oMath>
                </a14:m>
                <a:endParaRPr lang="en-US" sz="2400" dirty="0">
                  <a:solidFill>
                    <a:schemeClr val="accent1"/>
                  </a:solidFill>
                </a:endParaRPr>
              </a:p>
            </p:txBody>
          </p:sp>
        </mc:Choice>
        <mc:Fallback xmlns="">
          <p:sp>
            <p:nvSpPr>
              <p:cNvPr id="57" name="TextBox 56">
                <a:extLst>
                  <a:ext uri="{FF2B5EF4-FFF2-40B4-BE49-F238E27FC236}">
                    <a16:creationId xmlns:a16="http://schemas.microsoft.com/office/drawing/2014/main" id="{37DE6EF0-09D0-4B22-AB0B-CA1628ED26CA}"/>
                  </a:ext>
                </a:extLst>
              </p:cNvPr>
              <p:cNvSpPr txBox="1">
                <a:spLocks noRot="1" noChangeAspect="1" noMove="1" noResize="1" noEditPoints="1" noAdjustHandles="1" noChangeArrowheads="1" noChangeShapeType="1" noTextEdit="1"/>
              </p:cNvSpPr>
              <p:nvPr/>
            </p:nvSpPr>
            <p:spPr>
              <a:xfrm>
                <a:off x="4083992" y="4806053"/>
                <a:ext cx="2149104" cy="461665"/>
              </a:xfrm>
              <a:prstGeom prst="rect">
                <a:avLst/>
              </a:prstGeom>
              <a:blipFill>
                <a:blip r:embed="rId12"/>
                <a:stretch>
                  <a:fillRect l="-568" t="-10526" b="-2894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 name="TextBox 57">
                <a:extLst>
                  <a:ext uri="{FF2B5EF4-FFF2-40B4-BE49-F238E27FC236}">
                    <a16:creationId xmlns:a16="http://schemas.microsoft.com/office/drawing/2014/main" id="{03CEDF43-4D4B-42D9-9332-30060A86C8DD}"/>
                  </a:ext>
                </a:extLst>
              </p:cNvPr>
              <p:cNvSpPr txBox="1"/>
              <p:nvPr/>
            </p:nvSpPr>
            <p:spPr>
              <a:xfrm>
                <a:off x="9375528" y="2041515"/>
                <a:ext cx="2316233" cy="983154"/>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m:rPr>
                          <m:sty m:val="p"/>
                        </m:rPr>
                        <a:rPr lang="el-GR" sz="2800" i="1" smtClean="0">
                          <a:solidFill>
                            <a:schemeClr val="accent1"/>
                          </a:solidFill>
                          <a:latin typeface="Cambria Math" panose="02040503050406030204" pitchFamily="18" charset="0"/>
                        </a:rPr>
                        <m:t>Δ</m:t>
                      </m:r>
                      <m:r>
                        <a:rPr lang="en-US" sz="2800" b="0" i="1" smtClean="0">
                          <a:solidFill>
                            <a:schemeClr val="accent1"/>
                          </a:solidFill>
                          <a:latin typeface="Cambria Math" panose="02040503050406030204" pitchFamily="18" charset="0"/>
                        </a:rPr>
                        <m:t>𝑇</m:t>
                      </m:r>
                      <m:r>
                        <a:rPr lang="en-US" sz="2800" b="0" i="1" smtClean="0">
                          <a:solidFill>
                            <a:schemeClr val="accent1"/>
                          </a:solidFill>
                          <a:latin typeface="Cambria Math" panose="02040503050406030204" pitchFamily="18" charset="0"/>
                        </a:rPr>
                        <m:t>=</m:t>
                      </m:r>
                      <m:f>
                        <m:fPr>
                          <m:ctrlPr>
                            <a:rPr lang="en-US" sz="2800" b="0" i="1" smtClean="0">
                              <a:solidFill>
                                <a:schemeClr val="accent1"/>
                              </a:solidFill>
                              <a:latin typeface="Cambria Math" panose="02040503050406030204" pitchFamily="18" charset="0"/>
                            </a:rPr>
                          </m:ctrlPr>
                        </m:fPr>
                        <m:num>
                          <m:r>
                            <m:rPr>
                              <m:sty m:val="p"/>
                            </m:rPr>
                            <a:rPr lang="en-US" sz="2800" b="0" i="0" smtClean="0">
                              <a:solidFill>
                                <a:schemeClr val="accent1"/>
                              </a:solidFill>
                              <a:latin typeface="Cambria Math" panose="02040503050406030204" pitchFamily="18" charset="0"/>
                            </a:rPr>
                            <m:t>Δ</m:t>
                          </m:r>
                          <m:r>
                            <a:rPr lang="en-US" sz="2800" b="0" i="1" smtClean="0">
                              <a:solidFill>
                                <a:schemeClr val="accent1"/>
                              </a:solidFill>
                              <a:latin typeface="Cambria Math" panose="02040503050406030204" pitchFamily="18" charset="0"/>
                            </a:rPr>
                            <m:t>𝑑</m:t>
                          </m:r>
                        </m:num>
                        <m:den>
                          <m:sSub>
                            <m:sSubPr>
                              <m:ctrlPr>
                                <a:rPr lang="en-US" sz="2800" b="0" i="1" smtClean="0">
                                  <a:solidFill>
                                    <a:schemeClr val="accent1"/>
                                  </a:solidFill>
                                  <a:latin typeface="Cambria Math" panose="02040503050406030204" pitchFamily="18" charset="0"/>
                                </a:rPr>
                              </m:ctrlPr>
                            </m:sSubPr>
                            <m:e>
                              <m:r>
                                <a:rPr lang="en-US" sz="2800" b="0" i="1" smtClean="0">
                                  <a:solidFill>
                                    <a:schemeClr val="accent1"/>
                                  </a:solidFill>
                                  <a:latin typeface="Cambria Math" panose="02040503050406030204" pitchFamily="18" charset="0"/>
                                </a:rPr>
                                <m:t>𝑉</m:t>
                              </m:r>
                            </m:e>
                            <m:sub>
                              <m:r>
                                <a:rPr lang="en-US" sz="2800" b="0" i="1" smtClean="0">
                                  <a:solidFill>
                                    <a:schemeClr val="accent1"/>
                                  </a:solidFill>
                                  <a:latin typeface="Cambria Math" panose="02040503050406030204" pitchFamily="18" charset="0"/>
                                </a:rPr>
                                <m:t>𝑠𝑜𝑢𝑛𝑑</m:t>
                              </m:r>
                            </m:sub>
                          </m:sSub>
                        </m:den>
                      </m:f>
                    </m:oMath>
                  </m:oMathPara>
                </a14:m>
                <a:endParaRPr lang="en-US" sz="2800" dirty="0">
                  <a:solidFill>
                    <a:schemeClr val="accent1"/>
                  </a:solidFill>
                </a:endParaRPr>
              </a:p>
            </p:txBody>
          </p:sp>
        </mc:Choice>
        <mc:Fallback xmlns="">
          <p:sp>
            <p:nvSpPr>
              <p:cNvPr id="58" name="TextBox 57">
                <a:extLst>
                  <a:ext uri="{FF2B5EF4-FFF2-40B4-BE49-F238E27FC236}">
                    <a16:creationId xmlns:a16="http://schemas.microsoft.com/office/drawing/2014/main" id="{03CEDF43-4D4B-42D9-9332-30060A86C8DD}"/>
                  </a:ext>
                </a:extLst>
              </p:cNvPr>
              <p:cNvSpPr txBox="1">
                <a:spLocks noRot="1" noChangeAspect="1" noMove="1" noResize="1" noEditPoints="1" noAdjustHandles="1" noChangeArrowheads="1" noChangeShapeType="1" noTextEdit="1"/>
              </p:cNvSpPr>
              <p:nvPr/>
            </p:nvSpPr>
            <p:spPr>
              <a:xfrm>
                <a:off x="9375528" y="2041515"/>
                <a:ext cx="2316233" cy="983154"/>
              </a:xfrm>
              <a:prstGeom prst="rect">
                <a:avLst/>
              </a:prstGeom>
              <a:blipFill>
                <a:blip r:embed="rId13"/>
                <a:stretch>
                  <a:fillRect/>
                </a:stretch>
              </a:blipFill>
            </p:spPr>
            <p:txBody>
              <a:bodyPr/>
              <a:lstStyle/>
              <a:p>
                <a:r>
                  <a:rPr lang="en-US">
                    <a:noFill/>
                  </a:rPr>
                  <a:t> </a:t>
                </a:r>
              </a:p>
            </p:txBody>
          </p:sp>
        </mc:Fallback>
      </mc:AlternateContent>
      <p:cxnSp>
        <p:nvCxnSpPr>
          <p:cNvPr id="12" name="Straight Connector 11">
            <a:extLst>
              <a:ext uri="{FF2B5EF4-FFF2-40B4-BE49-F238E27FC236}">
                <a16:creationId xmlns:a16="http://schemas.microsoft.com/office/drawing/2014/main" id="{ADCD2327-B628-4AC7-BC58-D44C296A7E0C}"/>
              </a:ext>
            </a:extLst>
          </p:cNvPr>
          <p:cNvCxnSpPr>
            <a:cxnSpLocks/>
          </p:cNvCxnSpPr>
          <p:nvPr/>
        </p:nvCxnSpPr>
        <p:spPr>
          <a:xfrm flipV="1">
            <a:off x="3699871" y="1983471"/>
            <a:ext cx="293116" cy="1169061"/>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B0503B0-DF1F-4DF9-A510-19F3438DEEDB}"/>
              </a:ext>
            </a:extLst>
          </p:cNvPr>
          <p:cNvCxnSpPr>
            <a:cxnSpLocks/>
          </p:cNvCxnSpPr>
          <p:nvPr/>
        </p:nvCxnSpPr>
        <p:spPr>
          <a:xfrm flipV="1">
            <a:off x="6339660" y="2568001"/>
            <a:ext cx="126814" cy="58453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1" name="TextBox 60">
                <a:extLst>
                  <a:ext uri="{FF2B5EF4-FFF2-40B4-BE49-F238E27FC236}">
                    <a16:creationId xmlns:a16="http://schemas.microsoft.com/office/drawing/2014/main" id="{45AB3823-D906-4706-8C28-208733042429}"/>
                  </a:ext>
                </a:extLst>
              </p:cNvPr>
              <p:cNvSpPr txBox="1"/>
              <p:nvPr/>
            </p:nvSpPr>
            <p:spPr>
              <a:xfrm>
                <a:off x="5049892" y="2245003"/>
                <a:ext cx="637648" cy="584775"/>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m:rPr>
                          <m:sty m:val="p"/>
                        </m:rPr>
                        <a:rPr lang="en-US" sz="3200">
                          <a:latin typeface="Cambria Math" panose="02040503050406030204" pitchFamily="18" charset="0"/>
                        </a:rPr>
                        <m:t>Δd</m:t>
                      </m:r>
                    </m:oMath>
                  </m:oMathPara>
                </a14:m>
                <a:endParaRPr lang="en-US" sz="3200" dirty="0"/>
              </a:p>
            </p:txBody>
          </p:sp>
        </mc:Choice>
        <mc:Fallback xmlns="">
          <p:sp>
            <p:nvSpPr>
              <p:cNvPr id="61" name="TextBox 60">
                <a:extLst>
                  <a:ext uri="{FF2B5EF4-FFF2-40B4-BE49-F238E27FC236}">
                    <a16:creationId xmlns:a16="http://schemas.microsoft.com/office/drawing/2014/main" id="{45AB3823-D906-4706-8C28-208733042429}"/>
                  </a:ext>
                </a:extLst>
              </p:cNvPr>
              <p:cNvSpPr txBox="1">
                <a:spLocks noRot="1" noChangeAspect="1" noMove="1" noResize="1" noEditPoints="1" noAdjustHandles="1" noChangeArrowheads="1" noChangeShapeType="1" noTextEdit="1"/>
              </p:cNvSpPr>
              <p:nvPr/>
            </p:nvSpPr>
            <p:spPr>
              <a:xfrm>
                <a:off x="5049892" y="2245003"/>
                <a:ext cx="637648" cy="584775"/>
              </a:xfrm>
              <a:prstGeom prst="rect">
                <a:avLst/>
              </a:prstGeom>
              <a:blipFill>
                <a:blip r:embed="rId1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2" name="TextBox 61">
                <a:extLst>
                  <a:ext uri="{FF2B5EF4-FFF2-40B4-BE49-F238E27FC236}">
                    <a16:creationId xmlns:a16="http://schemas.microsoft.com/office/drawing/2014/main" id="{5655A26B-2886-4C86-93B9-201CDE936CA7}"/>
                  </a:ext>
                </a:extLst>
              </p:cNvPr>
              <p:cNvSpPr txBox="1"/>
              <p:nvPr/>
            </p:nvSpPr>
            <p:spPr>
              <a:xfrm>
                <a:off x="8855492" y="1421486"/>
                <a:ext cx="3403152" cy="584775"/>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m:rPr>
                          <m:sty m:val="p"/>
                        </m:rPr>
                        <a:rPr lang="en-US" sz="3200" b="0" i="0" smtClean="0">
                          <a:solidFill>
                            <a:schemeClr val="tx1"/>
                          </a:solidFill>
                          <a:latin typeface="Cambria Math" panose="02040503050406030204" pitchFamily="18" charset="0"/>
                        </a:rPr>
                        <m:t>Δd</m:t>
                      </m:r>
                      <m:r>
                        <a:rPr lang="en-US" sz="3200" b="0" i="0" smtClean="0">
                          <a:solidFill>
                            <a:schemeClr val="tx1"/>
                          </a:solidFill>
                          <a:latin typeface="Cambria Math" panose="02040503050406030204" pitchFamily="18" charset="0"/>
                        </a:rPr>
                        <m:t>=</m:t>
                      </m:r>
                      <m:r>
                        <m:rPr>
                          <m:sty m:val="p"/>
                        </m:rPr>
                        <a:rPr lang="en-US" sz="3200" b="0" i="0" smtClean="0">
                          <a:solidFill>
                            <a:schemeClr val="tx1"/>
                          </a:solidFill>
                          <a:latin typeface="Cambria Math" panose="02040503050406030204" pitchFamily="18" charset="0"/>
                        </a:rPr>
                        <m:t>Dcos</m:t>
                      </m:r>
                      <m:r>
                        <a:rPr lang="en-US" sz="3200" b="0" i="1" smtClean="0">
                          <a:solidFill>
                            <a:schemeClr val="tx1"/>
                          </a:solidFill>
                          <a:latin typeface="Cambria Math" panose="02040503050406030204" pitchFamily="18" charset="0"/>
                        </a:rPr>
                        <m:t>(</m:t>
                      </m:r>
                      <m:sSub>
                        <m:sSubPr>
                          <m:ctrlPr>
                            <a:rPr lang="en-US" sz="3200" b="0" i="1" smtClean="0">
                              <a:solidFill>
                                <a:schemeClr val="tx1"/>
                              </a:solidFill>
                              <a:latin typeface="Cambria Math" panose="02040503050406030204" pitchFamily="18" charset="0"/>
                            </a:rPr>
                          </m:ctrlPr>
                        </m:sSubPr>
                        <m:e>
                          <m:r>
                            <a:rPr lang="en-US" sz="3200" b="0" i="1" smtClean="0">
                              <a:solidFill>
                                <a:schemeClr val="tx1"/>
                              </a:solidFill>
                              <a:latin typeface="Cambria Math" panose="02040503050406030204" pitchFamily="18" charset="0"/>
                            </a:rPr>
                            <m:t>𝜃</m:t>
                          </m:r>
                        </m:e>
                        <m:sub>
                          <m:r>
                            <m:rPr>
                              <m:sty m:val="p"/>
                            </m:rPr>
                            <a:rPr lang="en-US" altLang="zh-TW" sz="3200" i="1">
                              <a:latin typeface="Cambria Math" panose="02040503050406030204" pitchFamily="18" charset="0"/>
                            </a:rPr>
                            <m:t>A</m:t>
                          </m:r>
                          <m:r>
                            <m:rPr>
                              <m:sty m:val="p"/>
                            </m:rPr>
                            <a:rPr lang="en-US" altLang="zh-TW" sz="3200" b="0" i="0" smtClean="0">
                              <a:latin typeface="Cambria Math" panose="02040503050406030204" pitchFamily="18" charset="0"/>
                            </a:rPr>
                            <m:t>oA</m:t>
                          </m:r>
                        </m:sub>
                      </m:sSub>
                      <m:r>
                        <a:rPr lang="en-US" altLang="zh-TW" sz="3200" i="1">
                          <a:latin typeface="Cambria Math" panose="02040503050406030204" pitchFamily="18" charset="0"/>
                        </a:rPr>
                        <m:t>)</m:t>
                      </m:r>
                    </m:oMath>
                  </m:oMathPara>
                </a14:m>
                <a:endParaRPr lang="en-US" sz="3200" dirty="0">
                  <a:solidFill>
                    <a:schemeClr val="tx1"/>
                  </a:solidFill>
                </a:endParaRPr>
              </a:p>
            </p:txBody>
          </p:sp>
        </mc:Choice>
        <mc:Fallback xmlns="">
          <p:sp>
            <p:nvSpPr>
              <p:cNvPr id="62" name="TextBox 61">
                <a:extLst>
                  <a:ext uri="{FF2B5EF4-FFF2-40B4-BE49-F238E27FC236}">
                    <a16:creationId xmlns:a16="http://schemas.microsoft.com/office/drawing/2014/main" id="{5655A26B-2886-4C86-93B9-201CDE936CA7}"/>
                  </a:ext>
                </a:extLst>
              </p:cNvPr>
              <p:cNvSpPr txBox="1">
                <a:spLocks noRot="1" noChangeAspect="1" noMove="1" noResize="1" noEditPoints="1" noAdjustHandles="1" noChangeArrowheads="1" noChangeShapeType="1" noTextEdit="1"/>
              </p:cNvSpPr>
              <p:nvPr/>
            </p:nvSpPr>
            <p:spPr>
              <a:xfrm>
                <a:off x="8855492" y="1421486"/>
                <a:ext cx="3403152" cy="584775"/>
              </a:xfrm>
              <a:prstGeom prst="rect">
                <a:avLst/>
              </a:prstGeom>
              <a:blipFill>
                <a:blip r:embed="rId15"/>
                <a:stretch>
                  <a:fillRect/>
                </a:stretch>
              </a:blipFill>
            </p:spPr>
            <p:txBody>
              <a:bodyPr/>
              <a:lstStyle/>
              <a:p>
                <a:r>
                  <a:rPr lang="en-US">
                    <a:noFill/>
                  </a:rPr>
                  <a:t> </a:t>
                </a:r>
              </a:p>
            </p:txBody>
          </p:sp>
        </mc:Fallback>
      </mc:AlternateContent>
      <p:cxnSp>
        <p:nvCxnSpPr>
          <p:cNvPr id="64" name="Straight Arrow Connector 63">
            <a:extLst>
              <a:ext uri="{FF2B5EF4-FFF2-40B4-BE49-F238E27FC236}">
                <a16:creationId xmlns:a16="http://schemas.microsoft.com/office/drawing/2014/main" id="{AFF7EA10-C485-4905-ACDA-5BAFABCD29CC}"/>
              </a:ext>
            </a:extLst>
          </p:cNvPr>
          <p:cNvCxnSpPr>
            <a:cxnSpLocks/>
          </p:cNvCxnSpPr>
          <p:nvPr/>
        </p:nvCxnSpPr>
        <p:spPr>
          <a:xfrm>
            <a:off x="3873875" y="2454896"/>
            <a:ext cx="2425456" cy="594389"/>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FA106B97-F1FE-480B-A534-8D52C7251A52}"/>
                  </a:ext>
                </a:extLst>
              </p:cNvPr>
              <p:cNvSpPr txBox="1"/>
              <p:nvPr/>
            </p:nvSpPr>
            <p:spPr>
              <a:xfrm>
                <a:off x="0" y="5594877"/>
                <a:ext cx="12192000" cy="1200329"/>
              </a:xfrm>
              <a:prstGeom prst="rect">
                <a:avLst/>
              </a:prstGeom>
              <a:solidFill>
                <a:schemeClr val="accent1">
                  <a:lumMod val="20000"/>
                  <a:lumOff val="80000"/>
                </a:schemeClr>
              </a:solidFill>
            </p:spPr>
            <p:txBody>
              <a:bodyPr wrap="square" rtlCol="0">
                <a:spAutoFit/>
              </a:bodyPr>
              <a:lstStyle/>
              <a:p>
                <a:pPr algn="ctr"/>
                <a:r>
                  <a:rPr lang="en-US" altLang="zh-CN" sz="3600" dirty="0"/>
                  <a:t>ΔT</a:t>
                </a:r>
                <a:r>
                  <a:rPr lang="zh-CN" altLang="en-US" sz="3600" dirty="0"/>
                  <a:t> </a:t>
                </a:r>
                <a:r>
                  <a:rPr lang="en-US" altLang="zh-CN" sz="3600" dirty="0"/>
                  <a:t>and </a:t>
                </a:r>
                <a:r>
                  <a:rPr lang="en-US" altLang="zh-CN" sz="3600" dirty="0" err="1"/>
                  <a:t>AoA</a:t>
                </a:r>
                <a:r>
                  <a:rPr lang="en-US" altLang="zh-CN" sz="3600" dirty="0"/>
                  <a:t>: </a:t>
                </a:r>
                <a:r>
                  <a:rPr lang="en-US" altLang="zh-CN" sz="3600" dirty="0">
                    <a:solidFill>
                      <a:srgbClr val="FF0000"/>
                    </a:solidFill>
                  </a:rPr>
                  <a:t>1-to-1</a:t>
                </a:r>
                <a:r>
                  <a:rPr lang="zh-TW" altLang="en-US" sz="3600" dirty="0">
                    <a:solidFill>
                      <a:srgbClr val="FF0000"/>
                    </a:solidFill>
                  </a:rPr>
                  <a:t> </a:t>
                </a:r>
                <a:r>
                  <a:rPr lang="en-US" altLang="zh-TW" sz="3600" dirty="0">
                    <a:solidFill>
                      <a:srgbClr val="FF0000"/>
                    </a:solidFill>
                  </a:rPr>
                  <a:t>mapping</a:t>
                </a:r>
              </a:p>
              <a:p>
                <a:pPr algn="ctr"/>
                <a:r>
                  <a:rPr lang="en-US" sz="3600" dirty="0">
                    <a:solidFill>
                      <a:schemeClr val="tx1"/>
                    </a:solidFill>
                  </a:rPr>
                  <a:t>A simple correlation can find </a:t>
                </a:r>
                <a14:m>
                  <m:oMath xmlns:m="http://schemas.openxmlformats.org/officeDocument/2006/math">
                    <m:r>
                      <m:rPr>
                        <m:sty m:val="p"/>
                      </m:rPr>
                      <a:rPr lang="el-GR" sz="3600" i="1" smtClean="0">
                        <a:solidFill>
                          <a:schemeClr val="tx1"/>
                        </a:solidFill>
                        <a:latin typeface="Cambria Math" panose="02040503050406030204" pitchFamily="18" charset="0"/>
                      </a:rPr>
                      <m:t>Δ</m:t>
                    </m:r>
                    <m:r>
                      <a:rPr lang="en-US" sz="3600" b="0" i="1" smtClean="0">
                        <a:solidFill>
                          <a:schemeClr val="tx1"/>
                        </a:solidFill>
                        <a:latin typeface="Cambria Math" panose="02040503050406030204" pitchFamily="18" charset="0"/>
                      </a:rPr>
                      <m:t>𝑇</m:t>
                    </m:r>
                  </m:oMath>
                </a14:m>
                <a:r>
                  <a:rPr lang="en-US" sz="3600" dirty="0">
                    <a:solidFill>
                      <a:schemeClr val="tx1"/>
                    </a:solidFill>
                  </a:rPr>
                  <a:t>, hence </a:t>
                </a:r>
                <a:r>
                  <a:rPr lang="en-US" sz="3600" dirty="0" err="1">
                    <a:solidFill>
                      <a:schemeClr val="tx1"/>
                    </a:solidFill>
                  </a:rPr>
                  <a:t>AoA</a:t>
                </a:r>
                <a:endParaRPr lang="en-US" sz="3600" dirty="0">
                  <a:solidFill>
                    <a:schemeClr val="tx1"/>
                  </a:solidFill>
                </a:endParaRPr>
              </a:p>
            </p:txBody>
          </p:sp>
        </mc:Choice>
        <mc:Fallback xmlns="">
          <p:sp>
            <p:nvSpPr>
              <p:cNvPr id="66" name="TextBox 65">
                <a:extLst>
                  <a:ext uri="{FF2B5EF4-FFF2-40B4-BE49-F238E27FC236}">
                    <a16:creationId xmlns:a16="http://schemas.microsoft.com/office/drawing/2014/main" id="{FA106B97-F1FE-480B-A534-8D52C7251A52}"/>
                  </a:ext>
                </a:extLst>
              </p:cNvPr>
              <p:cNvSpPr txBox="1">
                <a:spLocks noRot="1" noChangeAspect="1" noMove="1" noResize="1" noEditPoints="1" noAdjustHandles="1" noChangeArrowheads="1" noChangeShapeType="1" noTextEdit="1"/>
              </p:cNvSpPr>
              <p:nvPr/>
            </p:nvSpPr>
            <p:spPr>
              <a:xfrm>
                <a:off x="0" y="5594877"/>
                <a:ext cx="12192000" cy="1200329"/>
              </a:xfrm>
              <a:prstGeom prst="rect">
                <a:avLst/>
              </a:prstGeom>
              <a:blipFill>
                <a:blip r:embed="rId16"/>
                <a:stretch>
                  <a:fillRect t="-8122" b="-1827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BABAA51E-1552-457A-AE22-059E0A9D2274}"/>
                  </a:ext>
                </a:extLst>
              </p:cNvPr>
              <p:cNvSpPr txBox="1"/>
              <p:nvPr/>
            </p:nvSpPr>
            <p:spPr>
              <a:xfrm>
                <a:off x="7142707" y="4800966"/>
                <a:ext cx="2149104" cy="461665"/>
              </a:xfrm>
              <a:prstGeom prst="rect">
                <a:avLst/>
              </a:prstGeom>
              <a:noFill/>
            </p:spPr>
            <p:txBody>
              <a:bodyPr wrap="square" rtlCol="0">
                <a:spAutoFit/>
              </a:bodyPr>
              <a:lstStyle/>
              <a:p>
                <a:pPr algn="ctr"/>
                <a:r>
                  <a:rPr lang="en-US" sz="2400" dirty="0">
                    <a:solidFill>
                      <a:schemeClr val="accent1"/>
                    </a:solidFill>
                  </a:rPr>
                  <a:t>Delayed by </a:t>
                </a:r>
                <a14:m>
                  <m:oMath xmlns:m="http://schemas.openxmlformats.org/officeDocument/2006/math">
                    <m:r>
                      <m:rPr>
                        <m:sty m:val="p"/>
                      </m:rPr>
                      <a:rPr lang="el-GR" sz="2400" i="1">
                        <a:solidFill>
                          <a:schemeClr val="accent1"/>
                        </a:solidFill>
                        <a:latin typeface="Cambria Math" panose="02040503050406030204" pitchFamily="18" charset="0"/>
                      </a:rPr>
                      <m:t>Δ</m:t>
                    </m:r>
                    <m:r>
                      <a:rPr lang="en-US" sz="2400" b="0" i="1" smtClean="0">
                        <a:solidFill>
                          <a:schemeClr val="accent1"/>
                        </a:solidFill>
                        <a:latin typeface="Cambria Math" panose="02040503050406030204" pitchFamily="18" charset="0"/>
                      </a:rPr>
                      <m:t>𝑇</m:t>
                    </m:r>
                  </m:oMath>
                </a14:m>
                <a:endParaRPr lang="en-US" sz="2400" dirty="0">
                  <a:solidFill>
                    <a:schemeClr val="accent1"/>
                  </a:solidFill>
                </a:endParaRPr>
              </a:p>
            </p:txBody>
          </p:sp>
        </mc:Choice>
        <mc:Fallback xmlns="">
          <p:sp>
            <p:nvSpPr>
              <p:cNvPr id="68" name="TextBox 67">
                <a:extLst>
                  <a:ext uri="{FF2B5EF4-FFF2-40B4-BE49-F238E27FC236}">
                    <a16:creationId xmlns:a16="http://schemas.microsoft.com/office/drawing/2014/main" id="{BABAA51E-1552-457A-AE22-059E0A9D2274}"/>
                  </a:ext>
                </a:extLst>
              </p:cNvPr>
              <p:cNvSpPr txBox="1">
                <a:spLocks noRot="1" noChangeAspect="1" noMove="1" noResize="1" noEditPoints="1" noAdjustHandles="1" noChangeArrowheads="1" noChangeShapeType="1" noTextEdit="1"/>
              </p:cNvSpPr>
              <p:nvPr/>
            </p:nvSpPr>
            <p:spPr>
              <a:xfrm>
                <a:off x="7142707" y="4800966"/>
                <a:ext cx="2149104" cy="461665"/>
              </a:xfrm>
              <a:prstGeom prst="rect">
                <a:avLst/>
              </a:prstGeom>
              <a:blipFill>
                <a:blip r:embed="rId17"/>
                <a:stretch>
                  <a:fillRect l="-852" t="-10667" b="-30667"/>
                </a:stretch>
              </a:blipFill>
            </p:spPr>
            <p:txBody>
              <a:bodyPr/>
              <a:lstStyle/>
              <a:p>
                <a:r>
                  <a:rPr lang="en-US">
                    <a:noFill/>
                  </a:rPr>
                  <a:t> </a:t>
                </a:r>
              </a:p>
            </p:txBody>
          </p:sp>
        </mc:Fallback>
      </mc:AlternateContent>
      <p:cxnSp>
        <p:nvCxnSpPr>
          <p:cNvPr id="69" name="Straight Arrow Connector 68">
            <a:extLst>
              <a:ext uri="{FF2B5EF4-FFF2-40B4-BE49-F238E27FC236}">
                <a16:creationId xmlns:a16="http://schemas.microsoft.com/office/drawing/2014/main" id="{67797D0D-D3FF-413F-AB18-3C01B2A3EE8F}"/>
              </a:ext>
            </a:extLst>
          </p:cNvPr>
          <p:cNvCxnSpPr>
            <a:cxnSpLocks/>
          </p:cNvCxnSpPr>
          <p:nvPr/>
        </p:nvCxnSpPr>
        <p:spPr>
          <a:xfrm>
            <a:off x="3901797" y="3527539"/>
            <a:ext cx="2331020" cy="19527"/>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3" name="TextBox 72">
                <a:extLst>
                  <a:ext uri="{FF2B5EF4-FFF2-40B4-BE49-F238E27FC236}">
                    <a16:creationId xmlns:a16="http://schemas.microsoft.com/office/drawing/2014/main" id="{104214E5-BD9D-417B-A6D1-25DA3D24D868}"/>
                  </a:ext>
                </a:extLst>
              </p:cNvPr>
              <p:cNvSpPr txBox="1"/>
              <p:nvPr/>
            </p:nvSpPr>
            <p:spPr>
              <a:xfrm>
                <a:off x="4814114" y="3547066"/>
                <a:ext cx="586232" cy="584775"/>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m:rPr>
                          <m:sty m:val="p"/>
                        </m:rPr>
                        <a:rPr lang="en-US" altLang="zh-TW" sz="3200" i="1">
                          <a:latin typeface="Cambria Math" panose="02040503050406030204" pitchFamily="18" charset="0"/>
                        </a:rPr>
                        <m:t>D</m:t>
                      </m:r>
                    </m:oMath>
                  </m:oMathPara>
                </a14:m>
                <a:endParaRPr lang="en-US" sz="3200" dirty="0">
                  <a:solidFill>
                    <a:schemeClr val="tx1"/>
                  </a:solidFill>
                </a:endParaRPr>
              </a:p>
            </p:txBody>
          </p:sp>
        </mc:Choice>
        <mc:Fallback xmlns="">
          <p:sp>
            <p:nvSpPr>
              <p:cNvPr id="73" name="TextBox 72">
                <a:extLst>
                  <a:ext uri="{FF2B5EF4-FFF2-40B4-BE49-F238E27FC236}">
                    <a16:creationId xmlns:a16="http://schemas.microsoft.com/office/drawing/2014/main" id="{104214E5-BD9D-417B-A6D1-25DA3D24D868}"/>
                  </a:ext>
                </a:extLst>
              </p:cNvPr>
              <p:cNvSpPr txBox="1">
                <a:spLocks noRot="1" noChangeAspect="1" noMove="1" noResize="1" noEditPoints="1" noAdjustHandles="1" noChangeArrowheads="1" noChangeShapeType="1" noTextEdit="1"/>
              </p:cNvSpPr>
              <p:nvPr/>
            </p:nvSpPr>
            <p:spPr>
              <a:xfrm>
                <a:off x="4814114" y="3547066"/>
                <a:ext cx="586232" cy="584775"/>
              </a:xfrm>
              <a:prstGeom prst="rect">
                <a:avLst/>
              </a:prstGeom>
              <a:blipFill>
                <a:blip r:embed="rId18"/>
                <a:stretch>
                  <a:fillRect/>
                </a:stretch>
              </a:blipFill>
            </p:spPr>
            <p:txBody>
              <a:bodyPr/>
              <a:lstStyle/>
              <a:p>
                <a:r>
                  <a:rPr lang="en-US">
                    <a:noFill/>
                  </a:rPr>
                  <a:t> </a:t>
                </a:r>
              </a:p>
            </p:txBody>
          </p:sp>
        </mc:Fallback>
      </mc:AlternateContent>
      <p:grpSp>
        <p:nvGrpSpPr>
          <p:cNvPr id="78" name="Group 77">
            <a:extLst>
              <a:ext uri="{FF2B5EF4-FFF2-40B4-BE49-F238E27FC236}">
                <a16:creationId xmlns:a16="http://schemas.microsoft.com/office/drawing/2014/main" id="{0C049479-EAED-45D2-B416-DDB641BBE99B}"/>
              </a:ext>
            </a:extLst>
          </p:cNvPr>
          <p:cNvGrpSpPr/>
          <p:nvPr/>
        </p:nvGrpSpPr>
        <p:grpSpPr>
          <a:xfrm>
            <a:off x="1477205" y="2626713"/>
            <a:ext cx="2056491" cy="1020006"/>
            <a:chOff x="1477205" y="2626713"/>
            <a:chExt cx="2056491" cy="1020006"/>
          </a:xfrm>
        </p:grpSpPr>
        <p:sp>
          <p:nvSpPr>
            <p:cNvPr id="75" name="Block Arc 74">
              <a:extLst>
                <a:ext uri="{FF2B5EF4-FFF2-40B4-BE49-F238E27FC236}">
                  <a16:creationId xmlns:a16="http://schemas.microsoft.com/office/drawing/2014/main" id="{93B059E3-5CBD-4317-9811-A7D2957B200C}"/>
                </a:ext>
              </a:extLst>
            </p:cNvPr>
            <p:cNvSpPr/>
            <p:nvPr/>
          </p:nvSpPr>
          <p:spPr>
            <a:xfrm>
              <a:off x="2513690" y="2626713"/>
              <a:ext cx="1020006" cy="1020006"/>
            </a:xfrm>
            <a:prstGeom prst="blockArc">
              <a:avLst>
                <a:gd name="adj1" fmla="val 10441624"/>
                <a:gd name="adj2" fmla="val 12613081"/>
                <a:gd name="adj3" fmla="val 921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77" name="TextBox 76">
                  <a:extLst>
                    <a:ext uri="{FF2B5EF4-FFF2-40B4-BE49-F238E27FC236}">
                      <a16:creationId xmlns:a16="http://schemas.microsoft.com/office/drawing/2014/main" id="{A9F20095-9A0F-4954-B83C-5962A6F348AB}"/>
                    </a:ext>
                  </a:extLst>
                </p:cNvPr>
                <p:cNvSpPr txBox="1"/>
                <p:nvPr/>
              </p:nvSpPr>
              <p:spPr>
                <a:xfrm>
                  <a:off x="1477205" y="2962291"/>
                  <a:ext cx="1093043" cy="58477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tx1"/>
                                </a:solidFill>
                                <a:latin typeface="Cambria Math" panose="02040503050406030204" pitchFamily="18" charset="0"/>
                              </a:rPr>
                            </m:ctrlPr>
                          </m:sSubPr>
                          <m:e>
                            <m:r>
                              <a:rPr lang="en-US" sz="3200" b="0" i="1" smtClean="0">
                                <a:solidFill>
                                  <a:schemeClr val="tx1"/>
                                </a:solidFill>
                                <a:latin typeface="Cambria Math" panose="02040503050406030204" pitchFamily="18" charset="0"/>
                              </a:rPr>
                              <m:t>𝜃</m:t>
                            </m:r>
                          </m:e>
                          <m:sub>
                            <m:r>
                              <m:rPr>
                                <m:sty m:val="p"/>
                              </m:rPr>
                              <a:rPr lang="en-US" altLang="zh-TW" sz="3200" i="1">
                                <a:latin typeface="Cambria Math" panose="02040503050406030204" pitchFamily="18" charset="0"/>
                              </a:rPr>
                              <m:t>A</m:t>
                            </m:r>
                            <m:r>
                              <m:rPr>
                                <m:sty m:val="p"/>
                              </m:rPr>
                              <a:rPr lang="en-US" altLang="zh-TW" sz="3200" b="0" i="0" smtClean="0">
                                <a:latin typeface="Cambria Math" panose="02040503050406030204" pitchFamily="18" charset="0"/>
                              </a:rPr>
                              <m:t>oA</m:t>
                            </m:r>
                          </m:sub>
                        </m:sSub>
                      </m:oMath>
                    </m:oMathPara>
                  </a14:m>
                  <a:endParaRPr lang="en-US" sz="3200" dirty="0"/>
                </a:p>
              </p:txBody>
            </p:sp>
          </mc:Choice>
          <mc:Fallback xmlns="">
            <p:sp>
              <p:nvSpPr>
                <p:cNvPr id="77" name="TextBox 76">
                  <a:extLst>
                    <a:ext uri="{FF2B5EF4-FFF2-40B4-BE49-F238E27FC236}">
                      <a16:creationId xmlns:a16="http://schemas.microsoft.com/office/drawing/2014/main" id="{A9F20095-9A0F-4954-B83C-5962A6F348AB}"/>
                    </a:ext>
                  </a:extLst>
                </p:cNvPr>
                <p:cNvSpPr txBox="1">
                  <a:spLocks noRot="1" noChangeAspect="1" noMove="1" noResize="1" noEditPoints="1" noAdjustHandles="1" noChangeArrowheads="1" noChangeShapeType="1" noTextEdit="1"/>
                </p:cNvSpPr>
                <p:nvPr/>
              </p:nvSpPr>
              <p:spPr>
                <a:xfrm>
                  <a:off x="1477205" y="2962291"/>
                  <a:ext cx="1093043" cy="584775"/>
                </a:xfrm>
                <a:prstGeom prst="rect">
                  <a:avLst/>
                </a:prstGeom>
                <a:blipFill>
                  <a:blip r:embed="rId19"/>
                  <a:stretch>
                    <a:fillRect/>
                  </a:stretch>
                </a:blipFill>
              </p:spPr>
              <p:txBody>
                <a:bodyPr/>
                <a:lstStyle/>
                <a:p>
                  <a:r>
                    <a:rPr lang="en-US">
                      <a:noFill/>
                    </a:rPr>
                    <a:t> </a:t>
                  </a:r>
                </a:p>
              </p:txBody>
            </p:sp>
          </mc:Fallback>
        </mc:AlternateContent>
      </p:grpSp>
      <p:sp>
        <p:nvSpPr>
          <p:cNvPr id="2" name="TextBox 1">
            <a:extLst>
              <a:ext uri="{FF2B5EF4-FFF2-40B4-BE49-F238E27FC236}">
                <a16:creationId xmlns:a16="http://schemas.microsoft.com/office/drawing/2014/main" id="{27453A47-101A-4A2E-A689-A32CCC8227D1}"/>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Conventional </a:t>
            </a:r>
            <a:r>
              <a:rPr lang="en-US" sz="3200" b="1" dirty="0" err="1"/>
              <a:t>AoA</a:t>
            </a:r>
            <a:r>
              <a:rPr lang="en-US" sz="3200" b="1" dirty="0"/>
              <a:t> algorithm</a:t>
            </a:r>
          </a:p>
        </p:txBody>
      </p:sp>
    </p:spTree>
    <p:custDataLst>
      <p:tags r:id="rId1"/>
    </p:custDataLst>
    <p:extLst>
      <p:ext uri="{BB962C8B-B14F-4D97-AF65-F5344CB8AC3E}">
        <p14:creationId xmlns:p14="http://schemas.microsoft.com/office/powerpoint/2010/main" val="634463898"/>
      </p:ext>
    </p:extLst>
  </p:cSld>
  <p:clrMapOvr>
    <a:masterClrMapping/>
  </p:clrMapOvr>
  <mc:AlternateContent xmlns:mc="http://schemas.openxmlformats.org/markup-compatibility/2006">
    <mc:Choice xmlns:p14="http://schemas.microsoft.com/office/powerpoint/2010/main" Requires="p14">
      <p:transition spd="slow" p14:dur="2000" advTm="51293"/>
    </mc:Choice>
    <mc:Fallback>
      <p:transition spd="slow" advTm="5129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2"/>
                                        </p:tgtEl>
                                        <p:attrNameLst>
                                          <p:attrName>style.visibility</p:attrName>
                                        </p:attrNameLst>
                                      </p:cBhvr>
                                      <p:to>
                                        <p:strVal val="visible"/>
                                      </p:to>
                                    </p:set>
                                  </p:childTnLst>
                                </p:cTn>
                              </p:par>
                              <p:par>
                                <p:cTn id="37" presetID="1" presetClass="entr" presetSubtype="0" fill="hold" grpId="1" nodeType="withEffect">
                                  <p:stCondLst>
                                    <p:cond delay="0"/>
                                  </p:stCondLst>
                                  <p:childTnLst>
                                    <p:set>
                                      <p:cBhvr>
                                        <p:cTn id="38" dur="1" fill="hold">
                                          <p:stCondLst>
                                            <p:cond delay="0"/>
                                          </p:stCondLst>
                                        </p:cTn>
                                        <p:tgtEl>
                                          <p:spTgt spid="5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8"/>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57" grpId="0"/>
      <p:bldP spid="58" grpId="1"/>
      <p:bldP spid="61" grpId="0"/>
      <p:bldP spid="62" grpId="0"/>
      <p:bldP spid="66" grpId="0" animBg="1"/>
      <p:bldP spid="6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a:extLst>
              <a:ext uri="{FF2B5EF4-FFF2-40B4-BE49-F238E27FC236}">
                <a16:creationId xmlns:a16="http://schemas.microsoft.com/office/drawing/2014/main" id="{FA106B97-F1FE-480B-A534-8D52C7251A52}"/>
              </a:ext>
            </a:extLst>
          </p:cNvPr>
          <p:cNvSpPr txBox="1"/>
          <p:nvPr/>
        </p:nvSpPr>
        <p:spPr>
          <a:xfrm>
            <a:off x="0" y="5594877"/>
            <a:ext cx="12192000" cy="1200329"/>
          </a:xfrm>
          <a:prstGeom prst="rect">
            <a:avLst/>
          </a:prstGeom>
          <a:solidFill>
            <a:schemeClr val="accent1">
              <a:lumMod val="20000"/>
              <a:lumOff val="80000"/>
            </a:schemeClr>
          </a:solidFill>
        </p:spPr>
        <p:txBody>
          <a:bodyPr wrap="square" rtlCol="0">
            <a:spAutoFit/>
          </a:bodyPr>
          <a:lstStyle/>
          <a:p>
            <a:pPr algn="ctr"/>
            <a:r>
              <a:rPr lang="en-US" altLang="zh-CN" sz="3600" dirty="0"/>
              <a:t>With (infinite number of) echoes … ΔT</a:t>
            </a:r>
            <a:r>
              <a:rPr lang="zh-CN" altLang="en-US" sz="3600" dirty="0"/>
              <a:t>’</a:t>
            </a:r>
            <a:r>
              <a:rPr lang="en-US" altLang="zh-CN" sz="3600" dirty="0"/>
              <a:t>s are getting mixed</a:t>
            </a:r>
          </a:p>
          <a:p>
            <a:pPr algn="ctr"/>
            <a:r>
              <a:rPr lang="en-US" sz="3600" dirty="0">
                <a:solidFill>
                  <a:srgbClr val="FF0000"/>
                </a:solidFill>
              </a:rPr>
              <a:t>Impossible to decouple </a:t>
            </a:r>
            <a:r>
              <a:rPr lang="en-US" sz="3600" dirty="0"/>
              <a:t>each ΔT from the mixture </a:t>
            </a:r>
          </a:p>
        </p:txBody>
      </p:sp>
      <p:grpSp>
        <p:nvGrpSpPr>
          <p:cNvPr id="93" name="Group 92">
            <a:extLst>
              <a:ext uri="{FF2B5EF4-FFF2-40B4-BE49-F238E27FC236}">
                <a16:creationId xmlns:a16="http://schemas.microsoft.com/office/drawing/2014/main" id="{ABF99330-F198-4933-8FF3-2BD0AAB47017}"/>
              </a:ext>
            </a:extLst>
          </p:cNvPr>
          <p:cNvGrpSpPr/>
          <p:nvPr/>
        </p:nvGrpSpPr>
        <p:grpSpPr>
          <a:xfrm>
            <a:off x="496208" y="1215750"/>
            <a:ext cx="928572" cy="1217199"/>
            <a:chOff x="700661" y="934031"/>
            <a:chExt cx="1165596" cy="1527897"/>
          </a:xfrm>
        </p:grpSpPr>
        <p:pic>
          <p:nvPicPr>
            <p:cNvPr id="94" name="Picture 4" descr="Image result for speaker icon">
              <a:extLst>
                <a:ext uri="{FF2B5EF4-FFF2-40B4-BE49-F238E27FC236}">
                  <a16:creationId xmlns:a16="http://schemas.microsoft.com/office/drawing/2014/main" id="{E4E64D3F-871A-406F-9E49-CF2DFC464811}"/>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1592839" y="1401543"/>
              <a:ext cx="273418" cy="649203"/>
            </a:xfrm>
            <a:prstGeom prst="rect">
              <a:avLst/>
            </a:prstGeom>
            <a:noFill/>
            <a:extLst>
              <a:ext uri="{909E8E84-426E-40DD-AFC4-6F175D3DCCD1}">
                <a14:hiddenFill xmlns:a14="http://schemas.microsoft.com/office/drawing/2010/main">
                  <a:solidFill>
                    <a:srgbClr val="FFFFFF"/>
                  </a:solidFill>
                </a14:hiddenFill>
              </a:ext>
            </a:extLst>
          </p:spPr>
        </p:pic>
        <p:grpSp>
          <p:nvGrpSpPr>
            <p:cNvPr id="95" name="Group 94">
              <a:extLst>
                <a:ext uri="{FF2B5EF4-FFF2-40B4-BE49-F238E27FC236}">
                  <a16:creationId xmlns:a16="http://schemas.microsoft.com/office/drawing/2014/main" id="{2D8EB7D2-C81C-44FA-A940-18F608B0EF28}"/>
                </a:ext>
              </a:extLst>
            </p:cNvPr>
            <p:cNvGrpSpPr/>
            <p:nvPr/>
          </p:nvGrpSpPr>
          <p:grpSpPr>
            <a:xfrm>
              <a:off x="700661" y="934031"/>
              <a:ext cx="949760" cy="1527897"/>
              <a:chOff x="-2501480" y="4113337"/>
              <a:chExt cx="1701380" cy="2737042"/>
            </a:xfrm>
          </p:grpSpPr>
          <p:pic>
            <p:nvPicPr>
              <p:cNvPr id="96" name="Picture 2" descr="Image result for alice bob cartoon">
                <a:extLst>
                  <a:ext uri="{FF2B5EF4-FFF2-40B4-BE49-F238E27FC236}">
                    <a16:creationId xmlns:a16="http://schemas.microsoft.com/office/drawing/2014/main" id="{1047618D-2F99-4432-8C9F-1E4DED724D9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flipH="1">
                <a:off x="-2501480" y="4538979"/>
                <a:ext cx="1442782" cy="231140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2" descr="Image result for alice bob cartoon">
                <a:extLst>
                  <a:ext uri="{FF2B5EF4-FFF2-40B4-BE49-F238E27FC236}">
                    <a16:creationId xmlns:a16="http://schemas.microsoft.com/office/drawing/2014/main" id="{69FBB34A-54B3-411F-A9DD-16CDDC781A2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a:off x="-2501478" y="4113337"/>
                <a:ext cx="1701378" cy="431801"/>
              </a:xfrm>
              <a:prstGeom prst="rect">
                <a:avLst/>
              </a:prstGeom>
              <a:noFill/>
              <a:extLst>
                <a:ext uri="{909E8E84-426E-40DD-AFC4-6F175D3DCCD1}">
                  <a14:hiddenFill xmlns:a14="http://schemas.microsoft.com/office/drawing/2010/main">
                    <a:solidFill>
                      <a:srgbClr val="FFFFFF"/>
                    </a:solidFill>
                  </a14:hiddenFill>
                </a:ext>
              </a:extLst>
            </p:spPr>
          </p:pic>
        </p:grpSp>
      </p:grpSp>
      <p:pic>
        <p:nvPicPr>
          <p:cNvPr id="98" name="Picture 2" descr="Image result for microphone symbol">
            <a:extLst>
              <a:ext uri="{FF2B5EF4-FFF2-40B4-BE49-F238E27FC236}">
                <a16:creationId xmlns:a16="http://schemas.microsoft.com/office/drawing/2014/main" id="{782DE3AB-F8D6-4FF8-8064-3E453037603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876893" y="3305907"/>
            <a:ext cx="586232" cy="586232"/>
          </a:xfrm>
          <a:prstGeom prst="rect">
            <a:avLst/>
          </a:prstGeom>
          <a:noFill/>
          <a:extLst>
            <a:ext uri="{909E8E84-426E-40DD-AFC4-6F175D3DCCD1}">
              <a14:hiddenFill xmlns:a14="http://schemas.microsoft.com/office/drawing/2010/main">
                <a:solidFill>
                  <a:srgbClr val="FFFFFF"/>
                </a:solidFill>
              </a14:hiddenFill>
            </a:ext>
          </a:extLst>
        </p:spPr>
      </p:pic>
      <p:cxnSp>
        <p:nvCxnSpPr>
          <p:cNvPr id="99" name="Straight Arrow Connector 98">
            <a:extLst>
              <a:ext uri="{FF2B5EF4-FFF2-40B4-BE49-F238E27FC236}">
                <a16:creationId xmlns:a16="http://schemas.microsoft.com/office/drawing/2014/main" id="{C85DAF58-9F2E-489B-85D7-240D5E5DA9C5}"/>
              </a:ext>
            </a:extLst>
          </p:cNvPr>
          <p:cNvCxnSpPr>
            <a:cxnSpLocks/>
          </p:cNvCxnSpPr>
          <p:nvPr/>
        </p:nvCxnSpPr>
        <p:spPr>
          <a:xfrm>
            <a:off x="1222613" y="2200600"/>
            <a:ext cx="928572" cy="854999"/>
          </a:xfrm>
          <a:prstGeom prst="straightConnector1">
            <a:avLst/>
          </a:prstGeom>
          <a:ln w="38100">
            <a:solidFill>
              <a:srgbClr val="0070C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00" name="Straight Arrow Connector 99">
            <a:extLst>
              <a:ext uri="{FF2B5EF4-FFF2-40B4-BE49-F238E27FC236}">
                <a16:creationId xmlns:a16="http://schemas.microsoft.com/office/drawing/2014/main" id="{E67A7A12-3B9C-4DCA-B728-82229A253DD3}"/>
              </a:ext>
            </a:extLst>
          </p:cNvPr>
          <p:cNvCxnSpPr>
            <a:cxnSpLocks/>
          </p:cNvCxnSpPr>
          <p:nvPr/>
        </p:nvCxnSpPr>
        <p:spPr>
          <a:xfrm>
            <a:off x="1439985" y="2062034"/>
            <a:ext cx="3530600" cy="993564"/>
          </a:xfrm>
          <a:prstGeom prst="straightConnector1">
            <a:avLst/>
          </a:prstGeom>
          <a:ln w="38100">
            <a:solidFill>
              <a:srgbClr val="0070C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01" name="Straight Arrow Connector 100">
            <a:extLst>
              <a:ext uri="{FF2B5EF4-FFF2-40B4-BE49-F238E27FC236}">
                <a16:creationId xmlns:a16="http://schemas.microsoft.com/office/drawing/2014/main" id="{AA4F2ACD-AB0A-4A2E-A6DA-E53D52D8A266}"/>
              </a:ext>
            </a:extLst>
          </p:cNvPr>
          <p:cNvCxnSpPr>
            <a:cxnSpLocks/>
          </p:cNvCxnSpPr>
          <p:nvPr/>
        </p:nvCxnSpPr>
        <p:spPr>
          <a:xfrm>
            <a:off x="1542729" y="1757234"/>
            <a:ext cx="6272656" cy="1298364"/>
          </a:xfrm>
          <a:prstGeom prst="straightConnector1">
            <a:avLst/>
          </a:prstGeom>
          <a:ln w="38100">
            <a:solidFill>
              <a:srgbClr val="0070C0"/>
            </a:solidFill>
            <a:headEnd type="none" w="med" len="med"/>
            <a:tailEnd type="arrow" w="med" len="med"/>
          </a:ln>
        </p:spPr>
        <p:style>
          <a:lnRef idx="3">
            <a:schemeClr val="dk1"/>
          </a:lnRef>
          <a:fillRef idx="0">
            <a:schemeClr val="dk1"/>
          </a:fillRef>
          <a:effectRef idx="2">
            <a:schemeClr val="dk1"/>
          </a:effectRef>
          <a:fontRef idx="minor">
            <a:schemeClr val="tx1"/>
          </a:fontRef>
        </p:style>
      </p:cxnSp>
      <p:pic>
        <p:nvPicPr>
          <p:cNvPr id="102" name="Picture 2" descr="Image result for microphone symbol">
            <a:extLst>
              <a:ext uri="{FF2B5EF4-FFF2-40B4-BE49-F238E27FC236}">
                <a16:creationId xmlns:a16="http://schemas.microsoft.com/office/drawing/2014/main" id="{100458EC-0C8A-4F79-A467-E5F4B67C550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06686" y="3305907"/>
            <a:ext cx="586232" cy="586232"/>
          </a:xfrm>
          <a:prstGeom prst="rect">
            <a:avLst/>
          </a:prstGeom>
          <a:noFill/>
          <a:extLst>
            <a:ext uri="{909E8E84-426E-40DD-AFC4-6F175D3DCCD1}">
              <a14:hiddenFill xmlns:a14="http://schemas.microsoft.com/office/drawing/2010/main">
                <a:solidFill>
                  <a:srgbClr val="FFFFFF"/>
                </a:solidFill>
              </a14:hiddenFill>
            </a:ext>
          </a:extLst>
        </p:spPr>
      </p:pic>
      <p:pic>
        <p:nvPicPr>
          <p:cNvPr id="103" name="Picture 2" descr="Image result for microphone symbol">
            <a:extLst>
              <a:ext uri="{FF2B5EF4-FFF2-40B4-BE49-F238E27FC236}">
                <a16:creationId xmlns:a16="http://schemas.microsoft.com/office/drawing/2014/main" id="{7D46675E-F1A0-43D3-A666-64CF9522096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581145" y="3305907"/>
            <a:ext cx="586232" cy="586232"/>
          </a:xfrm>
          <a:prstGeom prst="rect">
            <a:avLst/>
          </a:prstGeom>
          <a:noFill/>
          <a:extLst>
            <a:ext uri="{909E8E84-426E-40DD-AFC4-6F175D3DCCD1}">
              <a14:hiddenFill xmlns:a14="http://schemas.microsoft.com/office/drawing/2010/main">
                <a:solidFill>
                  <a:srgbClr val="FFFFFF"/>
                </a:solidFill>
              </a14:hiddenFill>
            </a:ext>
          </a:extLst>
        </p:spPr>
      </p:pic>
      <p:cxnSp>
        <p:nvCxnSpPr>
          <p:cNvPr id="104" name="Straight Arrow Connector 103">
            <a:extLst>
              <a:ext uri="{FF2B5EF4-FFF2-40B4-BE49-F238E27FC236}">
                <a16:creationId xmlns:a16="http://schemas.microsoft.com/office/drawing/2014/main" id="{D56F80BC-69EF-49A9-BC59-1B0555DB886B}"/>
              </a:ext>
            </a:extLst>
          </p:cNvPr>
          <p:cNvCxnSpPr>
            <a:cxnSpLocks/>
          </p:cNvCxnSpPr>
          <p:nvPr/>
        </p:nvCxnSpPr>
        <p:spPr>
          <a:xfrm flipH="1">
            <a:off x="2307931" y="1212562"/>
            <a:ext cx="1978805" cy="1841278"/>
          </a:xfrm>
          <a:prstGeom prst="straightConnector1">
            <a:avLst/>
          </a:prstGeom>
          <a:ln w="38100">
            <a:solidFill>
              <a:schemeClr val="accent6">
                <a:lumMod val="75000"/>
              </a:schemeClr>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05" name="Straight Arrow Connector 104">
            <a:extLst>
              <a:ext uri="{FF2B5EF4-FFF2-40B4-BE49-F238E27FC236}">
                <a16:creationId xmlns:a16="http://schemas.microsoft.com/office/drawing/2014/main" id="{7C5740F6-B38B-4118-8477-00EDF445F737}"/>
              </a:ext>
            </a:extLst>
          </p:cNvPr>
          <p:cNvCxnSpPr>
            <a:cxnSpLocks/>
          </p:cNvCxnSpPr>
          <p:nvPr/>
        </p:nvCxnSpPr>
        <p:spPr>
          <a:xfrm flipH="1">
            <a:off x="5061658" y="1241138"/>
            <a:ext cx="1978805" cy="1841278"/>
          </a:xfrm>
          <a:prstGeom prst="straightConnector1">
            <a:avLst/>
          </a:prstGeom>
          <a:ln w="38100">
            <a:solidFill>
              <a:schemeClr val="accent6">
                <a:lumMod val="75000"/>
              </a:schemeClr>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06" name="Straight Arrow Connector 105">
            <a:extLst>
              <a:ext uri="{FF2B5EF4-FFF2-40B4-BE49-F238E27FC236}">
                <a16:creationId xmlns:a16="http://schemas.microsoft.com/office/drawing/2014/main" id="{F6ABB1E8-D0E8-452E-9E3E-95259101E087}"/>
              </a:ext>
            </a:extLst>
          </p:cNvPr>
          <p:cNvCxnSpPr>
            <a:cxnSpLocks/>
          </p:cNvCxnSpPr>
          <p:nvPr/>
        </p:nvCxnSpPr>
        <p:spPr>
          <a:xfrm flipH="1">
            <a:off x="7972655" y="1255426"/>
            <a:ext cx="1978805" cy="1841278"/>
          </a:xfrm>
          <a:prstGeom prst="straightConnector1">
            <a:avLst/>
          </a:prstGeom>
          <a:ln w="38100">
            <a:solidFill>
              <a:schemeClr val="accent6">
                <a:lumMod val="75000"/>
              </a:schemeClr>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07" name="Straight Arrow Connector 106">
            <a:extLst>
              <a:ext uri="{FF2B5EF4-FFF2-40B4-BE49-F238E27FC236}">
                <a16:creationId xmlns:a16="http://schemas.microsoft.com/office/drawing/2014/main" id="{8779C9BF-F315-4BBF-87DD-2FE6E2ED540A}"/>
              </a:ext>
            </a:extLst>
          </p:cNvPr>
          <p:cNvCxnSpPr>
            <a:cxnSpLocks/>
          </p:cNvCxnSpPr>
          <p:nvPr/>
        </p:nvCxnSpPr>
        <p:spPr>
          <a:xfrm flipH="1" flipV="1">
            <a:off x="2234453" y="4066838"/>
            <a:ext cx="450133" cy="1001711"/>
          </a:xfrm>
          <a:prstGeom prst="straightConnector1">
            <a:avLst/>
          </a:prstGeom>
          <a:ln w="38100">
            <a:solidFill>
              <a:srgbClr val="C0000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08" name="Straight Arrow Connector 107">
            <a:extLst>
              <a:ext uri="{FF2B5EF4-FFF2-40B4-BE49-F238E27FC236}">
                <a16:creationId xmlns:a16="http://schemas.microsoft.com/office/drawing/2014/main" id="{EB356CC9-9544-405E-AD41-62F748B87D11}"/>
              </a:ext>
            </a:extLst>
          </p:cNvPr>
          <p:cNvCxnSpPr>
            <a:cxnSpLocks/>
          </p:cNvCxnSpPr>
          <p:nvPr/>
        </p:nvCxnSpPr>
        <p:spPr>
          <a:xfrm flipH="1" flipV="1">
            <a:off x="4999328" y="4066838"/>
            <a:ext cx="450133" cy="1001711"/>
          </a:xfrm>
          <a:prstGeom prst="straightConnector1">
            <a:avLst/>
          </a:prstGeom>
          <a:ln w="38100">
            <a:solidFill>
              <a:srgbClr val="C0000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09" name="Straight Arrow Connector 108">
            <a:extLst>
              <a:ext uri="{FF2B5EF4-FFF2-40B4-BE49-F238E27FC236}">
                <a16:creationId xmlns:a16="http://schemas.microsoft.com/office/drawing/2014/main" id="{63C584B7-5DB7-4591-9F0D-DCAB011E29AA}"/>
              </a:ext>
            </a:extLst>
          </p:cNvPr>
          <p:cNvCxnSpPr>
            <a:cxnSpLocks/>
          </p:cNvCxnSpPr>
          <p:nvPr/>
        </p:nvCxnSpPr>
        <p:spPr>
          <a:xfrm flipH="1" flipV="1">
            <a:off x="8023538" y="4066838"/>
            <a:ext cx="450133" cy="1001711"/>
          </a:xfrm>
          <a:prstGeom prst="straightConnector1">
            <a:avLst/>
          </a:prstGeom>
          <a:ln w="38100">
            <a:solidFill>
              <a:srgbClr val="C00000"/>
            </a:solidFill>
            <a:headEnd type="none" w="med" len="med"/>
            <a:tailEnd type="arrow" w="med" len="med"/>
          </a:ln>
        </p:spPr>
        <p:style>
          <a:lnRef idx="3">
            <a:schemeClr val="dk1"/>
          </a:lnRef>
          <a:fillRef idx="0">
            <a:schemeClr val="dk1"/>
          </a:fillRef>
          <a:effectRef idx="2">
            <a:schemeClr val="dk1"/>
          </a:effectRef>
          <a:fontRef idx="minor">
            <a:schemeClr val="tx1"/>
          </a:fontRef>
        </p:style>
      </p:cxnSp>
      <p:pic>
        <p:nvPicPr>
          <p:cNvPr id="110" name="Picture 109">
            <a:extLst>
              <a:ext uri="{FF2B5EF4-FFF2-40B4-BE49-F238E27FC236}">
                <a16:creationId xmlns:a16="http://schemas.microsoft.com/office/drawing/2014/main" id="{B2BD0752-4B8A-458D-83B7-DDDFA0AF3108}"/>
              </a:ext>
            </a:extLst>
          </p:cNvPr>
          <p:cNvPicPr>
            <a:picLocks noChangeAspect="1"/>
          </p:cNvPicPr>
          <p:nvPr/>
        </p:nvPicPr>
        <p:blipFill rotWithShape="1">
          <a:blip r:embed="rId7"/>
          <a:srcRect l="48357" r="34796" b="-7891"/>
          <a:stretch/>
        </p:blipFill>
        <p:spPr>
          <a:xfrm>
            <a:off x="1521877" y="2898126"/>
            <a:ext cx="414598" cy="226754"/>
          </a:xfrm>
          <a:prstGeom prst="rect">
            <a:avLst/>
          </a:prstGeom>
        </p:spPr>
      </p:pic>
      <p:pic>
        <p:nvPicPr>
          <p:cNvPr id="111" name="Picture 110">
            <a:extLst>
              <a:ext uri="{FF2B5EF4-FFF2-40B4-BE49-F238E27FC236}">
                <a16:creationId xmlns:a16="http://schemas.microsoft.com/office/drawing/2014/main" id="{5EBC4FC4-AE94-4795-990B-F3875DCC49E7}"/>
              </a:ext>
            </a:extLst>
          </p:cNvPr>
          <p:cNvPicPr>
            <a:picLocks noChangeAspect="1"/>
          </p:cNvPicPr>
          <p:nvPr/>
        </p:nvPicPr>
        <p:blipFill rotWithShape="1">
          <a:blip r:embed="rId7"/>
          <a:srcRect l="48357" r="34796" b="-7891"/>
          <a:stretch/>
        </p:blipFill>
        <p:spPr>
          <a:xfrm>
            <a:off x="4214062" y="2967408"/>
            <a:ext cx="414598" cy="226754"/>
          </a:xfrm>
          <a:prstGeom prst="rect">
            <a:avLst/>
          </a:prstGeom>
        </p:spPr>
      </p:pic>
      <p:pic>
        <p:nvPicPr>
          <p:cNvPr id="112" name="Picture 111">
            <a:extLst>
              <a:ext uri="{FF2B5EF4-FFF2-40B4-BE49-F238E27FC236}">
                <a16:creationId xmlns:a16="http://schemas.microsoft.com/office/drawing/2014/main" id="{36B2FEE3-2436-4CEA-8754-9B37C4464464}"/>
              </a:ext>
            </a:extLst>
          </p:cNvPr>
          <p:cNvPicPr>
            <a:picLocks noChangeAspect="1"/>
          </p:cNvPicPr>
          <p:nvPr/>
        </p:nvPicPr>
        <p:blipFill rotWithShape="1">
          <a:blip r:embed="rId7"/>
          <a:srcRect l="48357" r="34796" b="-7891"/>
          <a:stretch/>
        </p:blipFill>
        <p:spPr>
          <a:xfrm>
            <a:off x="5311214" y="2967408"/>
            <a:ext cx="414598" cy="226754"/>
          </a:xfrm>
          <a:prstGeom prst="rect">
            <a:avLst/>
          </a:prstGeom>
        </p:spPr>
      </p:pic>
      <p:pic>
        <p:nvPicPr>
          <p:cNvPr id="113" name="Picture 112">
            <a:extLst>
              <a:ext uri="{FF2B5EF4-FFF2-40B4-BE49-F238E27FC236}">
                <a16:creationId xmlns:a16="http://schemas.microsoft.com/office/drawing/2014/main" id="{228F0E61-4582-47DB-870E-211DF56A2B20}"/>
              </a:ext>
            </a:extLst>
          </p:cNvPr>
          <p:cNvPicPr>
            <a:picLocks noChangeAspect="1"/>
          </p:cNvPicPr>
          <p:nvPr/>
        </p:nvPicPr>
        <p:blipFill rotWithShape="1">
          <a:blip r:embed="rId7"/>
          <a:srcRect l="48357" r="34796" b="-7891"/>
          <a:stretch/>
        </p:blipFill>
        <p:spPr>
          <a:xfrm>
            <a:off x="7202590" y="3034162"/>
            <a:ext cx="414598" cy="226754"/>
          </a:xfrm>
          <a:prstGeom prst="rect">
            <a:avLst/>
          </a:prstGeom>
        </p:spPr>
      </p:pic>
      <p:pic>
        <p:nvPicPr>
          <p:cNvPr id="114" name="Picture 113">
            <a:extLst>
              <a:ext uri="{FF2B5EF4-FFF2-40B4-BE49-F238E27FC236}">
                <a16:creationId xmlns:a16="http://schemas.microsoft.com/office/drawing/2014/main" id="{DE34DB48-517F-4816-919B-B9DD015B8F6F}"/>
              </a:ext>
            </a:extLst>
          </p:cNvPr>
          <p:cNvPicPr>
            <a:picLocks noChangeAspect="1"/>
          </p:cNvPicPr>
          <p:nvPr/>
        </p:nvPicPr>
        <p:blipFill rotWithShape="1">
          <a:blip r:embed="rId7"/>
          <a:srcRect l="48357" r="34796" b="-7891"/>
          <a:stretch/>
        </p:blipFill>
        <p:spPr>
          <a:xfrm>
            <a:off x="8198036" y="3034162"/>
            <a:ext cx="414598" cy="226754"/>
          </a:xfrm>
          <a:prstGeom prst="rect">
            <a:avLst/>
          </a:prstGeom>
        </p:spPr>
      </p:pic>
      <p:pic>
        <p:nvPicPr>
          <p:cNvPr id="115" name="Picture 114">
            <a:extLst>
              <a:ext uri="{FF2B5EF4-FFF2-40B4-BE49-F238E27FC236}">
                <a16:creationId xmlns:a16="http://schemas.microsoft.com/office/drawing/2014/main" id="{DF68A0D5-FFC3-4795-9BE2-6775E4533CD8}"/>
              </a:ext>
            </a:extLst>
          </p:cNvPr>
          <p:cNvPicPr>
            <a:picLocks noChangeAspect="1"/>
          </p:cNvPicPr>
          <p:nvPr/>
        </p:nvPicPr>
        <p:blipFill rotWithShape="1">
          <a:blip r:embed="rId7"/>
          <a:srcRect l="48357" r="34796" b="-7891"/>
          <a:stretch/>
        </p:blipFill>
        <p:spPr>
          <a:xfrm>
            <a:off x="2570619" y="2898126"/>
            <a:ext cx="414598" cy="226754"/>
          </a:xfrm>
          <a:prstGeom prst="rect">
            <a:avLst/>
          </a:prstGeom>
        </p:spPr>
      </p:pic>
      <p:pic>
        <p:nvPicPr>
          <p:cNvPr id="116" name="Picture 115">
            <a:extLst>
              <a:ext uri="{FF2B5EF4-FFF2-40B4-BE49-F238E27FC236}">
                <a16:creationId xmlns:a16="http://schemas.microsoft.com/office/drawing/2014/main" id="{0AE437AC-C79D-4B8F-94BD-3D0D53F0CE79}"/>
              </a:ext>
            </a:extLst>
          </p:cNvPr>
          <p:cNvPicPr>
            <a:picLocks noChangeAspect="1"/>
          </p:cNvPicPr>
          <p:nvPr/>
        </p:nvPicPr>
        <p:blipFill rotWithShape="1">
          <a:blip r:embed="rId7"/>
          <a:srcRect l="48357" r="34796" b="-7891"/>
          <a:stretch/>
        </p:blipFill>
        <p:spPr>
          <a:xfrm>
            <a:off x="2477286" y="4025393"/>
            <a:ext cx="414598" cy="226754"/>
          </a:xfrm>
          <a:prstGeom prst="rect">
            <a:avLst/>
          </a:prstGeom>
        </p:spPr>
      </p:pic>
      <p:pic>
        <p:nvPicPr>
          <p:cNvPr id="117" name="Picture 116">
            <a:extLst>
              <a:ext uri="{FF2B5EF4-FFF2-40B4-BE49-F238E27FC236}">
                <a16:creationId xmlns:a16="http://schemas.microsoft.com/office/drawing/2014/main" id="{ABA2754E-B31D-4ADB-9D61-BFD85953682C}"/>
              </a:ext>
            </a:extLst>
          </p:cNvPr>
          <p:cNvPicPr>
            <a:picLocks noChangeAspect="1"/>
          </p:cNvPicPr>
          <p:nvPr/>
        </p:nvPicPr>
        <p:blipFill rotWithShape="1">
          <a:blip r:embed="rId7"/>
          <a:srcRect l="48357" r="34796" b="-7891"/>
          <a:stretch/>
        </p:blipFill>
        <p:spPr>
          <a:xfrm>
            <a:off x="5221836" y="4025393"/>
            <a:ext cx="414598" cy="226754"/>
          </a:xfrm>
          <a:prstGeom prst="rect">
            <a:avLst/>
          </a:prstGeom>
        </p:spPr>
      </p:pic>
      <p:pic>
        <p:nvPicPr>
          <p:cNvPr id="118" name="Picture 117">
            <a:extLst>
              <a:ext uri="{FF2B5EF4-FFF2-40B4-BE49-F238E27FC236}">
                <a16:creationId xmlns:a16="http://schemas.microsoft.com/office/drawing/2014/main" id="{FC18EC1D-61FA-4A67-BCCB-57BF77D53A6D}"/>
              </a:ext>
            </a:extLst>
          </p:cNvPr>
          <p:cNvPicPr>
            <a:picLocks noChangeAspect="1"/>
          </p:cNvPicPr>
          <p:nvPr/>
        </p:nvPicPr>
        <p:blipFill rotWithShape="1">
          <a:blip r:embed="rId7"/>
          <a:srcRect l="48357" r="34796" b="-7891"/>
          <a:stretch/>
        </p:blipFill>
        <p:spPr>
          <a:xfrm>
            <a:off x="8217086" y="4025393"/>
            <a:ext cx="414598" cy="226754"/>
          </a:xfrm>
          <a:prstGeom prst="rect">
            <a:avLst/>
          </a:prstGeom>
        </p:spPr>
      </p:pic>
      <p:sp>
        <p:nvSpPr>
          <p:cNvPr id="2" name="TextBox 1">
            <a:extLst>
              <a:ext uri="{FF2B5EF4-FFF2-40B4-BE49-F238E27FC236}">
                <a16:creationId xmlns:a16="http://schemas.microsoft.com/office/drawing/2014/main" id="{89F0DBA7-3BBC-4A0A-838F-A144EF39F02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Conventional </a:t>
            </a:r>
            <a:r>
              <a:rPr lang="en-US" sz="3200" b="1" dirty="0" err="1"/>
              <a:t>AoA</a:t>
            </a:r>
            <a:r>
              <a:rPr lang="en-US" sz="3200" b="1" dirty="0"/>
              <a:t> algorithm</a:t>
            </a:r>
          </a:p>
        </p:txBody>
      </p:sp>
    </p:spTree>
    <p:extLst>
      <p:ext uri="{BB962C8B-B14F-4D97-AF65-F5344CB8AC3E}">
        <p14:creationId xmlns:p14="http://schemas.microsoft.com/office/powerpoint/2010/main" val="3635972714"/>
      </p:ext>
    </p:extLst>
  </p:cSld>
  <p:clrMapOvr>
    <a:masterClrMapping/>
  </p:clrMapOvr>
  <mc:AlternateContent xmlns:mc="http://schemas.openxmlformats.org/markup-compatibility/2006">
    <mc:Choice xmlns:p14="http://schemas.microsoft.com/office/powerpoint/2010/main" Requires="p14">
      <p:transition spd="slow" p14:dur="2000" advTm="18958"/>
    </mc:Choice>
    <mc:Fallback>
      <p:transition spd="slow" advTm="18958"/>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E97CD-8294-49DA-9A19-B6360A12E93E}"/>
              </a:ext>
            </a:extLst>
          </p:cNvPr>
          <p:cNvSpPr>
            <a:spLocks noGrp="1"/>
          </p:cNvSpPr>
          <p:nvPr>
            <p:ph type="title"/>
          </p:nvPr>
        </p:nvSpPr>
        <p:spPr>
          <a:xfrm>
            <a:off x="838200" y="2766218"/>
            <a:ext cx="10515600" cy="1325563"/>
          </a:xfrm>
        </p:spPr>
        <p:txBody>
          <a:bodyPr>
            <a:normAutofit/>
          </a:bodyPr>
          <a:lstStyle/>
          <a:p>
            <a:pPr algn="ctr"/>
            <a:r>
              <a:rPr lang="en-US" dirty="0"/>
              <a:t>Key opportunity – </a:t>
            </a:r>
            <a:br>
              <a:rPr lang="en-US" dirty="0"/>
            </a:br>
            <a:r>
              <a:rPr lang="en-US" dirty="0"/>
              <a:t>Human speech has many pauses </a:t>
            </a:r>
          </a:p>
        </p:txBody>
      </p:sp>
      <p:sp>
        <p:nvSpPr>
          <p:cNvPr id="3" name="TextBox 2">
            <a:extLst>
              <a:ext uri="{FF2B5EF4-FFF2-40B4-BE49-F238E27FC236}">
                <a16:creationId xmlns:a16="http://schemas.microsoft.com/office/drawing/2014/main" id="{E820D301-4F7D-4E77-B419-73DB475D6C2C}"/>
              </a:ext>
            </a:extLst>
          </p:cNvPr>
          <p:cNvSpPr txBox="1"/>
          <p:nvPr/>
        </p:nvSpPr>
        <p:spPr>
          <a:xfrm>
            <a:off x="4483100" y="4241809"/>
            <a:ext cx="3060700" cy="400110"/>
          </a:xfrm>
          <a:prstGeom prst="rect">
            <a:avLst/>
          </a:prstGeom>
          <a:noFill/>
        </p:spPr>
        <p:txBody>
          <a:bodyPr wrap="square" rtlCol="0">
            <a:spAutoFit/>
          </a:bodyPr>
          <a:lstStyle/>
          <a:p>
            <a:r>
              <a:rPr lang="en-US" sz="2000" i="1" dirty="0"/>
              <a:t>“Alexa,      what time is it?”</a:t>
            </a:r>
          </a:p>
        </p:txBody>
      </p:sp>
      <p:cxnSp>
        <p:nvCxnSpPr>
          <p:cNvPr id="4" name="Straight Arrow Connector 3">
            <a:extLst>
              <a:ext uri="{FF2B5EF4-FFF2-40B4-BE49-F238E27FC236}">
                <a16:creationId xmlns:a16="http://schemas.microsoft.com/office/drawing/2014/main" id="{B14853BC-2597-478D-AA8C-62B1111FB110}"/>
              </a:ext>
            </a:extLst>
          </p:cNvPr>
          <p:cNvCxnSpPr/>
          <p:nvPr/>
        </p:nvCxnSpPr>
        <p:spPr>
          <a:xfrm>
            <a:off x="3302000" y="5379916"/>
            <a:ext cx="4241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4DDF1CF-351D-48F0-BD5F-373D64432795}"/>
              </a:ext>
            </a:extLst>
          </p:cNvPr>
          <p:cNvSpPr txBox="1"/>
          <p:nvPr/>
        </p:nvSpPr>
        <p:spPr>
          <a:xfrm>
            <a:off x="7747000" y="5195250"/>
            <a:ext cx="1600200" cy="369332"/>
          </a:xfrm>
          <a:prstGeom prst="rect">
            <a:avLst/>
          </a:prstGeom>
          <a:noFill/>
        </p:spPr>
        <p:txBody>
          <a:bodyPr wrap="square" rtlCol="0">
            <a:spAutoFit/>
          </a:bodyPr>
          <a:lstStyle/>
          <a:p>
            <a:r>
              <a:rPr lang="en-US" dirty="0"/>
              <a:t>Time (second)</a:t>
            </a:r>
          </a:p>
        </p:txBody>
      </p:sp>
      <p:pic>
        <p:nvPicPr>
          <p:cNvPr id="6" name="Picture 5">
            <a:extLst>
              <a:ext uri="{FF2B5EF4-FFF2-40B4-BE49-F238E27FC236}">
                <a16:creationId xmlns:a16="http://schemas.microsoft.com/office/drawing/2014/main" id="{649E4A46-FAFC-4EC0-A87C-0A38CBB75A13}"/>
              </a:ext>
            </a:extLst>
          </p:cNvPr>
          <p:cNvPicPr>
            <a:picLocks noChangeAspect="1"/>
          </p:cNvPicPr>
          <p:nvPr/>
        </p:nvPicPr>
        <p:blipFill rotWithShape="1">
          <a:blip r:embed="rId4"/>
          <a:srcRect l="60053" t="10444" r="15271" b="24118"/>
          <a:stretch/>
        </p:blipFill>
        <p:spPr>
          <a:xfrm>
            <a:off x="3422650" y="4706023"/>
            <a:ext cx="4121151" cy="1347787"/>
          </a:xfrm>
          <a:prstGeom prst="rect">
            <a:avLst/>
          </a:prstGeom>
        </p:spPr>
      </p:pic>
      <p:sp>
        <p:nvSpPr>
          <p:cNvPr id="7" name="Oval 6">
            <a:extLst>
              <a:ext uri="{FF2B5EF4-FFF2-40B4-BE49-F238E27FC236}">
                <a16:creationId xmlns:a16="http://schemas.microsoft.com/office/drawing/2014/main" id="{6D07AC07-CC78-4A2C-8F4B-A0371182B777}"/>
              </a:ext>
            </a:extLst>
          </p:cNvPr>
          <p:cNvSpPr/>
          <p:nvPr/>
        </p:nvSpPr>
        <p:spPr>
          <a:xfrm>
            <a:off x="4629150" y="5087817"/>
            <a:ext cx="242889" cy="476761"/>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52976FD-2615-4C19-A02C-F2C7A3DE2B74}"/>
              </a:ext>
            </a:extLst>
          </p:cNvPr>
          <p:cNvSpPr/>
          <p:nvPr/>
        </p:nvSpPr>
        <p:spPr>
          <a:xfrm>
            <a:off x="5835650" y="5087817"/>
            <a:ext cx="242889" cy="476761"/>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61951505"/>
      </p:ext>
    </p:extLst>
  </p:cSld>
  <p:clrMapOvr>
    <a:masterClrMapping/>
  </p:clrMapOvr>
  <mc:AlternateContent xmlns:mc="http://schemas.openxmlformats.org/markup-compatibility/2006">
    <mc:Choice xmlns:p14="http://schemas.microsoft.com/office/powerpoint/2010/main" Requires="p14">
      <p:transition spd="slow" p14:dur="2000" advTm="21409"/>
    </mc:Choice>
    <mc:Fallback>
      <p:transition spd="slow" advTm="2140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animBg="1"/>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 name="Picture 2" descr="Image result for microphone symbol">
            <a:extLst>
              <a:ext uri="{FF2B5EF4-FFF2-40B4-BE49-F238E27FC236}">
                <a16:creationId xmlns:a16="http://schemas.microsoft.com/office/drawing/2014/main" id="{E9140F8D-0943-40D7-9BB4-EA1C971C10C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87534" y="5125723"/>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168" name="Picture 167" descr="Image result for microphone symbol">
            <a:extLst>
              <a:ext uri="{FF2B5EF4-FFF2-40B4-BE49-F238E27FC236}">
                <a16:creationId xmlns:a16="http://schemas.microsoft.com/office/drawing/2014/main" id="{494B360F-D1DD-4FDC-B4E0-245E0546E1E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56504" y="5123071"/>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169" name="Picture 2" descr="Image result for microphone symbol">
            <a:extLst>
              <a:ext uri="{FF2B5EF4-FFF2-40B4-BE49-F238E27FC236}">
                <a16:creationId xmlns:a16="http://schemas.microsoft.com/office/drawing/2014/main" id="{B8CB64E8-BA54-4CA5-A69A-5D0F4FEFD31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25474" y="5125727"/>
            <a:ext cx="654326" cy="654326"/>
          </a:xfrm>
          <a:prstGeom prst="rect">
            <a:avLst/>
          </a:prstGeom>
          <a:noFill/>
          <a:extLst>
            <a:ext uri="{909E8E84-426E-40DD-AFC4-6F175D3DCCD1}">
              <a14:hiddenFill xmlns:a14="http://schemas.microsoft.com/office/drawing/2010/main">
                <a:solidFill>
                  <a:srgbClr val="FFFFFF"/>
                </a:solidFill>
              </a14:hiddenFill>
            </a:ext>
          </a:extLst>
        </p:spPr>
      </p:pic>
      <p:grpSp>
        <p:nvGrpSpPr>
          <p:cNvPr id="170" name="Group 169">
            <a:extLst>
              <a:ext uri="{FF2B5EF4-FFF2-40B4-BE49-F238E27FC236}">
                <a16:creationId xmlns:a16="http://schemas.microsoft.com/office/drawing/2014/main" id="{E8610089-E360-4637-85F0-E3DCA1B7B9BF}"/>
              </a:ext>
            </a:extLst>
          </p:cNvPr>
          <p:cNvGrpSpPr/>
          <p:nvPr/>
        </p:nvGrpSpPr>
        <p:grpSpPr>
          <a:xfrm flipH="1">
            <a:off x="10340451" y="1659684"/>
            <a:ext cx="293867" cy="4787710"/>
            <a:chOff x="283683" y="272633"/>
            <a:chExt cx="337947" cy="5639962"/>
          </a:xfrm>
        </p:grpSpPr>
        <p:cxnSp>
          <p:nvCxnSpPr>
            <p:cNvPr id="171" name="Straight Connector 170">
              <a:extLst>
                <a:ext uri="{FF2B5EF4-FFF2-40B4-BE49-F238E27FC236}">
                  <a16:creationId xmlns:a16="http://schemas.microsoft.com/office/drawing/2014/main" id="{19C3EDEF-2AE2-4C07-A579-433239308298}"/>
                </a:ext>
              </a:extLst>
            </p:cNvPr>
            <p:cNvCxnSpPr>
              <a:cxnSpLocks/>
            </p:cNvCxnSpPr>
            <p:nvPr/>
          </p:nvCxnSpPr>
          <p:spPr>
            <a:xfrm>
              <a:off x="592198" y="272633"/>
              <a:ext cx="2" cy="550586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72" name="Group 171">
              <a:extLst>
                <a:ext uri="{FF2B5EF4-FFF2-40B4-BE49-F238E27FC236}">
                  <a16:creationId xmlns:a16="http://schemas.microsoft.com/office/drawing/2014/main" id="{23986B0A-3D6B-4BD0-A2D7-3C46E203C627}"/>
                </a:ext>
              </a:extLst>
            </p:cNvPr>
            <p:cNvGrpSpPr/>
            <p:nvPr/>
          </p:nvGrpSpPr>
          <p:grpSpPr>
            <a:xfrm>
              <a:off x="283683" y="272633"/>
              <a:ext cx="337947" cy="5639962"/>
              <a:chOff x="1505003" y="421305"/>
              <a:chExt cx="217244" cy="5948466"/>
            </a:xfrm>
          </p:grpSpPr>
          <p:grpSp>
            <p:nvGrpSpPr>
              <p:cNvPr id="173" name="Group 172">
                <a:extLst>
                  <a:ext uri="{FF2B5EF4-FFF2-40B4-BE49-F238E27FC236}">
                    <a16:creationId xmlns:a16="http://schemas.microsoft.com/office/drawing/2014/main" id="{60E04B45-00B6-4888-A264-BD586FB2018D}"/>
                  </a:ext>
                </a:extLst>
              </p:cNvPr>
              <p:cNvGrpSpPr/>
              <p:nvPr/>
            </p:nvGrpSpPr>
            <p:grpSpPr>
              <a:xfrm>
                <a:off x="1505003" y="421305"/>
                <a:ext cx="217244" cy="2014742"/>
                <a:chOff x="1618015" y="586143"/>
                <a:chExt cx="217244" cy="2014742"/>
              </a:xfrm>
            </p:grpSpPr>
            <p:grpSp>
              <p:nvGrpSpPr>
                <p:cNvPr id="204" name="Group 203">
                  <a:extLst>
                    <a:ext uri="{FF2B5EF4-FFF2-40B4-BE49-F238E27FC236}">
                      <a16:creationId xmlns:a16="http://schemas.microsoft.com/office/drawing/2014/main" id="{04F1F9FD-79A5-4391-BC39-6192D48ACDAF}"/>
                    </a:ext>
                  </a:extLst>
                </p:cNvPr>
                <p:cNvGrpSpPr/>
                <p:nvPr/>
              </p:nvGrpSpPr>
              <p:grpSpPr>
                <a:xfrm>
                  <a:off x="1618015" y="586143"/>
                  <a:ext cx="212854" cy="1058240"/>
                  <a:chOff x="1618015" y="586143"/>
                  <a:chExt cx="212854" cy="1058240"/>
                </a:xfrm>
              </p:grpSpPr>
              <p:grpSp>
                <p:nvGrpSpPr>
                  <p:cNvPr id="212" name="Group 211">
                    <a:extLst>
                      <a:ext uri="{FF2B5EF4-FFF2-40B4-BE49-F238E27FC236}">
                        <a16:creationId xmlns:a16="http://schemas.microsoft.com/office/drawing/2014/main" id="{27976E59-937F-4ABC-9F95-E95EAA33E735}"/>
                      </a:ext>
                    </a:extLst>
                  </p:cNvPr>
                  <p:cNvGrpSpPr/>
                  <p:nvPr/>
                </p:nvGrpSpPr>
                <p:grpSpPr>
                  <a:xfrm>
                    <a:off x="1622405" y="586143"/>
                    <a:ext cx="208464" cy="571887"/>
                    <a:chOff x="1622405" y="586143"/>
                    <a:chExt cx="208464" cy="571887"/>
                  </a:xfrm>
                </p:grpSpPr>
                <p:cxnSp>
                  <p:nvCxnSpPr>
                    <p:cNvPr id="216" name="Straight Connector 215">
                      <a:extLst>
                        <a:ext uri="{FF2B5EF4-FFF2-40B4-BE49-F238E27FC236}">
                          <a16:creationId xmlns:a16="http://schemas.microsoft.com/office/drawing/2014/main" id="{B962BB7C-A28A-4882-BF38-98CD4BD91569}"/>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217" name="Straight Connector 216">
                      <a:extLst>
                        <a:ext uri="{FF2B5EF4-FFF2-40B4-BE49-F238E27FC236}">
                          <a16:creationId xmlns:a16="http://schemas.microsoft.com/office/drawing/2014/main" id="{C8B9B640-FCF6-4936-9B45-E96B9E35FF59}"/>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213" name="Group 212">
                    <a:extLst>
                      <a:ext uri="{FF2B5EF4-FFF2-40B4-BE49-F238E27FC236}">
                        <a16:creationId xmlns:a16="http://schemas.microsoft.com/office/drawing/2014/main" id="{52925B54-5C39-411F-8B4A-9A1E0134EE1E}"/>
                      </a:ext>
                    </a:extLst>
                  </p:cNvPr>
                  <p:cNvGrpSpPr/>
                  <p:nvPr/>
                </p:nvGrpSpPr>
                <p:grpSpPr>
                  <a:xfrm>
                    <a:off x="1618015" y="1072496"/>
                    <a:ext cx="208464" cy="571887"/>
                    <a:chOff x="1622405" y="586143"/>
                    <a:chExt cx="208464" cy="571887"/>
                  </a:xfrm>
                </p:grpSpPr>
                <p:cxnSp>
                  <p:nvCxnSpPr>
                    <p:cNvPr id="214" name="Straight Connector 213">
                      <a:extLst>
                        <a:ext uri="{FF2B5EF4-FFF2-40B4-BE49-F238E27FC236}">
                          <a16:creationId xmlns:a16="http://schemas.microsoft.com/office/drawing/2014/main" id="{CDE3B359-57BB-495B-805C-2FB15979A748}"/>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215" name="Straight Connector 214">
                      <a:extLst>
                        <a:ext uri="{FF2B5EF4-FFF2-40B4-BE49-F238E27FC236}">
                          <a16:creationId xmlns:a16="http://schemas.microsoft.com/office/drawing/2014/main" id="{46AACD80-F0D4-4F8B-8855-D8297E4831C6}"/>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nvGrpSpPr>
                <p:cNvPr id="205" name="Group 204">
                  <a:extLst>
                    <a:ext uri="{FF2B5EF4-FFF2-40B4-BE49-F238E27FC236}">
                      <a16:creationId xmlns:a16="http://schemas.microsoft.com/office/drawing/2014/main" id="{37828597-64F1-4081-9C10-BF9D117F0E01}"/>
                    </a:ext>
                  </a:extLst>
                </p:cNvPr>
                <p:cNvGrpSpPr/>
                <p:nvPr/>
              </p:nvGrpSpPr>
              <p:grpSpPr>
                <a:xfrm>
                  <a:off x="1622405" y="1542645"/>
                  <a:ext cx="212854" cy="1058240"/>
                  <a:chOff x="1618015" y="586143"/>
                  <a:chExt cx="212854" cy="1058240"/>
                </a:xfrm>
              </p:grpSpPr>
              <p:grpSp>
                <p:nvGrpSpPr>
                  <p:cNvPr id="206" name="Group 205">
                    <a:extLst>
                      <a:ext uri="{FF2B5EF4-FFF2-40B4-BE49-F238E27FC236}">
                        <a16:creationId xmlns:a16="http://schemas.microsoft.com/office/drawing/2014/main" id="{2CEAAB5C-F304-40F4-BFE9-2891D52F1BE9}"/>
                      </a:ext>
                    </a:extLst>
                  </p:cNvPr>
                  <p:cNvGrpSpPr/>
                  <p:nvPr/>
                </p:nvGrpSpPr>
                <p:grpSpPr>
                  <a:xfrm>
                    <a:off x="1622405" y="586143"/>
                    <a:ext cx="208464" cy="571887"/>
                    <a:chOff x="1622405" y="586143"/>
                    <a:chExt cx="208464" cy="571887"/>
                  </a:xfrm>
                </p:grpSpPr>
                <p:cxnSp>
                  <p:nvCxnSpPr>
                    <p:cNvPr id="210" name="Straight Connector 209">
                      <a:extLst>
                        <a:ext uri="{FF2B5EF4-FFF2-40B4-BE49-F238E27FC236}">
                          <a16:creationId xmlns:a16="http://schemas.microsoft.com/office/drawing/2014/main" id="{542AA6CD-E803-49AC-A9B7-14CB3029BE37}"/>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211" name="Straight Connector 210">
                      <a:extLst>
                        <a:ext uri="{FF2B5EF4-FFF2-40B4-BE49-F238E27FC236}">
                          <a16:creationId xmlns:a16="http://schemas.microsoft.com/office/drawing/2014/main" id="{1808FD92-D041-416D-A372-3BDBA6527529}"/>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207" name="Group 206">
                    <a:extLst>
                      <a:ext uri="{FF2B5EF4-FFF2-40B4-BE49-F238E27FC236}">
                        <a16:creationId xmlns:a16="http://schemas.microsoft.com/office/drawing/2014/main" id="{0335F8DF-27F4-4695-88D9-2D8C7D3507A9}"/>
                      </a:ext>
                    </a:extLst>
                  </p:cNvPr>
                  <p:cNvGrpSpPr/>
                  <p:nvPr/>
                </p:nvGrpSpPr>
                <p:grpSpPr>
                  <a:xfrm>
                    <a:off x="1618015" y="1072496"/>
                    <a:ext cx="208464" cy="571887"/>
                    <a:chOff x="1622405" y="586143"/>
                    <a:chExt cx="208464" cy="571887"/>
                  </a:xfrm>
                </p:grpSpPr>
                <p:cxnSp>
                  <p:nvCxnSpPr>
                    <p:cNvPr id="208" name="Straight Connector 207">
                      <a:extLst>
                        <a:ext uri="{FF2B5EF4-FFF2-40B4-BE49-F238E27FC236}">
                          <a16:creationId xmlns:a16="http://schemas.microsoft.com/office/drawing/2014/main" id="{BCB8D07E-E0D7-4B85-81C0-5A4B19F51015}"/>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209" name="Straight Connector 208">
                      <a:extLst>
                        <a:ext uri="{FF2B5EF4-FFF2-40B4-BE49-F238E27FC236}">
                          <a16:creationId xmlns:a16="http://schemas.microsoft.com/office/drawing/2014/main" id="{35C595DC-1A65-41E5-870B-47AB9F991E75}"/>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grpSp>
            <p:nvGrpSpPr>
              <p:cNvPr id="174" name="Group 173">
                <a:extLst>
                  <a:ext uri="{FF2B5EF4-FFF2-40B4-BE49-F238E27FC236}">
                    <a16:creationId xmlns:a16="http://schemas.microsoft.com/office/drawing/2014/main" id="{52781B3C-0BA2-4803-A84E-C6E3506F316A}"/>
                  </a:ext>
                </a:extLst>
              </p:cNvPr>
              <p:cNvGrpSpPr/>
              <p:nvPr/>
            </p:nvGrpSpPr>
            <p:grpSpPr>
              <a:xfrm>
                <a:off x="1505003" y="2393736"/>
                <a:ext cx="217244" cy="2014742"/>
                <a:chOff x="1618015" y="586143"/>
                <a:chExt cx="217244" cy="2014742"/>
              </a:xfrm>
            </p:grpSpPr>
            <p:grpSp>
              <p:nvGrpSpPr>
                <p:cNvPr id="190" name="Group 189">
                  <a:extLst>
                    <a:ext uri="{FF2B5EF4-FFF2-40B4-BE49-F238E27FC236}">
                      <a16:creationId xmlns:a16="http://schemas.microsoft.com/office/drawing/2014/main" id="{6996A6C3-2439-47AF-835F-3C129F5F3A80}"/>
                    </a:ext>
                  </a:extLst>
                </p:cNvPr>
                <p:cNvGrpSpPr/>
                <p:nvPr/>
              </p:nvGrpSpPr>
              <p:grpSpPr>
                <a:xfrm>
                  <a:off x="1618015" y="586143"/>
                  <a:ext cx="212854" cy="1058240"/>
                  <a:chOff x="1618015" y="586143"/>
                  <a:chExt cx="212854" cy="1058240"/>
                </a:xfrm>
              </p:grpSpPr>
              <p:grpSp>
                <p:nvGrpSpPr>
                  <p:cNvPr id="198" name="Group 197">
                    <a:extLst>
                      <a:ext uri="{FF2B5EF4-FFF2-40B4-BE49-F238E27FC236}">
                        <a16:creationId xmlns:a16="http://schemas.microsoft.com/office/drawing/2014/main" id="{252AA5CB-E0AF-46C2-9CB0-1D42EA6D3FDD}"/>
                      </a:ext>
                    </a:extLst>
                  </p:cNvPr>
                  <p:cNvGrpSpPr/>
                  <p:nvPr/>
                </p:nvGrpSpPr>
                <p:grpSpPr>
                  <a:xfrm>
                    <a:off x="1622405" y="586143"/>
                    <a:ext cx="208464" cy="571887"/>
                    <a:chOff x="1622405" y="586143"/>
                    <a:chExt cx="208464" cy="571887"/>
                  </a:xfrm>
                </p:grpSpPr>
                <p:cxnSp>
                  <p:nvCxnSpPr>
                    <p:cNvPr id="202" name="Straight Connector 201">
                      <a:extLst>
                        <a:ext uri="{FF2B5EF4-FFF2-40B4-BE49-F238E27FC236}">
                          <a16:creationId xmlns:a16="http://schemas.microsoft.com/office/drawing/2014/main" id="{C00548DE-901A-4C8D-AB70-8B9C7D3B5D4E}"/>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203" name="Straight Connector 202">
                      <a:extLst>
                        <a:ext uri="{FF2B5EF4-FFF2-40B4-BE49-F238E27FC236}">
                          <a16:creationId xmlns:a16="http://schemas.microsoft.com/office/drawing/2014/main" id="{F918478D-07AE-4741-AB3D-5ECA17FEE3C4}"/>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199" name="Group 198">
                    <a:extLst>
                      <a:ext uri="{FF2B5EF4-FFF2-40B4-BE49-F238E27FC236}">
                        <a16:creationId xmlns:a16="http://schemas.microsoft.com/office/drawing/2014/main" id="{0D6C1AC0-86C0-4952-938D-8EBA79A714EF}"/>
                      </a:ext>
                    </a:extLst>
                  </p:cNvPr>
                  <p:cNvGrpSpPr/>
                  <p:nvPr/>
                </p:nvGrpSpPr>
                <p:grpSpPr>
                  <a:xfrm>
                    <a:off x="1618015" y="1072496"/>
                    <a:ext cx="208464" cy="571887"/>
                    <a:chOff x="1622405" y="586143"/>
                    <a:chExt cx="208464" cy="571887"/>
                  </a:xfrm>
                </p:grpSpPr>
                <p:cxnSp>
                  <p:nvCxnSpPr>
                    <p:cNvPr id="200" name="Straight Connector 199">
                      <a:extLst>
                        <a:ext uri="{FF2B5EF4-FFF2-40B4-BE49-F238E27FC236}">
                          <a16:creationId xmlns:a16="http://schemas.microsoft.com/office/drawing/2014/main" id="{1FCEB84A-8544-4DD8-8F80-18D02307017E}"/>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201" name="Straight Connector 200">
                      <a:extLst>
                        <a:ext uri="{FF2B5EF4-FFF2-40B4-BE49-F238E27FC236}">
                          <a16:creationId xmlns:a16="http://schemas.microsoft.com/office/drawing/2014/main" id="{DA4C1861-CD34-4AE4-B8A6-36944B3BB7A6}"/>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nvGrpSpPr>
                <p:cNvPr id="191" name="Group 190">
                  <a:extLst>
                    <a:ext uri="{FF2B5EF4-FFF2-40B4-BE49-F238E27FC236}">
                      <a16:creationId xmlns:a16="http://schemas.microsoft.com/office/drawing/2014/main" id="{8871034C-294A-4B9D-BA45-FBEA78F68C7E}"/>
                    </a:ext>
                  </a:extLst>
                </p:cNvPr>
                <p:cNvGrpSpPr/>
                <p:nvPr/>
              </p:nvGrpSpPr>
              <p:grpSpPr>
                <a:xfrm>
                  <a:off x="1622405" y="1542645"/>
                  <a:ext cx="212854" cy="1058240"/>
                  <a:chOff x="1618015" y="586143"/>
                  <a:chExt cx="212854" cy="1058240"/>
                </a:xfrm>
              </p:grpSpPr>
              <p:grpSp>
                <p:nvGrpSpPr>
                  <p:cNvPr id="192" name="Group 191">
                    <a:extLst>
                      <a:ext uri="{FF2B5EF4-FFF2-40B4-BE49-F238E27FC236}">
                        <a16:creationId xmlns:a16="http://schemas.microsoft.com/office/drawing/2014/main" id="{A1EC544C-7369-4C8C-936B-D5C3E5C8C38E}"/>
                      </a:ext>
                    </a:extLst>
                  </p:cNvPr>
                  <p:cNvGrpSpPr/>
                  <p:nvPr/>
                </p:nvGrpSpPr>
                <p:grpSpPr>
                  <a:xfrm>
                    <a:off x="1622405" y="586143"/>
                    <a:ext cx="208464" cy="571887"/>
                    <a:chOff x="1622405" y="586143"/>
                    <a:chExt cx="208464" cy="571887"/>
                  </a:xfrm>
                </p:grpSpPr>
                <p:cxnSp>
                  <p:nvCxnSpPr>
                    <p:cNvPr id="196" name="Straight Connector 195">
                      <a:extLst>
                        <a:ext uri="{FF2B5EF4-FFF2-40B4-BE49-F238E27FC236}">
                          <a16:creationId xmlns:a16="http://schemas.microsoft.com/office/drawing/2014/main" id="{1A6AA100-96B2-4679-9833-821CBBF3D417}"/>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97" name="Straight Connector 196">
                      <a:extLst>
                        <a:ext uri="{FF2B5EF4-FFF2-40B4-BE49-F238E27FC236}">
                          <a16:creationId xmlns:a16="http://schemas.microsoft.com/office/drawing/2014/main" id="{7D788F62-8D3B-4213-946E-960BC248FBDA}"/>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193" name="Group 192">
                    <a:extLst>
                      <a:ext uri="{FF2B5EF4-FFF2-40B4-BE49-F238E27FC236}">
                        <a16:creationId xmlns:a16="http://schemas.microsoft.com/office/drawing/2014/main" id="{0A679B36-523E-4762-8EC9-6CAF8A91F4F3}"/>
                      </a:ext>
                    </a:extLst>
                  </p:cNvPr>
                  <p:cNvGrpSpPr/>
                  <p:nvPr/>
                </p:nvGrpSpPr>
                <p:grpSpPr>
                  <a:xfrm>
                    <a:off x="1618015" y="1072496"/>
                    <a:ext cx="208464" cy="571887"/>
                    <a:chOff x="1622405" y="586143"/>
                    <a:chExt cx="208464" cy="571887"/>
                  </a:xfrm>
                </p:grpSpPr>
                <p:cxnSp>
                  <p:nvCxnSpPr>
                    <p:cNvPr id="194" name="Straight Connector 193">
                      <a:extLst>
                        <a:ext uri="{FF2B5EF4-FFF2-40B4-BE49-F238E27FC236}">
                          <a16:creationId xmlns:a16="http://schemas.microsoft.com/office/drawing/2014/main" id="{7EE1C9F2-5D63-4B36-BCF8-61B59A59E76A}"/>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95" name="Straight Connector 194">
                      <a:extLst>
                        <a:ext uri="{FF2B5EF4-FFF2-40B4-BE49-F238E27FC236}">
                          <a16:creationId xmlns:a16="http://schemas.microsoft.com/office/drawing/2014/main" id="{F02F82A4-B4A2-4C24-8D28-C62C1571A29F}"/>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grpSp>
            <p:nvGrpSpPr>
              <p:cNvPr id="175" name="Group 174">
                <a:extLst>
                  <a:ext uri="{FF2B5EF4-FFF2-40B4-BE49-F238E27FC236}">
                    <a16:creationId xmlns:a16="http://schemas.microsoft.com/office/drawing/2014/main" id="{404E5F1C-5D00-4AC4-A74E-D960F75424F6}"/>
                  </a:ext>
                </a:extLst>
              </p:cNvPr>
              <p:cNvGrpSpPr/>
              <p:nvPr/>
            </p:nvGrpSpPr>
            <p:grpSpPr>
              <a:xfrm>
                <a:off x="1505003" y="4355029"/>
                <a:ext cx="217244" cy="2014742"/>
                <a:chOff x="1618015" y="586143"/>
                <a:chExt cx="217244" cy="2014742"/>
              </a:xfrm>
            </p:grpSpPr>
            <p:grpSp>
              <p:nvGrpSpPr>
                <p:cNvPr id="176" name="Group 175">
                  <a:extLst>
                    <a:ext uri="{FF2B5EF4-FFF2-40B4-BE49-F238E27FC236}">
                      <a16:creationId xmlns:a16="http://schemas.microsoft.com/office/drawing/2014/main" id="{8C453E42-0A99-434F-92B6-7B2D7144AC09}"/>
                    </a:ext>
                  </a:extLst>
                </p:cNvPr>
                <p:cNvGrpSpPr/>
                <p:nvPr/>
              </p:nvGrpSpPr>
              <p:grpSpPr>
                <a:xfrm>
                  <a:off x="1618015" y="586143"/>
                  <a:ext cx="212854" cy="1058240"/>
                  <a:chOff x="1618015" y="586143"/>
                  <a:chExt cx="212854" cy="1058240"/>
                </a:xfrm>
              </p:grpSpPr>
              <p:grpSp>
                <p:nvGrpSpPr>
                  <p:cNvPr id="184" name="Group 183">
                    <a:extLst>
                      <a:ext uri="{FF2B5EF4-FFF2-40B4-BE49-F238E27FC236}">
                        <a16:creationId xmlns:a16="http://schemas.microsoft.com/office/drawing/2014/main" id="{E0E423FE-CF5E-47A5-BEC3-0A6F94350D12}"/>
                      </a:ext>
                    </a:extLst>
                  </p:cNvPr>
                  <p:cNvGrpSpPr/>
                  <p:nvPr/>
                </p:nvGrpSpPr>
                <p:grpSpPr>
                  <a:xfrm>
                    <a:off x="1622405" y="586143"/>
                    <a:ext cx="208464" cy="571887"/>
                    <a:chOff x="1622405" y="586143"/>
                    <a:chExt cx="208464" cy="571887"/>
                  </a:xfrm>
                </p:grpSpPr>
                <p:cxnSp>
                  <p:nvCxnSpPr>
                    <p:cNvPr id="188" name="Straight Connector 187">
                      <a:extLst>
                        <a:ext uri="{FF2B5EF4-FFF2-40B4-BE49-F238E27FC236}">
                          <a16:creationId xmlns:a16="http://schemas.microsoft.com/office/drawing/2014/main" id="{3A8756FA-CE4C-44D8-BF43-F6BB3FD243D0}"/>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89" name="Straight Connector 188">
                      <a:extLst>
                        <a:ext uri="{FF2B5EF4-FFF2-40B4-BE49-F238E27FC236}">
                          <a16:creationId xmlns:a16="http://schemas.microsoft.com/office/drawing/2014/main" id="{6E0C0218-B3B1-43FA-95F3-09AF60FF548B}"/>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185" name="Group 184">
                    <a:extLst>
                      <a:ext uri="{FF2B5EF4-FFF2-40B4-BE49-F238E27FC236}">
                        <a16:creationId xmlns:a16="http://schemas.microsoft.com/office/drawing/2014/main" id="{D02634B4-CF1A-4642-97BA-437FAB604D6C}"/>
                      </a:ext>
                    </a:extLst>
                  </p:cNvPr>
                  <p:cNvGrpSpPr/>
                  <p:nvPr/>
                </p:nvGrpSpPr>
                <p:grpSpPr>
                  <a:xfrm>
                    <a:off x="1618015" y="1072496"/>
                    <a:ext cx="208464" cy="571887"/>
                    <a:chOff x="1622405" y="586143"/>
                    <a:chExt cx="208464" cy="571887"/>
                  </a:xfrm>
                </p:grpSpPr>
                <p:cxnSp>
                  <p:nvCxnSpPr>
                    <p:cNvPr id="186" name="Straight Connector 185">
                      <a:extLst>
                        <a:ext uri="{FF2B5EF4-FFF2-40B4-BE49-F238E27FC236}">
                          <a16:creationId xmlns:a16="http://schemas.microsoft.com/office/drawing/2014/main" id="{BC882B9D-1831-4FBE-B5B6-4B6E69ECC735}"/>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87" name="Straight Connector 186">
                      <a:extLst>
                        <a:ext uri="{FF2B5EF4-FFF2-40B4-BE49-F238E27FC236}">
                          <a16:creationId xmlns:a16="http://schemas.microsoft.com/office/drawing/2014/main" id="{C3C6DE76-BCBF-413D-A878-A05635EB70BF}"/>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nvGrpSpPr>
                <p:cNvPr id="177" name="Group 176">
                  <a:extLst>
                    <a:ext uri="{FF2B5EF4-FFF2-40B4-BE49-F238E27FC236}">
                      <a16:creationId xmlns:a16="http://schemas.microsoft.com/office/drawing/2014/main" id="{138628A6-B036-46B4-97D2-B0CF8D48CEF7}"/>
                    </a:ext>
                  </a:extLst>
                </p:cNvPr>
                <p:cNvGrpSpPr/>
                <p:nvPr/>
              </p:nvGrpSpPr>
              <p:grpSpPr>
                <a:xfrm>
                  <a:off x="1622405" y="1542645"/>
                  <a:ext cx="212854" cy="1058240"/>
                  <a:chOff x="1618015" y="586143"/>
                  <a:chExt cx="212854" cy="1058240"/>
                </a:xfrm>
              </p:grpSpPr>
              <p:grpSp>
                <p:nvGrpSpPr>
                  <p:cNvPr id="178" name="Group 177">
                    <a:extLst>
                      <a:ext uri="{FF2B5EF4-FFF2-40B4-BE49-F238E27FC236}">
                        <a16:creationId xmlns:a16="http://schemas.microsoft.com/office/drawing/2014/main" id="{0BF25B7C-9C4F-4717-ACBA-812595810F6B}"/>
                      </a:ext>
                    </a:extLst>
                  </p:cNvPr>
                  <p:cNvGrpSpPr/>
                  <p:nvPr/>
                </p:nvGrpSpPr>
                <p:grpSpPr>
                  <a:xfrm>
                    <a:off x="1622405" y="586143"/>
                    <a:ext cx="208464" cy="571887"/>
                    <a:chOff x="1622405" y="586143"/>
                    <a:chExt cx="208464" cy="571887"/>
                  </a:xfrm>
                </p:grpSpPr>
                <p:cxnSp>
                  <p:nvCxnSpPr>
                    <p:cNvPr id="182" name="Straight Connector 181">
                      <a:extLst>
                        <a:ext uri="{FF2B5EF4-FFF2-40B4-BE49-F238E27FC236}">
                          <a16:creationId xmlns:a16="http://schemas.microsoft.com/office/drawing/2014/main" id="{5862E9CF-4663-40BC-B7F8-DB59A73882F8}"/>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83" name="Straight Connector 182">
                      <a:extLst>
                        <a:ext uri="{FF2B5EF4-FFF2-40B4-BE49-F238E27FC236}">
                          <a16:creationId xmlns:a16="http://schemas.microsoft.com/office/drawing/2014/main" id="{8F17C7A3-249C-441D-AD73-FFF196412324}"/>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179" name="Group 178">
                    <a:extLst>
                      <a:ext uri="{FF2B5EF4-FFF2-40B4-BE49-F238E27FC236}">
                        <a16:creationId xmlns:a16="http://schemas.microsoft.com/office/drawing/2014/main" id="{EB2B8BA1-8942-4B41-813A-39A22459271B}"/>
                      </a:ext>
                    </a:extLst>
                  </p:cNvPr>
                  <p:cNvGrpSpPr/>
                  <p:nvPr/>
                </p:nvGrpSpPr>
                <p:grpSpPr>
                  <a:xfrm>
                    <a:off x="1618015" y="1072496"/>
                    <a:ext cx="208464" cy="571887"/>
                    <a:chOff x="1622405" y="586143"/>
                    <a:chExt cx="208464" cy="571887"/>
                  </a:xfrm>
                </p:grpSpPr>
                <p:cxnSp>
                  <p:nvCxnSpPr>
                    <p:cNvPr id="180" name="Straight Connector 179">
                      <a:extLst>
                        <a:ext uri="{FF2B5EF4-FFF2-40B4-BE49-F238E27FC236}">
                          <a16:creationId xmlns:a16="http://schemas.microsoft.com/office/drawing/2014/main" id="{ACCC8AF1-7931-47BF-B6B5-2906BC744CFA}"/>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81" name="Straight Connector 180">
                      <a:extLst>
                        <a:ext uri="{FF2B5EF4-FFF2-40B4-BE49-F238E27FC236}">
                          <a16:creationId xmlns:a16="http://schemas.microsoft.com/office/drawing/2014/main" id="{6FAFA244-4904-4F41-AA79-99A1C8A4C7E0}"/>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grpSp>
      </p:grpSp>
      <p:pic>
        <p:nvPicPr>
          <p:cNvPr id="218" name="Picture 217" descr="A close up of a logo&#10;&#10;Description generated with high confidence">
            <a:extLst>
              <a:ext uri="{FF2B5EF4-FFF2-40B4-BE49-F238E27FC236}">
                <a16:creationId xmlns:a16="http://schemas.microsoft.com/office/drawing/2014/main" id="{6777A172-74A6-42B4-A909-1711EF719E1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436228">
            <a:off x="1648773" y="1873767"/>
            <a:ext cx="675596" cy="675596"/>
          </a:xfrm>
          <a:prstGeom prst="rect">
            <a:avLst/>
          </a:prstGeom>
        </p:spPr>
      </p:pic>
      <p:sp>
        <p:nvSpPr>
          <p:cNvPr id="219" name="Speech Bubble: Oval 218">
            <a:extLst>
              <a:ext uri="{FF2B5EF4-FFF2-40B4-BE49-F238E27FC236}">
                <a16:creationId xmlns:a16="http://schemas.microsoft.com/office/drawing/2014/main" id="{5C451FC9-AC07-4BE3-A3B7-EBB428EDF20F}"/>
              </a:ext>
            </a:extLst>
          </p:cNvPr>
          <p:cNvSpPr/>
          <p:nvPr/>
        </p:nvSpPr>
        <p:spPr>
          <a:xfrm>
            <a:off x="2130333" y="1009935"/>
            <a:ext cx="2352440" cy="905526"/>
          </a:xfrm>
          <a:prstGeom prst="wedgeEllipseCallou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ABCDEFG …</a:t>
            </a:r>
          </a:p>
        </p:txBody>
      </p:sp>
      <p:cxnSp>
        <p:nvCxnSpPr>
          <p:cNvPr id="220" name="Straight Arrow Connector 219">
            <a:extLst>
              <a:ext uri="{FF2B5EF4-FFF2-40B4-BE49-F238E27FC236}">
                <a16:creationId xmlns:a16="http://schemas.microsoft.com/office/drawing/2014/main" id="{8735A462-3070-4779-9170-0E9A8FFCCCBE}"/>
              </a:ext>
            </a:extLst>
          </p:cNvPr>
          <p:cNvCxnSpPr>
            <a:cxnSpLocks/>
          </p:cNvCxnSpPr>
          <p:nvPr/>
        </p:nvCxnSpPr>
        <p:spPr>
          <a:xfrm flipH="1" flipV="1">
            <a:off x="3486374" y="1708373"/>
            <a:ext cx="857026" cy="721167"/>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21" name="TextBox 220">
            <a:extLst>
              <a:ext uri="{FF2B5EF4-FFF2-40B4-BE49-F238E27FC236}">
                <a16:creationId xmlns:a16="http://schemas.microsoft.com/office/drawing/2014/main" id="{EE42D292-039A-4BAA-B009-6F06F09BB17A}"/>
              </a:ext>
            </a:extLst>
          </p:cNvPr>
          <p:cNvSpPr txBox="1"/>
          <p:nvPr/>
        </p:nvSpPr>
        <p:spPr>
          <a:xfrm>
            <a:off x="4241861" y="2406095"/>
            <a:ext cx="2661860" cy="523220"/>
          </a:xfrm>
          <a:prstGeom prst="rect">
            <a:avLst/>
          </a:prstGeom>
          <a:noFill/>
        </p:spPr>
        <p:txBody>
          <a:bodyPr wrap="square" rtlCol="0">
            <a:spAutoFit/>
          </a:bodyPr>
          <a:lstStyle/>
          <a:p>
            <a:pPr algn="ctr"/>
            <a:r>
              <a:rPr lang="en-US" sz="2800" b="1" dirty="0">
                <a:solidFill>
                  <a:srgbClr val="C00000"/>
                </a:solidFill>
              </a:rPr>
              <a:t>Voice Samples</a:t>
            </a:r>
          </a:p>
        </p:txBody>
      </p:sp>
      <p:sp>
        <p:nvSpPr>
          <p:cNvPr id="2" name="TextBox 1">
            <a:extLst>
              <a:ext uri="{FF2B5EF4-FFF2-40B4-BE49-F238E27FC236}">
                <a16:creationId xmlns:a16="http://schemas.microsoft.com/office/drawing/2014/main" id="{4894F735-DE33-40A9-9DFE-DDCED28222C3}"/>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altLang="zh-TW" sz="3200" b="1" dirty="0"/>
              <a:t> Pause opportunity</a:t>
            </a:r>
            <a:endParaRPr lang="en-US" sz="4000" b="1" dirty="0"/>
          </a:p>
        </p:txBody>
      </p:sp>
    </p:spTree>
    <p:extLst>
      <p:ext uri="{BB962C8B-B14F-4D97-AF65-F5344CB8AC3E}">
        <p14:creationId xmlns:p14="http://schemas.microsoft.com/office/powerpoint/2010/main" val="1907694844"/>
      </p:ext>
    </p:extLst>
  </p:cSld>
  <p:clrMapOvr>
    <a:masterClrMapping/>
  </p:clrMapOvr>
  <mc:AlternateContent xmlns:mc="http://schemas.openxmlformats.org/markup-compatibility/2006">
    <mc:Choice xmlns:p14="http://schemas.microsoft.com/office/powerpoint/2010/main" Requires="p14">
      <p:transition spd="slow" p14:dur="2000" advTm="17444"/>
    </mc:Choice>
    <mc:Fallback>
      <p:transition spd="slow" advTm="1744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BA164B60-039C-47E2-BFE7-B638D83CA701}"/>
              </a:ext>
            </a:extLst>
          </p:cNvPr>
          <p:cNvGrpSpPr/>
          <p:nvPr/>
        </p:nvGrpSpPr>
        <p:grpSpPr>
          <a:xfrm>
            <a:off x="5436734" y="1343081"/>
            <a:ext cx="3405379" cy="2214924"/>
            <a:chOff x="5436734" y="1343081"/>
            <a:chExt cx="3405379" cy="2214924"/>
          </a:xfrm>
        </p:grpSpPr>
        <p:grpSp>
          <p:nvGrpSpPr>
            <p:cNvPr id="11" name="Group 10">
              <a:extLst>
                <a:ext uri="{FF2B5EF4-FFF2-40B4-BE49-F238E27FC236}">
                  <a16:creationId xmlns:a16="http://schemas.microsoft.com/office/drawing/2014/main" id="{BCF75A51-139A-4BCB-B9C4-F6A9E94FD9D4}"/>
                </a:ext>
              </a:extLst>
            </p:cNvPr>
            <p:cNvGrpSpPr/>
            <p:nvPr/>
          </p:nvGrpSpPr>
          <p:grpSpPr>
            <a:xfrm>
              <a:off x="6243089" y="1696096"/>
              <a:ext cx="2599024" cy="825500"/>
              <a:chOff x="5274976" y="1676915"/>
              <a:chExt cx="2599024" cy="825500"/>
            </a:xfrm>
          </p:grpSpPr>
          <p:cxnSp>
            <p:nvCxnSpPr>
              <p:cNvPr id="18" name="Straight Arrow Connector 17">
                <a:extLst>
                  <a:ext uri="{FF2B5EF4-FFF2-40B4-BE49-F238E27FC236}">
                    <a16:creationId xmlns:a16="http://schemas.microsoft.com/office/drawing/2014/main" id="{419AABBA-C5BC-C141-B36E-726A870EE675}"/>
                  </a:ext>
                </a:extLst>
              </p:cNvPr>
              <p:cNvCxnSpPr>
                <a:cxnSpLocks/>
              </p:cNvCxnSpPr>
              <p:nvPr/>
            </p:nvCxnSpPr>
            <p:spPr>
              <a:xfrm flipH="1" flipV="1">
                <a:off x="5274976" y="2489717"/>
                <a:ext cx="2599024" cy="12698"/>
              </a:xfrm>
              <a:prstGeom prst="straightConnector1">
                <a:avLst/>
              </a:prstGeom>
              <a:ln w="12700">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2737DF6B-CE50-4927-AD68-24E8C6D12166}"/>
                      </a:ext>
                    </a:extLst>
                  </p:cNvPr>
                  <p:cNvSpPr txBox="1"/>
                  <p:nvPr/>
                </p:nvSpPr>
                <p:spPr>
                  <a:xfrm>
                    <a:off x="7087013" y="1676915"/>
                    <a:ext cx="646844" cy="76944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4400" b="0" i="1" smtClean="0">
                              <a:latin typeface="Cambria Math" panose="02040503050406030204" pitchFamily="18" charset="0"/>
                            </a:rPr>
                            <m:t>𝜃</m:t>
                          </m:r>
                        </m:oMath>
                      </m:oMathPara>
                    </a14:m>
                    <a:endParaRPr lang="en-US" dirty="0"/>
                  </a:p>
                </p:txBody>
              </p:sp>
            </mc:Choice>
            <mc:Fallback xmlns="">
              <p:sp>
                <p:nvSpPr>
                  <p:cNvPr id="2" name="TextBox 1">
                    <a:extLst>
                      <a:ext uri="{FF2B5EF4-FFF2-40B4-BE49-F238E27FC236}">
                        <a16:creationId xmlns:a16="http://schemas.microsoft.com/office/drawing/2014/main" id="{2737DF6B-CE50-4927-AD68-24E8C6D12166}"/>
                      </a:ext>
                    </a:extLst>
                  </p:cNvPr>
                  <p:cNvSpPr txBox="1">
                    <a:spLocks noRot="1" noChangeAspect="1" noMove="1" noResize="1" noEditPoints="1" noAdjustHandles="1" noChangeArrowheads="1" noChangeShapeType="1" noTextEdit="1"/>
                  </p:cNvSpPr>
                  <p:nvPr/>
                </p:nvSpPr>
                <p:spPr>
                  <a:xfrm>
                    <a:off x="7087013" y="1676915"/>
                    <a:ext cx="646844" cy="769441"/>
                  </a:xfrm>
                  <a:prstGeom prst="rect">
                    <a:avLst/>
                  </a:prstGeom>
                  <a:blipFill>
                    <a:blip r:embed="rId11"/>
                    <a:stretch>
                      <a:fillRect/>
                    </a:stretch>
                  </a:blipFill>
                </p:spPr>
                <p:txBody>
                  <a:bodyPr/>
                  <a:lstStyle/>
                  <a:p>
                    <a:r>
                      <a:rPr lang="en-US">
                        <a:noFill/>
                      </a:rPr>
                      <a:t> </a:t>
                    </a:r>
                  </a:p>
                </p:txBody>
              </p:sp>
            </mc:Fallback>
          </mc:AlternateContent>
        </p:grpSp>
        <p:sp>
          <p:nvSpPr>
            <p:cNvPr id="14" name="Arc 13">
              <a:extLst>
                <a:ext uri="{FF2B5EF4-FFF2-40B4-BE49-F238E27FC236}">
                  <a16:creationId xmlns:a16="http://schemas.microsoft.com/office/drawing/2014/main" id="{EB06F888-6D83-4199-8FD1-B65C186ADBFB}"/>
                </a:ext>
              </a:extLst>
            </p:cNvPr>
            <p:cNvSpPr/>
            <p:nvPr/>
          </p:nvSpPr>
          <p:spPr>
            <a:xfrm>
              <a:off x="5436734" y="1343081"/>
              <a:ext cx="2214924" cy="2214924"/>
            </a:xfrm>
            <a:prstGeom prst="arc">
              <a:avLst>
                <a:gd name="adj1" fmla="val 19829189"/>
                <a:gd name="adj2" fmla="val 311667"/>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C382AAFF-4538-B949-8355-979C110D3FAC}"/>
              </a:ext>
            </a:extLst>
          </p:cNvPr>
          <p:cNvGrpSpPr/>
          <p:nvPr/>
        </p:nvGrpSpPr>
        <p:grpSpPr>
          <a:xfrm>
            <a:off x="4709826" y="1698135"/>
            <a:ext cx="2758177" cy="1556367"/>
            <a:chOff x="823223" y="3864204"/>
            <a:chExt cx="4065035" cy="1959363"/>
          </a:xfrm>
        </p:grpSpPr>
        <p:pic>
          <p:nvPicPr>
            <p:cNvPr id="4" name="Graphic 3" descr="Radio microphone">
              <a:extLst>
                <a:ext uri="{FF2B5EF4-FFF2-40B4-BE49-F238E27FC236}">
                  <a16:creationId xmlns:a16="http://schemas.microsoft.com/office/drawing/2014/main" id="{574422D9-261F-6F42-A62F-07A550D57167}"/>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070445" y="4461991"/>
              <a:ext cx="817813" cy="627886"/>
            </a:xfrm>
            <a:prstGeom prst="rect">
              <a:avLst/>
            </a:prstGeom>
          </p:spPr>
        </p:pic>
        <p:pic>
          <p:nvPicPr>
            <p:cNvPr id="5" name="Graphic 4" descr="Radio microphone">
              <a:extLst>
                <a:ext uri="{FF2B5EF4-FFF2-40B4-BE49-F238E27FC236}">
                  <a16:creationId xmlns:a16="http://schemas.microsoft.com/office/drawing/2014/main" id="{54662F0A-FDDD-3B4F-B5DB-4EF131663D5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3238621" y="3873806"/>
              <a:ext cx="817813" cy="627886"/>
            </a:xfrm>
            <a:prstGeom prst="rect">
              <a:avLst/>
            </a:prstGeom>
          </p:spPr>
        </p:pic>
        <p:pic>
          <p:nvPicPr>
            <p:cNvPr id="6" name="Graphic 5" descr="Radio microphone">
              <a:extLst>
                <a:ext uri="{FF2B5EF4-FFF2-40B4-BE49-F238E27FC236}">
                  <a16:creationId xmlns:a16="http://schemas.microsoft.com/office/drawing/2014/main" id="{3CB167AE-776C-9342-AE19-BC450DC2A4F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854245" y="3864204"/>
              <a:ext cx="821786" cy="630936"/>
            </a:xfrm>
            <a:prstGeom prst="rect">
              <a:avLst/>
            </a:prstGeom>
          </p:spPr>
        </p:pic>
        <p:pic>
          <p:nvPicPr>
            <p:cNvPr id="7" name="Graphic 6" descr="Radio microphone">
              <a:extLst>
                <a:ext uri="{FF2B5EF4-FFF2-40B4-BE49-F238E27FC236}">
                  <a16:creationId xmlns:a16="http://schemas.microsoft.com/office/drawing/2014/main" id="{0909925B-3384-B04B-BB43-B2DDE4E8C506}"/>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3252632" y="5176238"/>
              <a:ext cx="817813" cy="627886"/>
            </a:xfrm>
            <a:prstGeom prst="rect">
              <a:avLst/>
            </a:prstGeom>
          </p:spPr>
        </p:pic>
        <p:pic>
          <p:nvPicPr>
            <p:cNvPr id="8" name="Graphic 7" descr="Radio microphone">
              <a:extLst>
                <a:ext uri="{FF2B5EF4-FFF2-40B4-BE49-F238E27FC236}">
                  <a16:creationId xmlns:a16="http://schemas.microsoft.com/office/drawing/2014/main" id="{652D347A-5F66-9745-93AD-EAC5B3808DA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789643" y="5195681"/>
              <a:ext cx="817813" cy="627886"/>
            </a:xfrm>
            <a:prstGeom prst="rect">
              <a:avLst/>
            </a:prstGeom>
          </p:spPr>
        </p:pic>
        <p:pic>
          <p:nvPicPr>
            <p:cNvPr id="9" name="Graphic 8" descr="Radio microphone">
              <a:extLst>
                <a:ext uri="{FF2B5EF4-FFF2-40B4-BE49-F238E27FC236}">
                  <a16:creationId xmlns:a16="http://schemas.microsoft.com/office/drawing/2014/main" id="{079AEAAA-63F1-7247-8E8E-D761327982D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823223" y="4524305"/>
              <a:ext cx="817813" cy="627886"/>
            </a:xfrm>
            <a:prstGeom prst="rect">
              <a:avLst/>
            </a:prstGeom>
          </p:spPr>
        </p:pic>
      </p:gr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E41DF54B-62AE-8A46-BABE-002A4A2C3B63}"/>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AoA (Angle of Arrival) = Angle </a:t>
                </a:r>
                <a14:m>
                  <m:oMath xmlns:m="http://schemas.openxmlformats.org/officeDocument/2006/math">
                    <m:r>
                      <a:rPr lang="en-US" sz="3200" b="1" i="1" smtClean="0">
                        <a:latin typeface="Cambria Math" panose="02040503050406030204" pitchFamily="18" charset="0"/>
                      </a:rPr>
                      <m:t>𝜽</m:t>
                    </m:r>
                  </m:oMath>
                </a14:m>
                <a:r>
                  <a:rPr lang="en-US" sz="3200" b="1" dirty="0"/>
                  <a:t> in which a signal arrives</a:t>
                </a:r>
              </a:p>
            </p:txBody>
          </p:sp>
        </mc:Choice>
        <mc:Fallback xmlns="">
          <p:sp>
            <p:nvSpPr>
              <p:cNvPr id="12" name="TextBox 11">
                <a:extLst>
                  <a:ext uri="{FF2B5EF4-FFF2-40B4-BE49-F238E27FC236}">
                    <a16:creationId xmlns:a16="http://schemas.microsoft.com/office/drawing/2014/main" id="{E41DF54B-62AE-8A46-BABE-002A4A2C3B63}"/>
                  </a:ext>
                </a:extLst>
              </p:cNvPr>
              <p:cNvSpPr txBox="1">
                <a:spLocks noRot="1" noChangeAspect="1" noMove="1" noResize="1" noEditPoints="1" noAdjustHandles="1" noChangeArrowheads="1" noChangeShapeType="1" noTextEdit="1"/>
              </p:cNvSpPr>
              <p:nvPr/>
            </p:nvSpPr>
            <p:spPr>
              <a:xfrm>
                <a:off x="0" y="326756"/>
                <a:ext cx="12192000" cy="584775"/>
              </a:xfrm>
              <a:prstGeom prst="rect">
                <a:avLst/>
              </a:prstGeom>
              <a:blipFill>
                <a:blip r:embed="rId8"/>
                <a:stretch>
                  <a:fillRect t="-12500" b="-34375"/>
                </a:stretch>
              </a:blipFill>
            </p:spPr>
            <p:txBody>
              <a:bodyPr/>
              <a:lstStyle/>
              <a:p>
                <a:r>
                  <a:rPr lang="en-US">
                    <a:noFill/>
                  </a:rPr>
                  <a:t> </a:t>
                </a:r>
              </a:p>
            </p:txBody>
          </p:sp>
        </mc:Fallback>
      </mc:AlternateContent>
      <p:cxnSp>
        <p:nvCxnSpPr>
          <p:cNvPr id="16" name="Straight Arrow Connector 15">
            <a:extLst>
              <a:ext uri="{FF2B5EF4-FFF2-40B4-BE49-F238E27FC236}">
                <a16:creationId xmlns:a16="http://schemas.microsoft.com/office/drawing/2014/main" id="{317BCB86-7462-424D-867C-7B26097AD28C}"/>
              </a:ext>
            </a:extLst>
          </p:cNvPr>
          <p:cNvCxnSpPr>
            <a:cxnSpLocks/>
          </p:cNvCxnSpPr>
          <p:nvPr/>
        </p:nvCxnSpPr>
        <p:spPr>
          <a:xfrm flipH="1">
            <a:off x="6114594" y="1317284"/>
            <a:ext cx="2613219" cy="1191612"/>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10" name="Picture 6" descr="Aurora CMM.100.A 5-6GHz C-Band Massive MIMO Phased Array">
            <a:extLst>
              <a:ext uri="{FF2B5EF4-FFF2-40B4-BE49-F238E27FC236}">
                <a16:creationId xmlns:a16="http://schemas.microsoft.com/office/drawing/2014/main" id="{A566ED1D-D5B6-46B9-BA63-9EB57C921B80}"/>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528845" y="4422039"/>
            <a:ext cx="2139950" cy="213995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Polycom HDX Mic Array | 323.tv">
            <a:extLst>
              <a:ext uri="{FF2B5EF4-FFF2-40B4-BE49-F238E27FC236}">
                <a16:creationId xmlns:a16="http://schemas.microsoft.com/office/drawing/2014/main" id="{32D3BC3E-EB5F-4552-8736-0E47C15EC328}"/>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4360664" y="4125537"/>
            <a:ext cx="28575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Amazon Echo Dot 2ND GENERATION price in Egypt | Souq Egypt | kanbkam">
            <a:extLst>
              <a:ext uri="{FF2B5EF4-FFF2-40B4-BE49-F238E27FC236}">
                <a16:creationId xmlns:a16="http://schemas.microsoft.com/office/drawing/2014/main" id="{D05FBEDE-95E2-4ED7-938E-A17C6D3C77B3}"/>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218164" y="4748939"/>
            <a:ext cx="1923697" cy="14861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Fujitsu Demonstrates 28 GHz, 4-Beam, 128-Element Phased Array Antenna |  2018-12-06 | Microwave Journal">
            <a:extLst>
              <a:ext uri="{FF2B5EF4-FFF2-40B4-BE49-F238E27FC236}">
                <a16:creationId xmlns:a16="http://schemas.microsoft.com/office/drawing/2014/main" id="{EBBA1A79-C0A8-4724-937E-9E828E21D027}"/>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41031" y="4443766"/>
            <a:ext cx="2725607" cy="209406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Sphere120 AC Pro - acoustic-camera.com">
            <a:extLst>
              <a:ext uri="{FF2B5EF4-FFF2-40B4-BE49-F238E27FC236}">
                <a16:creationId xmlns:a16="http://schemas.microsoft.com/office/drawing/2014/main" id="{CC87499F-BE61-4B04-80E3-B78152E28842}"/>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443740" y="4437639"/>
            <a:ext cx="2707229" cy="202780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43507955"/>
      </p:ext>
    </p:extLst>
  </p:cSld>
  <p:clrMapOvr>
    <a:masterClrMapping/>
  </p:clrMapOvr>
  <mc:AlternateContent xmlns:mc="http://schemas.openxmlformats.org/markup-compatibility/2006">
    <mc:Choice xmlns:p14="http://schemas.microsoft.com/office/powerpoint/2010/main" Requires="p14">
      <p:transition spd="slow" p14:dur="2000" advTm="23530"/>
    </mc:Choice>
    <mc:Fallback>
      <p:transition spd="slow" advTm="2353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10" presetClass="entr" presetSubtype="0" fill="hold"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10"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 name="Picture 2" descr="Image result for microphone symbol">
            <a:extLst>
              <a:ext uri="{FF2B5EF4-FFF2-40B4-BE49-F238E27FC236}">
                <a16:creationId xmlns:a16="http://schemas.microsoft.com/office/drawing/2014/main" id="{B1F83ECB-1925-4F2B-8004-F614102BC9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87534" y="5125723"/>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58" descr="Image result for microphone symbol">
            <a:extLst>
              <a:ext uri="{FF2B5EF4-FFF2-40B4-BE49-F238E27FC236}">
                <a16:creationId xmlns:a16="http://schemas.microsoft.com/office/drawing/2014/main" id="{361A0A91-4D42-4F9C-9A14-3E917E0D555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56504" y="5123071"/>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2" descr="Image result for microphone symbol">
            <a:extLst>
              <a:ext uri="{FF2B5EF4-FFF2-40B4-BE49-F238E27FC236}">
                <a16:creationId xmlns:a16="http://schemas.microsoft.com/office/drawing/2014/main" id="{263B58DF-BEC0-485D-8CB8-47370590A02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25474" y="5125727"/>
            <a:ext cx="654326" cy="654326"/>
          </a:xfrm>
          <a:prstGeom prst="rect">
            <a:avLst/>
          </a:prstGeom>
          <a:noFill/>
          <a:extLst>
            <a:ext uri="{909E8E84-426E-40DD-AFC4-6F175D3DCCD1}">
              <a14:hiddenFill xmlns:a14="http://schemas.microsoft.com/office/drawing/2010/main">
                <a:solidFill>
                  <a:srgbClr val="FFFFFF"/>
                </a:solidFill>
              </a14:hiddenFill>
            </a:ext>
          </a:extLst>
        </p:spPr>
      </p:pic>
      <p:grpSp>
        <p:nvGrpSpPr>
          <p:cNvPr id="61" name="Group 60">
            <a:extLst>
              <a:ext uri="{FF2B5EF4-FFF2-40B4-BE49-F238E27FC236}">
                <a16:creationId xmlns:a16="http://schemas.microsoft.com/office/drawing/2014/main" id="{1620AB0B-C312-41C4-92E4-EF5CBE331F87}"/>
              </a:ext>
            </a:extLst>
          </p:cNvPr>
          <p:cNvGrpSpPr/>
          <p:nvPr/>
        </p:nvGrpSpPr>
        <p:grpSpPr>
          <a:xfrm flipH="1">
            <a:off x="10340451" y="1659684"/>
            <a:ext cx="293867" cy="4787710"/>
            <a:chOff x="283683" y="272633"/>
            <a:chExt cx="337947" cy="5639962"/>
          </a:xfrm>
        </p:grpSpPr>
        <p:cxnSp>
          <p:nvCxnSpPr>
            <p:cNvPr id="62" name="Straight Connector 61">
              <a:extLst>
                <a:ext uri="{FF2B5EF4-FFF2-40B4-BE49-F238E27FC236}">
                  <a16:creationId xmlns:a16="http://schemas.microsoft.com/office/drawing/2014/main" id="{B4CB753A-46C4-4AE1-A663-9BF2EEF81DB8}"/>
                </a:ext>
              </a:extLst>
            </p:cNvPr>
            <p:cNvCxnSpPr>
              <a:cxnSpLocks/>
            </p:cNvCxnSpPr>
            <p:nvPr/>
          </p:nvCxnSpPr>
          <p:spPr>
            <a:xfrm>
              <a:off x="592198" y="272633"/>
              <a:ext cx="2" cy="550586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991E4EE6-B495-48FB-AE9A-068102A79B14}"/>
                </a:ext>
              </a:extLst>
            </p:cNvPr>
            <p:cNvGrpSpPr/>
            <p:nvPr/>
          </p:nvGrpSpPr>
          <p:grpSpPr>
            <a:xfrm>
              <a:off x="283683" y="272633"/>
              <a:ext cx="337947" cy="5639962"/>
              <a:chOff x="1505003" y="421305"/>
              <a:chExt cx="217244" cy="5948466"/>
            </a:xfrm>
          </p:grpSpPr>
          <p:grpSp>
            <p:nvGrpSpPr>
              <p:cNvPr id="64" name="Group 63">
                <a:extLst>
                  <a:ext uri="{FF2B5EF4-FFF2-40B4-BE49-F238E27FC236}">
                    <a16:creationId xmlns:a16="http://schemas.microsoft.com/office/drawing/2014/main" id="{A7A2BC82-7F74-40AB-B444-81E3A1A1AE1B}"/>
                  </a:ext>
                </a:extLst>
              </p:cNvPr>
              <p:cNvGrpSpPr/>
              <p:nvPr/>
            </p:nvGrpSpPr>
            <p:grpSpPr>
              <a:xfrm>
                <a:off x="1505003" y="421305"/>
                <a:ext cx="217244" cy="2014742"/>
                <a:chOff x="1618015" y="586143"/>
                <a:chExt cx="217244" cy="2014742"/>
              </a:xfrm>
            </p:grpSpPr>
            <p:grpSp>
              <p:nvGrpSpPr>
                <p:cNvPr id="102" name="Group 101">
                  <a:extLst>
                    <a:ext uri="{FF2B5EF4-FFF2-40B4-BE49-F238E27FC236}">
                      <a16:creationId xmlns:a16="http://schemas.microsoft.com/office/drawing/2014/main" id="{2653BC1A-CBEC-48DB-A645-2E3D659379D5}"/>
                    </a:ext>
                  </a:extLst>
                </p:cNvPr>
                <p:cNvGrpSpPr/>
                <p:nvPr/>
              </p:nvGrpSpPr>
              <p:grpSpPr>
                <a:xfrm>
                  <a:off x="1618015" y="586143"/>
                  <a:ext cx="212854" cy="1058240"/>
                  <a:chOff x="1618015" y="586143"/>
                  <a:chExt cx="212854" cy="1058240"/>
                </a:xfrm>
              </p:grpSpPr>
              <p:grpSp>
                <p:nvGrpSpPr>
                  <p:cNvPr id="110" name="Group 109">
                    <a:extLst>
                      <a:ext uri="{FF2B5EF4-FFF2-40B4-BE49-F238E27FC236}">
                        <a16:creationId xmlns:a16="http://schemas.microsoft.com/office/drawing/2014/main" id="{F7F67337-D671-4318-8052-505975E0F41D}"/>
                      </a:ext>
                    </a:extLst>
                  </p:cNvPr>
                  <p:cNvGrpSpPr/>
                  <p:nvPr/>
                </p:nvGrpSpPr>
                <p:grpSpPr>
                  <a:xfrm>
                    <a:off x="1622405" y="586143"/>
                    <a:ext cx="208464" cy="571887"/>
                    <a:chOff x="1622405" y="586143"/>
                    <a:chExt cx="208464" cy="571887"/>
                  </a:xfrm>
                </p:grpSpPr>
                <p:cxnSp>
                  <p:nvCxnSpPr>
                    <p:cNvPr id="114" name="Straight Connector 113">
                      <a:extLst>
                        <a:ext uri="{FF2B5EF4-FFF2-40B4-BE49-F238E27FC236}">
                          <a16:creationId xmlns:a16="http://schemas.microsoft.com/office/drawing/2014/main" id="{D4E64C7B-80FA-4C8C-AF92-BEA8981D6F25}"/>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7984A7E5-94EC-4588-A50D-7DA3DA166B10}"/>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111" name="Group 110">
                    <a:extLst>
                      <a:ext uri="{FF2B5EF4-FFF2-40B4-BE49-F238E27FC236}">
                        <a16:creationId xmlns:a16="http://schemas.microsoft.com/office/drawing/2014/main" id="{0B46D209-178D-499E-B3BD-458D855F5199}"/>
                      </a:ext>
                    </a:extLst>
                  </p:cNvPr>
                  <p:cNvGrpSpPr/>
                  <p:nvPr/>
                </p:nvGrpSpPr>
                <p:grpSpPr>
                  <a:xfrm>
                    <a:off x="1618015" y="1072496"/>
                    <a:ext cx="208464" cy="571887"/>
                    <a:chOff x="1622405" y="586143"/>
                    <a:chExt cx="208464" cy="571887"/>
                  </a:xfrm>
                </p:grpSpPr>
                <p:cxnSp>
                  <p:nvCxnSpPr>
                    <p:cNvPr id="112" name="Straight Connector 111">
                      <a:extLst>
                        <a:ext uri="{FF2B5EF4-FFF2-40B4-BE49-F238E27FC236}">
                          <a16:creationId xmlns:a16="http://schemas.microsoft.com/office/drawing/2014/main" id="{E9E2475E-BE2A-407A-B3D7-71678FDEE2B0}"/>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13" name="Straight Connector 112">
                      <a:extLst>
                        <a:ext uri="{FF2B5EF4-FFF2-40B4-BE49-F238E27FC236}">
                          <a16:creationId xmlns:a16="http://schemas.microsoft.com/office/drawing/2014/main" id="{F43B48E0-778D-49C5-A144-6861406C47FB}"/>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nvGrpSpPr>
                <p:cNvPr id="103" name="Group 102">
                  <a:extLst>
                    <a:ext uri="{FF2B5EF4-FFF2-40B4-BE49-F238E27FC236}">
                      <a16:creationId xmlns:a16="http://schemas.microsoft.com/office/drawing/2014/main" id="{154481DB-2335-40BC-8F5B-54CC9C4E0367}"/>
                    </a:ext>
                  </a:extLst>
                </p:cNvPr>
                <p:cNvGrpSpPr/>
                <p:nvPr/>
              </p:nvGrpSpPr>
              <p:grpSpPr>
                <a:xfrm>
                  <a:off x="1622405" y="1542645"/>
                  <a:ext cx="212854" cy="1058240"/>
                  <a:chOff x="1618015" y="586143"/>
                  <a:chExt cx="212854" cy="1058240"/>
                </a:xfrm>
              </p:grpSpPr>
              <p:grpSp>
                <p:nvGrpSpPr>
                  <p:cNvPr id="104" name="Group 103">
                    <a:extLst>
                      <a:ext uri="{FF2B5EF4-FFF2-40B4-BE49-F238E27FC236}">
                        <a16:creationId xmlns:a16="http://schemas.microsoft.com/office/drawing/2014/main" id="{AEFFE32D-A971-4175-887A-A0605462C666}"/>
                      </a:ext>
                    </a:extLst>
                  </p:cNvPr>
                  <p:cNvGrpSpPr/>
                  <p:nvPr/>
                </p:nvGrpSpPr>
                <p:grpSpPr>
                  <a:xfrm>
                    <a:off x="1622405" y="586143"/>
                    <a:ext cx="208464" cy="571887"/>
                    <a:chOff x="1622405" y="586143"/>
                    <a:chExt cx="208464" cy="571887"/>
                  </a:xfrm>
                </p:grpSpPr>
                <p:cxnSp>
                  <p:nvCxnSpPr>
                    <p:cNvPr id="108" name="Straight Connector 107">
                      <a:extLst>
                        <a:ext uri="{FF2B5EF4-FFF2-40B4-BE49-F238E27FC236}">
                          <a16:creationId xmlns:a16="http://schemas.microsoft.com/office/drawing/2014/main" id="{6C1BDB8A-B078-4926-89E9-873A23A5ADA2}"/>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9F054D46-3A75-4D28-8998-A5D64E37FC42}"/>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69B7685D-B63C-4CBD-BF1A-0A930A63129B}"/>
                      </a:ext>
                    </a:extLst>
                  </p:cNvPr>
                  <p:cNvGrpSpPr/>
                  <p:nvPr/>
                </p:nvGrpSpPr>
                <p:grpSpPr>
                  <a:xfrm>
                    <a:off x="1618015" y="1072496"/>
                    <a:ext cx="208464" cy="571887"/>
                    <a:chOff x="1622405" y="586143"/>
                    <a:chExt cx="208464" cy="571887"/>
                  </a:xfrm>
                </p:grpSpPr>
                <p:cxnSp>
                  <p:nvCxnSpPr>
                    <p:cNvPr id="106" name="Straight Connector 105">
                      <a:extLst>
                        <a:ext uri="{FF2B5EF4-FFF2-40B4-BE49-F238E27FC236}">
                          <a16:creationId xmlns:a16="http://schemas.microsoft.com/office/drawing/2014/main" id="{29161A0C-7FC3-4B26-BA6D-CB684ECA9A5C}"/>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07" name="Straight Connector 106">
                      <a:extLst>
                        <a:ext uri="{FF2B5EF4-FFF2-40B4-BE49-F238E27FC236}">
                          <a16:creationId xmlns:a16="http://schemas.microsoft.com/office/drawing/2014/main" id="{D9EE7D9B-1ADB-4A55-84B8-79F68632C63A}"/>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grpSp>
            <p:nvGrpSpPr>
              <p:cNvPr id="65" name="Group 64">
                <a:extLst>
                  <a:ext uri="{FF2B5EF4-FFF2-40B4-BE49-F238E27FC236}">
                    <a16:creationId xmlns:a16="http://schemas.microsoft.com/office/drawing/2014/main" id="{385A3FC0-8903-4385-A664-D601DBF4563E}"/>
                  </a:ext>
                </a:extLst>
              </p:cNvPr>
              <p:cNvGrpSpPr/>
              <p:nvPr/>
            </p:nvGrpSpPr>
            <p:grpSpPr>
              <a:xfrm>
                <a:off x="1505003" y="2393736"/>
                <a:ext cx="217244" cy="2014742"/>
                <a:chOff x="1618015" y="586143"/>
                <a:chExt cx="217244" cy="2014742"/>
              </a:xfrm>
            </p:grpSpPr>
            <p:grpSp>
              <p:nvGrpSpPr>
                <p:cNvPr id="81" name="Group 80">
                  <a:extLst>
                    <a:ext uri="{FF2B5EF4-FFF2-40B4-BE49-F238E27FC236}">
                      <a16:creationId xmlns:a16="http://schemas.microsoft.com/office/drawing/2014/main" id="{C950BDCE-A148-48B5-B753-91B07031D6BB}"/>
                    </a:ext>
                  </a:extLst>
                </p:cNvPr>
                <p:cNvGrpSpPr/>
                <p:nvPr/>
              </p:nvGrpSpPr>
              <p:grpSpPr>
                <a:xfrm>
                  <a:off x="1618015" y="586143"/>
                  <a:ext cx="212854" cy="1058240"/>
                  <a:chOff x="1618015" y="586143"/>
                  <a:chExt cx="212854" cy="1058240"/>
                </a:xfrm>
              </p:grpSpPr>
              <p:grpSp>
                <p:nvGrpSpPr>
                  <p:cNvPr id="96" name="Group 95">
                    <a:extLst>
                      <a:ext uri="{FF2B5EF4-FFF2-40B4-BE49-F238E27FC236}">
                        <a16:creationId xmlns:a16="http://schemas.microsoft.com/office/drawing/2014/main" id="{6A5C5B0B-E79B-40BB-B907-4565D24789B0}"/>
                      </a:ext>
                    </a:extLst>
                  </p:cNvPr>
                  <p:cNvGrpSpPr/>
                  <p:nvPr/>
                </p:nvGrpSpPr>
                <p:grpSpPr>
                  <a:xfrm>
                    <a:off x="1622405" y="586143"/>
                    <a:ext cx="208464" cy="571887"/>
                    <a:chOff x="1622405" y="586143"/>
                    <a:chExt cx="208464" cy="571887"/>
                  </a:xfrm>
                </p:grpSpPr>
                <p:cxnSp>
                  <p:nvCxnSpPr>
                    <p:cNvPr id="100" name="Straight Connector 99">
                      <a:extLst>
                        <a:ext uri="{FF2B5EF4-FFF2-40B4-BE49-F238E27FC236}">
                          <a16:creationId xmlns:a16="http://schemas.microsoft.com/office/drawing/2014/main" id="{971B77E8-DF8C-466C-9C1D-933F77769866}"/>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101" name="Straight Connector 100">
                      <a:extLst>
                        <a:ext uri="{FF2B5EF4-FFF2-40B4-BE49-F238E27FC236}">
                          <a16:creationId xmlns:a16="http://schemas.microsoft.com/office/drawing/2014/main" id="{BD274AE7-3A52-4928-A3FE-97958CDC00EE}"/>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97" name="Group 96">
                    <a:extLst>
                      <a:ext uri="{FF2B5EF4-FFF2-40B4-BE49-F238E27FC236}">
                        <a16:creationId xmlns:a16="http://schemas.microsoft.com/office/drawing/2014/main" id="{5B4AA1ED-C5B9-45EE-96C2-0A403B53D291}"/>
                      </a:ext>
                    </a:extLst>
                  </p:cNvPr>
                  <p:cNvGrpSpPr/>
                  <p:nvPr/>
                </p:nvGrpSpPr>
                <p:grpSpPr>
                  <a:xfrm>
                    <a:off x="1618015" y="1072496"/>
                    <a:ext cx="208464" cy="571887"/>
                    <a:chOff x="1622405" y="586143"/>
                    <a:chExt cx="208464" cy="571887"/>
                  </a:xfrm>
                </p:grpSpPr>
                <p:cxnSp>
                  <p:nvCxnSpPr>
                    <p:cNvPr id="98" name="Straight Connector 97">
                      <a:extLst>
                        <a:ext uri="{FF2B5EF4-FFF2-40B4-BE49-F238E27FC236}">
                          <a16:creationId xmlns:a16="http://schemas.microsoft.com/office/drawing/2014/main" id="{7097854C-6DB6-4014-A876-344AA6A2C57E}"/>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77E953C3-E179-42B9-BCA4-642777C192FC}"/>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nvGrpSpPr>
                <p:cNvPr id="82" name="Group 81">
                  <a:extLst>
                    <a:ext uri="{FF2B5EF4-FFF2-40B4-BE49-F238E27FC236}">
                      <a16:creationId xmlns:a16="http://schemas.microsoft.com/office/drawing/2014/main" id="{5F16B454-D69A-412F-902B-0C36210DE211}"/>
                    </a:ext>
                  </a:extLst>
                </p:cNvPr>
                <p:cNvGrpSpPr/>
                <p:nvPr/>
              </p:nvGrpSpPr>
              <p:grpSpPr>
                <a:xfrm>
                  <a:off x="1622405" y="1542645"/>
                  <a:ext cx="212854" cy="1058240"/>
                  <a:chOff x="1618015" y="586143"/>
                  <a:chExt cx="212854" cy="1058240"/>
                </a:xfrm>
              </p:grpSpPr>
              <p:grpSp>
                <p:nvGrpSpPr>
                  <p:cNvPr id="83" name="Group 82">
                    <a:extLst>
                      <a:ext uri="{FF2B5EF4-FFF2-40B4-BE49-F238E27FC236}">
                        <a16:creationId xmlns:a16="http://schemas.microsoft.com/office/drawing/2014/main" id="{6F3C7F81-A9F2-40D3-AF4C-430B259B3ED1}"/>
                      </a:ext>
                    </a:extLst>
                  </p:cNvPr>
                  <p:cNvGrpSpPr/>
                  <p:nvPr/>
                </p:nvGrpSpPr>
                <p:grpSpPr>
                  <a:xfrm>
                    <a:off x="1622405" y="586143"/>
                    <a:ext cx="208464" cy="571887"/>
                    <a:chOff x="1622405" y="586143"/>
                    <a:chExt cx="208464" cy="571887"/>
                  </a:xfrm>
                </p:grpSpPr>
                <p:cxnSp>
                  <p:nvCxnSpPr>
                    <p:cNvPr id="94" name="Straight Connector 93">
                      <a:extLst>
                        <a:ext uri="{FF2B5EF4-FFF2-40B4-BE49-F238E27FC236}">
                          <a16:creationId xmlns:a16="http://schemas.microsoft.com/office/drawing/2014/main" id="{E59EDFA7-1B83-4F79-9C77-25C05DBA2645}"/>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E73AD7AB-8BDF-4FDA-A634-34EF891401C7}"/>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84" name="Group 83">
                    <a:extLst>
                      <a:ext uri="{FF2B5EF4-FFF2-40B4-BE49-F238E27FC236}">
                        <a16:creationId xmlns:a16="http://schemas.microsoft.com/office/drawing/2014/main" id="{B6734107-7630-4CFB-AB46-A6EDD6DAFA94}"/>
                      </a:ext>
                    </a:extLst>
                  </p:cNvPr>
                  <p:cNvGrpSpPr/>
                  <p:nvPr/>
                </p:nvGrpSpPr>
                <p:grpSpPr>
                  <a:xfrm>
                    <a:off x="1618015" y="1072496"/>
                    <a:ext cx="208464" cy="571887"/>
                    <a:chOff x="1622405" y="586143"/>
                    <a:chExt cx="208464" cy="571887"/>
                  </a:xfrm>
                </p:grpSpPr>
                <p:cxnSp>
                  <p:nvCxnSpPr>
                    <p:cNvPr id="85" name="Straight Connector 84">
                      <a:extLst>
                        <a:ext uri="{FF2B5EF4-FFF2-40B4-BE49-F238E27FC236}">
                          <a16:creationId xmlns:a16="http://schemas.microsoft.com/office/drawing/2014/main" id="{D2B66F17-7146-4417-82F7-18A6C6E7611C}"/>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93" name="Straight Connector 92">
                      <a:extLst>
                        <a:ext uri="{FF2B5EF4-FFF2-40B4-BE49-F238E27FC236}">
                          <a16:creationId xmlns:a16="http://schemas.microsoft.com/office/drawing/2014/main" id="{8F064A2B-102A-4FFC-9198-FD4F6C78A492}"/>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grpSp>
            <p:nvGrpSpPr>
              <p:cNvPr id="66" name="Group 65">
                <a:extLst>
                  <a:ext uri="{FF2B5EF4-FFF2-40B4-BE49-F238E27FC236}">
                    <a16:creationId xmlns:a16="http://schemas.microsoft.com/office/drawing/2014/main" id="{81B63A08-497A-4453-A39B-246F4D234D09}"/>
                  </a:ext>
                </a:extLst>
              </p:cNvPr>
              <p:cNvGrpSpPr/>
              <p:nvPr/>
            </p:nvGrpSpPr>
            <p:grpSpPr>
              <a:xfrm>
                <a:off x="1505003" y="4355029"/>
                <a:ext cx="217244" cy="2014742"/>
                <a:chOff x="1618015" y="586143"/>
                <a:chExt cx="217244" cy="2014742"/>
              </a:xfrm>
            </p:grpSpPr>
            <p:grpSp>
              <p:nvGrpSpPr>
                <p:cNvPr id="67" name="Group 66">
                  <a:extLst>
                    <a:ext uri="{FF2B5EF4-FFF2-40B4-BE49-F238E27FC236}">
                      <a16:creationId xmlns:a16="http://schemas.microsoft.com/office/drawing/2014/main" id="{7F522DC3-9853-4FC0-AD44-84BA48CE923A}"/>
                    </a:ext>
                  </a:extLst>
                </p:cNvPr>
                <p:cNvGrpSpPr/>
                <p:nvPr/>
              </p:nvGrpSpPr>
              <p:grpSpPr>
                <a:xfrm>
                  <a:off x="1618015" y="586143"/>
                  <a:ext cx="212854" cy="1058240"/>
                  <a:chOff x="1618015" y="586143"/>
                  <a:chExt cx="212854" cy="1058240"/>
                </a:xfrm>
              </p:grpSpPr>
              <p:grpSp>
                <p:nvGrpSpPr>
                  <p:cNvPr id="75" name="Group 74">
                    <a:extLst>
                      <a:ext uri="{FF2B5EF4-FFF2-40B4-BE49-F238E27FC236}">
                        <a16:creationId xmlns:a16="http://schemas.microsoft.com/office/drawing/2014/main" id="{F72DD816-BC7B-4DA8-946F-DEEA95EE838C}"/>
                      </a:ext>
                    </a:extLst>
                  </p:cNvPr>
                  <p:cNvGrpSpPr/>
                  <p:nvPr/>
                </p:nvGrpSpPr>
                <p:grpSpPr>
                  <a:xfrm>
                    <a:off x="1622405" y="586143"/>
                    <a:ext cx="208464" cy="571887"/>
                    <a:chOff x="1622405" y="586143"/>
                    <a:chExt cx="208464" cy="571887"/>
                  </a:xfrm>
                </p:grpSpPr>
                <p:cxnSp>
                  <p:nvCxnSpPr>
                    <p:cNvPr id="79" name="Straight Connector 78">
                      <a:extLst>
                        <a:ext uri="{FF2B5EF4-FFF2-40B4-BE49-F238E27FC236}">
                          <a16:creationId xmlns:a16="http://schemas.microsoft.com/office/drawing/2014/main" id="{637F11CB-339F-47C5-85AF-96AFBB0549AB}"/>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A31EF77C-8BAE-4896-AAE2-CA17D5421408}"/>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76" name="Group 75">
                    <a:extLst>
                      <a:ext uri="{FF2B5EF4-FFF2-40B4-BE49-F238E27FC236}">
                        <a16:creationId xmlns:a16="http://schemas.microsoft.com/office/drawing/2014/main" id="{6E394044-207D-4BC9-BE2D-5461692AAE6B}"/>
                      </a:ext>
                    </a:extLst>
                  </p:cNvPr>
                  <p:cNvGrpSpPr/>
                  <p:nvPr/>
                </p:nvGrpSpPr>
                <p:grpSpPr>
                  <a:xfrm>
                    <a:off x="1618015" y="1072496"/>
                    <a:ext cx="208464" cy="571887"/>
                    <a:chOff x="1622405" y="586143"/>
                    <a:chExt cx="208464" cy="571887"/>
                  </a:xfrm>
                </p:grpSpPr>
                <p:cxnSp>
                  <p:nvCxnSpPr>
                    <p:cNvPr id="77" name="Straight Connector 76">
                      <a:extLst>
                        <a:ext uri="{FF2B5EF4-FFF2-40B4-BE49-F238E27FC236}">
                          <a16:creationId xmlns:a16="http://schemas.microsoft.com/office/drawing/2014/main" id="{26212408-9EF5-4234-9798-318D0733EEAD}"/>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78" name="Straight Connector 77">
                      <a:extLst>
                        <a:ext uri="{FF2B5EF4-FFF2-40B4-BE49-F238E27FC236}">
                          <a16:creationId xmlns:a16="http://schemas.microsoft.com/office/drawing/2014/main" id="{AB3469E3-BB3D-47FD-BFF3-AA6549E16F0C}"/>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nvGrpSpPr>
                <p:cNvPr id="68" name="Group 67">
                  <a:extLst>
                    <a:ext uri="{FF2B5EF4-FFF2-40B4-BE49-F238E27FC236}">
                      <a16:creationId xmlns:a16="http://schemas.microsoft.com/office/drawing/2014/main" id="{8E355375-EC4A-475E-8BC1-92AD6DD14D6F}"/>
                    </a:ext>
                  </a:extLst>
                </p:cNvPr>
                <p:cNvGrpSpPr/>
                <p:nvPr/>
              </p:nvGrpSpPr>
              <p:grpSpPr>
                <a:xfrm>
                  <a:off x="1622405" y="1542645"/>
                  <a:ext cx="212854" cy="1058240"/>
                  <a:chOff x="1618015" y="586143"/>
                  <a:chExt cx="212854" cy="1058240"/>
                </a:xfrm>
              </p:grpSpPr>
              <p:grpSp>
                <p:nvGrpSpPr>
                  <p:cNvPr id="69" name="Group 68">
                    <a:extLst>
                      <a:ext uri="{FF2B5EF4-FFF2-40B4-BE49-F238E27FC236}">
                        <a16:creationId xmlns:a16="http://schemas.microsoft.com/office/drawing/2014/main" id="{3DED3973-3A04-4CBA-8082-51846AB7578E}"/>
                      </a:ext>
                    </a:extLst>
                  </p:cNvPr>
                  <p:cNvGrpSpPr/>
                  <p:nvPr/>
                </p:nvGrpSpPr>
                <p:grpSpPr>
                  <a:xfrm>
                    <a:off x="1622405" y="586143"/>
                    <a:ext cx="208464" cy="571887"/>
                    <a:chOff x="1622405" y="586143"/>
                    <a:chExt cx="208464" cy="571887"/>
                  </a:xfrm>
                </p:grpSpPr>
                <p:cxnSp>
                  <p:nvCxnSpPr>
                    <p:cNvPr id="73" name="Straight Connector 72">
                      <a:extLst>
                        <a:ext uri="{FF2B5EF4-FFF2-40B4-BE49-F238E27FC236}">
                          <a16:creationId xmlns:a16="http://schemas.microsoft.com/office/drawing/2014/main" id="{FD346882-B11B-491C-9BFA-6ED5EACE4658}"/>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67078E17-BAF6-44A5-B67A-5615275F1569}"/>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nvGrpSpPr>
                  <p:cNvPr id="70" name="Group 69">
                    <a:extLst>
                      <a:ext uri="{FF2B5EF4-FFF2-40B4-BE49-F238E27FC236}">
                        <a16:creationId xmlns:a16="http://schemas.microsoft.com/office/drawing/2014/main" id="{48C09FB1-3660-4AAA-AF79-7F21EB752377}"/>
                      </a:ext>
                    </a:extLst>
                  </p:cNvPr>
                  <p:cNvGrpSpPr/>
                  <p:nvPr/>
                </p:nvGrpSpPr>
                <p:grpSpPr>
                  <a:xfrm>
                    <a:off x="1618015" y="1072496"/>
                    <a:ext cx="208464" cy="571887"/>
                    <a:chOff x="1622405" y="586143"/>
                    <a:chExt cx="208464" cy="571887"/>
                  </a:xfrm>
                </p:grpSpPr>
                <p:cxnSp>
                  <p:nvCxnSpPr>
                    <p:cNvPr id="71" name="Straight Connector 70">
                      <a:extLst>
                        <a:ext uri="{FF2B5EF4-FFF2-40B4-BE49-F238E27FC236}">
                          <a16:creationId xmlns:a16="http://schemas.microsoft.com/office/drawing/2014/main" id="{9737CA53-FECD-4503-B732-A632B20ABDE5}"/>
                        </a:ext>
                      </a:extLst>
                    </p:cNvPr>
                    <p:cNvCxnSpPr/>
                    <p:nvPr/>
                  </p:nvCxnSpPr>
                  <p:spPr>
                    <a:xfrm flipH="1">
                      <a:off x="1622405" y="586143"/>
                      <a:ext cx="208464" cy="317789"/>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958C865A-4730-4257-AC40-3A029F3A2FFB}"/>
                        </a:ext>
                      </a:extLst>
                    </p:cNvPr>
                    <p:cNvCxnSpPr/>
                    <p:nvPr/>
                  </p:nvCxnSpPr>
                  <p:spPr>
                    <a:xfrm flipH="1">
                      <a:off x="1622405" y="840241"/>
                      <a:ext cx="208464" cy="317789"/>
                    </a:xfrm>
                    <a:prstGeom prst="line">
                      <a:avLst/>
                    </a:prstGeom>
                  </p:spPr>
                  <p:style>
                    <a:lnRef idx="1">
                      <a:schemeClr val="dk1"/>
                    </a:lnRef>
                    <a:fillRef idx="0">
                      <a:schemeClr val="dk1"/>
                    </a:fillRef>
                    <a:effectRef idx="0">
                      <a:schemeClr val="dk1"/>
                    </a:effectRef>
                    <a:fontRef idx="minor">
                      <a:schemeClr val="tx1"/>
                    </a:fontRef>
                  </p:style>
                </p:cxnSp>
              </p:grpSp>
            </p:grpSp>
          </p:grpSp>
        </p:grpSp>
      </p:grpSp>
      <p:pic>
        <p:nvPicPr>
          <p:cNvPr id="116" name="Picture 115" descr="A close up of a logo&#10;&#10;Description generated with high confidence">
            <a:extLst>
              <a:ext uri="{FF2B5EF4-FFF2-40B4-BE49-F238E27FC236}">
                <a16:creationId xmlns:a16="http://schemas.microsoft.com/office/drawing/2014/main" id="{32D8DE2C-76FC-4E0F-958A-B80196F3AEF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436228">
            <a:off x="1648773" y="1873767"/>
            <a:ext cx="675596" cy="675596"/>
          </a:xfrm>
          <a:prstGeom prst="rect">
            <a:avLst/>
          </a:prstGeom>
        </p:spPr>
      </p:pic>
      <p:grpSp>
        <p:nvGrpSpPr>
          <p:cNvPr id="117" name="Group 116">
            <a:extLst>
              <a:ext uri="{FF2B5EF4-FFF2-40B4-BE49-F238E27FC236}">
                <a16:creationId xmlns:a16="http://schemas.microsoft.com/office/drawing/2014/main" id="{71D2FADF-4235-4220-9C1D-A6440003E5A1}"/>
              </a:ext>
            </a:extLst>
          </p:cNvPr>
          <p:cNvGrpSpPr/>
          <p:nvPr/>
        </p:nvGrpSpPr>
        <p:grpSpPr>
          <a:xfrm>
            <a:off x="2445485" y="2058361"/>
            <a:ext cx="7920548" cy="2527888"/>
            <a:chOff x="921485" y="2058361"/>
            <a:chExt cx="7920548" cy="2527888"/>
          </a:xfrm>
        </p:grpSpPr>
        <p:cxnSp>
          <p:nvCxnSpPr>
            <p:cNvPr id="118" name="Straight Arrow Connector 117">
              <a:extLst>
                <a:ext uri="{FF2B5EF4-FFF2-40B4-BE49-F238E27FC236}">
                  <a16:creationId xmlns:a16="http://schemas.microsoft.com/office/drawing/2014/main" id="{475B34EB-AEA1-4F10-A886-13110B73A413}"/>
                </a:ext>
              </a:extLst>
            </p:cNvPr>
            <p:cNvCxnSpPr>
              <a:cxnSpLocks/>
            </p:cNvCxnSpPr>
            <p:nvPr/>
          </p:nvCxnSpPr>
          <p:spPr>
            <a:xfrm flipH="1" flipV="1">
              <a:off x="921485" y="2340086"/>
              <a:ext cx="7920548" cy="2246163"/>
            </a:xfrm>
            <a:prstGeom prst="straightConnector1">
              <a:avLst/>
            </a:prstGeom>
            <a:ln w="38100">
              <a:solidFill>
                <a:srgbClr val="0070C0"/>
              </a:solidFill>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167" name="Straight Arrow Connector 166">
              <a:extLst>
                <a:ext uri="{FF2B5EF4-FFF2-40B4-BE49-F238E27FC236}">
                  <a16:creationId xmlns:a16="http://schemas.microsoft.com/office/drawing/2014/main" id="{2C1CAC69-9B08-42F2-A15E-879AD8514B6D}"/>
                </a:ext>
              </a:extLst>
            </p:cNvPr>
            <p:cNvCxnSpPr>
              <a:cxnSpLocks/>
            </p:cNvCxnSpPr>
            <p:nvPr/>
          </p:nvCxnSpPr>
          <p:spPr>
            <a:xfrm flipH="1" flipV="1">
              <a:off x="947067" y="2193867"/>
              <a:ext cx="7875313" cy="2040535"/>
            </a:xfrm>
            <a:prstGeom prst="straightConnector1">
              <a:avLst/>
            </a:prstGeom>
            <a:ln w="38100">
              <a:solidFill>
                <a:srgbClr val="0070C0"/>
              </a:solidFill>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168" name="Straight Arrow Connector 167">
              <a:extLst>
                <a:ext uri="{FF2B5EF4-FFF2-40B4-BE49-F238E27FC236}">
                  <a16:creationId xmlns:a16="http://schemas.microsoft.com/office/drawing/2014/main" id="{A193FEEC-7ADD-4296-92BE-D21118E74BA0}"/>
                </a:ext>
              </a:extLst>
            </p:cNvPr>
            <p:cNvCxnSpPr>
              <a:cxnSpLocks/>
            </p:cNvCxnSpPr>
            <p:nvPr/>
          </p:nvCxnSpPr>
          <p:spPr>
            <a:xfrm flipH="1" flipV="1">
              <a:off x="1026897" y="2058361"/>
              <a:ext cx="7789552" cy="1776220"/>
            </a:xfrm>
            <a:prstGeom prst="straightConnector1">
              <a:avLst/>
            </a:prstGeom>
            <a:ln w="38100">
              <a:solidFill>
                <a:srgbClr val="0070C0"/>
              </a:solidFill>
              <a:headEnd type="none" w="med" len="med"/>
              <a:tailEnd type="none" w="med" len="med"/>
            </a:ln>
          </p:spPr>
          <p:style>
            <a:lnRef idx="3">
              <a:schemeClr val="dk1"/>
            </a:lnRef>
            <a:fillRef idx="0">
              <a:schemeClr val="dk1"/>
            </a:fillRef>
            <a:effectRef idx="2">
              <a:schemeClr val="dk1"/>
            </a:effectRef>
            <a:fontRef idx="minor">
              <a:schemeClr val="tx1"/>
            </a:fontRef>
          </p:style>
        </p:cxnSp>
      </p:grpSp>
      <p:grpSp>
        <p:nvGrpSpPr>
          <p:cNvPr id="169" name="Group 168">
            <a:extLst>
              <a:ext uri="{FF2B5EF4-FFF2-40B4-BE49-F238E27FC236}">
                <a16:creationId xmlns:a16="http://schemas.microsoft.com/office/drawing/2014/main" id="{BA9538D6-75DF-4E5D-9692-E5856545D0B2}"/>
              </a:ext>
            </a:extLst>
          </p:cNvPr>
          <p:cNvGrpSpPr/>
          <p:nvPr/>
        </p:nvGrpSpPr>
        <p:grpSpPr>
          <a:xfrm>
            <a:off x="2079192" y="2502260"/>
            <a:ext cx="5756878" cy="2729465"/>
            <a:chOff x="555192" y="2502259"/>
            <a:chExt cx="5756878" cy="2729465"/>
          </a:xfrm>
        </p:grpSpPr>
        <p:cxnSp>
          <p:nvCxnSpPr>
            <p:cNvPr id="170" name="Straight Arrow Connector 169">
              <a:extLst>
                <a:ext uri="{FF2B5EF4-FFF2-40B4-BE49-F238E27FC236}">
                  <a16:creationId xmlns:a16="http://schemas.microsoft.com/office/drawing/2014/main" id="{FEEAFACD-29B3-4946-B0C7-E179BAFC0938}"/>
                </a:ext>
              </a:extLst>
            </p:cNvPr>
            <p:cNvCxnSpPr>
              <a:cxnSpLocks/>
            </p:cNvCxnSpPr>
            <p:nvPr/>
          </p:nvCxnSpPr>
          <p:spPr>
            <a:xfrm>
              <a:off x="555192" y="2656240"/>
              <a:ext cx="1650425" cy="2470727"/>
            </a:xfrm>
            <a:prstGeom prst="straightConnector1">
              <a:avLst/>
            </a:prstGeom>
            <a:ln w="38100">
              <a:solidFill>
                <a:srgbClr val="FF000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71" name="Straight Arrow Connector 170">
              <a:extLst>
                <a:ext uri="{FF2B5EF4-FFF2-40B4-BE49-F238E27FC236}">
                  <a16:creationId xmlns:a16="http://schemas.microsoft.com/office/drawing/2014/main" id="{5FD3CBB6-AA2F-4217-AC75-EBFE304D37C1}"/>
                </a:ext>
              </a:extLst>
            </p:cNvPr>
            <p:cNvCxnSpPr>
              <a:cxnSpLocks/>
            </p:cNvCxnSpPr>
            <p:nvPr/>
          </p:nvCxnSpPr>
          <p:spPr>
            <a:xfrm>
              <a:off x="707226" y="2600817"/>
              <a:ext cx="3555759" cy="2630907"/>
            </a:xfrm>
            <a:prstGeom prst="straightConnector1">
              <a:avLst/>
            </a:prstGeom>
            <a:ln w="38100">
              <a:solidFill>
                <a:srgbClr val="FF000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72" name="Straight Arrow Connector 171">
              <a:extLst>
                <a:ext uri="{FF2B5EF4-FFF2-40B4-BE49-F238E27FC236}">
                  <a16:creationId xmlns:a16="http://schemas.microsoft.com/office/drawing/2014/main" id="{3D0550C8-3EAA-4F6F-8904-BFD837642DAE}"/>
                </a:ext>
              </a:extLst>
            </p:cNvPr>
            <p:cNvCxnSpPr>
              <a:cxnSpLocks/>
            </p:cNvCxnSpPr>
            <p:nvPr/>
          </p:nvCxnSpPr>
          <p:spPr>
            <a:xfrm>
              <a:off x="798608" y="2502259"/>
              <a:ext cx="5513462" cy="2724421"/>
            </a:xfrm>
            <a:prstGeom prst="straightConnector1">
              <a:avLst/>
            </a:prstGeom>
            <a:ln w="38100">
              <a:solidFill>
                <a:srgbClr val="FF0000"/>
              </a:solidFill>
              <a:headEnd type="none" w="med" len="med"/>
              <a:tailEnd type="arrow" w="med" len="med"/>
            </a:ln>
          </p:spPr>
          <p:style>
            <a:lnRef idx="3">
              <a:schemeClr val="dk1"/>
            </a:lnRef>
            <a:fillRef idx="0">
              <a:schemeClr val="dk1"/>
            </a:fillRef>
            <a:effectRef idx="2">
              <a:schemeClr val="dk1"/>
            </a:effectRef>
            <a:fontRef idx="minor">
              <a:schemeClr val="tx1"/>
            </a:fontRef>
          </p:style>
        </p:cxnSp>
        <p:sp>
          <p:nvSpPr>
            <p:cNvPr id="173" name="TextBox 172">
              <a:extLst>
                <a:ext uri="{FF2B5EF4-FFF2-40B4-BE49-F238E27FC236}">
                  <a16:creationId xmlns:a16="http://schemas.microsoft.com/office/drawing/2014/main" id="{52E671C8-D03E-472E-88D3-DB5ED9F67698}"/>
                </a:ext>
              </a:extLst>
            </p:cNvPr>
            <p:cNvSpPr txBox="1"/>
            <p:nvPr/>
          </p:nvSpPr>
          <p:spPr>
            <a:xfrm rot="1618391">
              <a:off x="3275439" y="3614061"/>
              <a:ext cx="1170760" cy="467051"/>
            </a:xfrm>
            <a:prstGeom prst="rect">
              <a:avLst/>
            </a:prstGeom>
            <a:noFill/>
          </p:spPr>
          <p:txBody>
            <a:bodyPr wrap="square" rtlCol="0">
              <a:spAutoFit/>
            </a:bodyPr>
            <a:lstStyle/>
            <a:p>
              <a:r>
                <a:rPr lang="en-US" sz="2435" dirty="0">
                  <a:solidFill>
                    <a:srgbClr val="FF0000"/>
                  </a:solidFill>
                </a:rPr>
                <a:t>A B C …</a:t>
              </a:r>
            </a:p>
          </p:txBody>
        </p:sp>
        <p:sp>
          <p:nvSpPr>
            <p:cNvPr id="174" name="TextBox 173">
              <a:extLst>
                <a:ext uri="{FF2B5EF4-FFF2-40B4-BE49-F238E27FC236}">
                  <a16:creationId xmlns:a16="http://schemas.microsoft.com/office/drawing/2014/main" id="{CFE082CC-4199-4815-BD3F-27B2C012FAB0}"/>
                </a:ext>
              </a:extLst>
            </p:cNvPr>
            <p:cNvSpPr txBox="1"/>
            <p:nvPr/>
          </p:nvSpPr>
          <p:spPr>
            <a:xfrm rot="2208460">
              <a:off x="2212746" y="3720506"/>
              <a:ext cx="1253662" cy="520592"/>
            </a:xfrm>
            <a:prstGeom prst="rect">
              <a:avLst/>
            </a:prstGeom>
            <a:noFill/>
          </p:spPr>
          <p:txBody>
            <a:bodyPr wrap="square" rtlCol="0">
              <a:spAutoFit/>
            </a:bodyPr>
            <a:lstStyle/>
            <a:p>
              <a:r>
                <a:rPr lang="en-US" sz="2783" dirty="0">
                  <a:solidFill>
                    <a:srgbClr val="FF0000"/>
                  </a:solidFill>
                </a:rPr>
                <a:t>A B C …</a:t>
              </a:r>
            </a:p>
          </p:txBody>
        </p:sp>
        <p:sp>
          <p:nvSpPr>
            <p:cNvPr id="175" name="TextBox 174">
              <a:extLst>
                <a:ext uri="{FF2B5EF4-FFF2-40B4-BE49-F238E27FC236}">
                  <a16:creationId xmlns:a16="http://schemas.microsoft.com/office/drawing/2014/main" id="{9C2CC413-DB08-4AF9-846E-E9ECE3E293D5}"/>
                </a:ext>
              </a:extLst>
            </p:cNvPr>
            <p:cNvSpPr txBox="1"/>
            <p:nvPr/>
          </p:nvSpPr>
          <p:spPr>
            <a:xfrm rot="3353486">
              <a:off x="1197812" y="3950681"/>
              <a:ext cx="1170760" cy="467051"/>
            </a:xfrm>
            <a:prstGeom prst="rect">
              <a:avLst/>
            </a:prstGeom>
            <a:noFill/>
          </p:spPr>
          <p:txBody>
            <a:bodyPr wrap="square" rtlCol="0">
              <a:spAutoFit/>
            </a:bodyPr>
            <a:lstStyle/>
            <a:p>
              <a:r>
                <a:rPr lang="en-US" sz="2435" dirty="0">
                  <a:solidFill>
                    <a:srgbClr val="FF0000"/>
                  </a:solidFill>
                </a:rPr>
                <a:t>A B C …</a:t>
              </a:r>
            </a:p>
          </p:txBody>
        </p:sp>
      </p:grpSp>
      <p:grpSp>
        <p:nvGrpSpPr>
          <p:cNvPr id="176" name="Group 175">
            <a:extLst>
              <a:ext uri="{FF2B5EF4-FFF2-40B4-BE49-F238E27FC236}">
                <a16:creationId xmlns:a16="http://schemas.microsoft.com/office/drawing/2014/main" id="{E673C7A7-DC17-4875-846F-D2CA3DC65091}"/>
              </a:ext>
            </a:extLst>
          </p:cNvPr>
          <p:cNvGrpSpPr/>
          <p:nvPr/>
        </p:nvGrpSpPr>
        <p:grpSpPr>
          <a:xfrm>
            <a:off x="4092715" y="3856563"/>
            <a:ext cx="6273318" cy="1364847"/>
            <a:chOff x="2568715" y="3856562"/>
            <a:chExt cx="6273318" cy="1364847"/>
          </a:xfrm>
        </p:grpSpPr>
        <p:cxnSp>
          <p:nvCxnSpPr>
            <p:cNvPr id="177" name="Straight Arrow Connector 176">
              <a:extLst>
                <a:ext uri="{FF2B5EF4-FFF2-40B4-BE49-F238E27FC236}">
                  <a16:creationId xmlns:a16="http://schemas.microsoft.com/office/drawing/2014/main" id="{8C8AAAA9-B4E8-4CD5-B947-060CC4653423}"/>
                </a:ext>
              </a:extLst>
            </p:cNvPr>
            <p:cNvCxnSpPr>
              <a:cxnSpLocks/>
            </p:cNvCxnSpPr>
            <p:nvPr/>
          </p:nvCxnSpPr>
          <p:spPr>
            <a:xfrm flipH="1">
              <a:off x="6723845" y="4621835"/>
              <a:ext cx="2110421" cy="599574"/>
            </a:xfrm>
            <a:prstGeom prst="straightConnector1">
              <a:avLst/>
            </a:prstGeom>
            <a:ln w="38100">
              <a:solidFill>
                <a:srgbClr val="0070C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78" name="Straight Arrow Connector 177">
              <a:extLst>
                <a:ext uri="{FF2B5EF4-FFF2-40B4-BE49-F238E27FC236}">
                  <a16:creationId xmlns:a16="http://schemas.microsoft.com/office/drawing/2014/main" id="{44AA5D2A-6754-44BD-ACA4-8846B95426D1}"/>
                </a:ext>
              </a:extLst>
            </p:cNvPr>
            <p:cNvCxnSpPr>
              <a:cxnSpLocks/>
            </p:cNvCxnSpPr>
            <p:nvPr/>
          </p:nvCxnSpPr>
          <p:spPr>
            <a:xfrm flipH="1">
              <a:off x="4659157" y="4259224"/>
              <a:ext cx="4163233" cy="941906"/>
            </a:xfrm>
            <a:prstGeom prst="straightConnector1">
              <a:avLst/>
            </a:prstGeom>
            <a:ln w="38100">
              <a:solidFill>
                <a:srgbClr val="0070C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79" name="Straight Arrow Connector 178">
              <a:extLst>
                <a:ext uri="{FF2B5EF4-FFF2-40B4-BE49-F238E27FC236}">
                  <a16:creationId xmlns:a16="http://schemas.microsoft.com/office/drawing/2014/main" id="{537F86FE-9EBB-4B17-94D4-1E713700CF45}"/>
                </a:ext>
              </a:extLst>
            </p:cNvPr>
            <p:cNvCxnSpPr>
              <a:cxnSpLocks/>
            </p:cNvCxnSpPr>
            <p:nvPr/>
          </p:nvCxnSpPr>
          <p:spPr>
            <a:xfrm flipH="1">
              <a:off x="2568715" y="3856562"/>
              <a:ext cx="6273318" cy="1252663"/>
            </a:xfrm>
            <a:prstGeom prst="straightConnector1">
              <a:avLst/>
            </a:prstGeom>
            <a:ln w="38100">
              <a:solidFill>
                <a:srgbClr val="0070C0"/>
              </a:solidFill>
              <a:headEnd type="none" w="med" len="med"/>
              <a:tailEnd type="arrow" w="med" len="med"/>
            </a:ln>
          </p:spPr>
          <p:style>
            <a:lnRef idx="3">
              <a:schemeClr val="dk1"/>
            </a:lnRef>
            <a:fillRef idx="0">
              <a:schemeClr val="dk1"/>
            </a:fillRef>
            <a:effectRef idx="2">
              <a:schemeClr val="dk1"/>
            </a:effectRef>
            <a:fontRef idx="minor">
              <a:schemeClr val="tx1"/>
            </a:fontRef>
          </p:style>
        </p:cxnSp>
        <p:sp>
          <p:nvSpPr>
            <p:cNvPr id="180" name="TextBox 179">
              <a:extLst>
                <a:ext uri="{FF2B5EF4-FFF2-40B4-BE49-F238E27FC236}">
                  <a16:creationId xmlns:a16="http://schemas.microsoft.com/office/drawing/2014/main" id="{8A8C6518-F7A8-4DBA-9474-1A0593EDE722}"/>
                </a:ext>
              </a:extLst>
            </p:cNvPr>
            <p:cNvSpPr txBox="1"/>
            <p:nvPr/>
          </p:nvSpPr>
          <p:spPr>
            <a:xfrm rot="20920014">
              <a:off x="5896439" y="3920629"/>
              <a:ext cx="1170760" cy="467051"/>
            </a:xfrm>
            <a:prstGeom prst="rect">
              <a:avLst/>
            </a:prstGeom>
            <a:noFill/>
          </p:spPr>
          <p:txBody>
            <a:bodyPr wrap="square" rtlCol="0">
              <a:spAutoFit/>
            </a:bodyPr>
            <a:lstStyle/>
            <a:p>
              <a:r>
                <a:rPr lang="en-US" sz="2435" dirty="0">
                  <a:solidFill>
                    <a:schemeClr val="accent1"/>
                  </a:solidFill>
                </a:rPr>
                <a:t>a b c …</a:t>
              </a:r>
            </a:p>
          </p:txBody>
        </p:sp>
        <p:sp>
          <p:nvSpPr>
            <p:cNvPr id="181" name="TextBox 180">
              <a:extLst>
                <a:ext uri="{FF2B5EF4-FFF2-40B4-BE49-F238E27FC236}">
                  <a16:creationId xmlns:a16="http://schemas.microsoft.com/office/drawing/2014/main" id="{41A77F70-F866-443E-B2EE-49E90282E8D0}"/>
                </a:ext>
              </a:extLst>
            </p:cNvPr>
            <p:cNvSpPr txBox="1"/>
            <p:nvPr/>
          </p:nvSpPr>
          <p:spPr>
            <a:xfrm rot="20841532">
              <a:off x="6671068" y="4206304"/>
              <a:ext cx="1170760" cy="467051"/>
            </a:xfrm>
            <a:prstGeom prst="rect">
              <a:avLst/>
            </a:prstGeom>
            <a:noFill/>
          </p:spPr>
          <p:txBody>
            <a:bodyPr wrap="square" rtlCol="0">
              <a:spAutoFit/>
            </a:bodyPr>
            <a:lstStyle/>
            <a:p>
              <a:r>
                <a:rPr lang="en-US" sz="2435" dirty="0">
                  <a:solidFill>
                    <a:schemeClr val="accent1"/>
                  </a:solidFill>
                </a:rPr>
                <a:t>a b c …</a:t>
              </a:r>
            </a:p>
          </p:txBody>
        </p:sp>
        <p:sp>
          <p:nvSpPr>
            <p:cNvPr id="182" name="TextBox 181">
              <a:extLst>
                <a:ext uri="{FF2B5EF4-FFF2-40B4-BE49-F238E27FC236}">
                  <a16:creationId xmlns:a16="http://schemas.microsoft.com/office/drawing/2014/main" id="{7CE8B3F2-4648-4A69-AB63-34B933B30B10}"/>
                </a:ext>
              </a:extLst>
            </p:cNvPr>
            <p:cNvSpPr txBox="1"/>
            <p:nvPr/>
          </p:nvSpPr>
          <p:spPr>
            <a:xfrm rot="20589876">
              <a:off x="7234564" y="4507995"/>
              <a:ext cx="1170760" cy="467051"/>
            </a:xfrm>
            <a:prstGeom prst="rect">
              <a:avLst/>
            </a:prstGeom>
            <a:noFill/>
          </p:spPr>
          <p:txBody>
            <a:bodyPr wrap="square" rtlCol="0">
              <a:spAutoFit/>
            </a:bodyPr>
            <a:lstStyle/>
            <a:p>
              <a:r>
                <a:rPr lang="en-US" sz="2435" dirty="0">
                  <a:solidFill>
                    <a:schemeClr val="accent1"/>
                  </a:solidFill>
                </a:rPr>
                <a:t>a b c …</a:t>
              </a:r>
            </a:p>
          </p:txBody>
        </p:sp>
      </p:grpSp>
      <p:grpSp>
        <p:nvGrpSpPr>
          <p:cNvPr id="183" name="Group 182">
            <a:extLst>
              <a:ext uri="{FF2B5EF4-FFF2-40B4-BE49-F238E27FC236}">
                <a16:creationId xmlns:a16="http://schemas.microsoft.com/office/drawing/2014/main" id="{8FF86902-C960-4EBE-B340-9F2FA890C5DF}"/>
              </a:ext>
            </a:extLst>
          </p:cNvPr>
          <p:cNvGrpSpPr/>
          <p:nvPr/>
        </p:nvGrpSpPr>
        <p:grpSpPr>
          <a:xfrm>
            <a:off x="2258861" y="1037110"/>
            <a:ext cx="1159921" cy="990710"/>
            <a:chOff x="734860" y="1037110"/>
            <a:chExt cx="1159921" cy="990710"/>
          </a:xfrm>
        </p:grpSpPr>
        <p:cxnSp>
          <p:nvCxnSpPr>
            <p:cNvPr id="184" name="Straight Arrow Connector 183">
              <a:extLst>
                <a:ext uri="{FF2B5EF4-FFF2-40B4-BE49-F238E27FC236}">
                  <a16:creationId xmlns:a16="http://schemas.microsoft.com/office/drawing/2014/main" id="{48E481CC-CC86-4C6A-B8A4-D3C17C92E338}"/>
                </a:ext>
              </a:extLst>
            </p:cNvPr>
            <p:cNvCxnSpPr>
              <a:cxnSpLocks/>
            </p:cNvCxnSpPr>
            <p:nvPr/>
          </p:nvCxnSpPr>
          <p:spPr>
            <a:xfrm flipH="1">
              <a:off x="861480" y="1192790"/>
              <a:ext cx="796601" cy="774519"/>
            </a:xfrm>
            <a:prstGeom prst="straightConnector1">
              <a:avLst/>
            </a:prstGeom>
            <a:ln w="38100">
              <a:solidFill>
                <a:schemeClr val="accent6"/>
              </a:solidFill>
              <a:headEnd type="arrow" w="med" len="med"/>
              <a:tailEnd type="none" w="med" len="med"/>
            </a:ln>
          </p:spPr>
          <p:style>
            <a:lnRef idx="3">
              <a:schemeClr val="dk1"/>
            </a:lnRef>
            <a:fillRef idx="0">
              <a:schemeClr val="dk1"/>
            </a:fillRef>
            <a:effectRef idx="2">
              <a:schemeClr val="dk1"/>
            </a:effectRef>
            <a:fontRef idx="minor">
              <a:schemeClr val="tx1"/>
            </a:fontRef>
          </p:style>
        </p:cxnSp>
        <p:cxnSp>
          <p:nvCxnSpPr>
            <p:cNvPr id="185" name="Straight Arrow Connector 184">
              <a:extLst>
                <a:ext uri="{FF2B5EF4-FFF2-40B4-BE49-F238E27FC236}">
                  <a16:creationId xmlns:a16="http://schemas.microsoft.com/office/drawing/2014/main" id="{2234BC77-3F35-4BA5-9B84-86CE6D32DD88}"/>
                </a:ext>
              </a:extLst>
            </p:cNvPr>
            <p:cNvCxnSpPr>
              <a:cxnSpLocks/>
            </p:cNvCxnSpPr>
            <p:nvPr/>
          </p:nvCxnSpPr>
          <p:spPr>
            <a:xfrm flipH="1">
              <a:off x="734860" y="1037110"/>
              <a:ext cx="622021" cy="889428"/>
            </a:xfrm>
            <a:prstGeom prst="straightConnector1">
              <a:avLst/>
            </a:prstGeom>
            <a:ln w="38100">
              <a:solidFill>
                <a:schemeClr val="accent6"/>
              </a:solidFill>
              <a:headEnd type="arrow" w="med" len="med"/>
              <a:tailEnd type="none" w="med" len="med"/>
            </a:ln>
          </p:spPr>
          <p:style>
            <a:lnRef idx="3">
              <a:schemeClr val="dk1"/>
            </a:lnRef>
            <a:fillRef idx="0">
              <a:schemeClr val="dk1"/>
            </a:fillRef>
            <a:effectRef idx="2">
              <a:schemeClr val="dk1"/>
            </a:effectRef>
            <a:fontRef idx="minor">
              <a:schemeClr val="tx1"/>
            </a:fontRef>
          </p:style>
        </p:cxnSp>
        <p:cxnSp>
          <p:nvCxnSpPr>
            <p:cNvPr id="186" name="Straight Arrow Connector 185">
              <a:extLst>
                <a:ext uri="{FF2B5EF4-FFF2-40B4-BE49-F238E27FC236}">
                  <a16:creationId xmlns:a16="http://schemas.microsoft.com/office/drawing/2014/main" id="{85D88A7E-A7AF-4DCA-9C76-4F17AC16FF08}"/>
                </a:ext>
              </a:extLst>
            </p:cNvPr>
            <p:cNvCxnSpPr>
              <a:cxnSpLocks/>
            </p:cNvCxnSpPr>
            <p:nvPr/>
          </p:nvCxnSpPr>
          <p:spPr>
            <a:xfrm flipH="1">
              <a:off x="967015" y="1367502"/>
              <a:ext cx="927766" cy="660318"/>
            </a:xfrm>
            <a:prstGeom prst="straightConnector1">
              <a:avLst/>
            </a:prstGeom>
            <a:ln w="38100">
              <a:solidFill>
                <a:schemeClr val="accent6"/>
              </a:solidFill>
              <a:headEnd type="arrow" w="med" len="med"/>
              <a:tailEnd type="none" w="med" len="med"/>
            </a:ln>
          </p:spPr>
          <p:style>
            <a:lnRef idx="3">
              <a:schemeClr val="dk1"/>
            </a:lnRef>
            <a:fillRef idx="0">
              <a:schemeClr val="dk1"/>
            </a:fillRef>
            <a:effectRef idx="2">
              <a:schemeClr val="dk1"/>
            </a:effectRef>
            <a:fontRef idx="minor">
              <a:schemeClr val="tx1"/>
            </a:fontRef>
          </p:style>
        </p:cxnSp>
      </p:grpSp>
      <p:grpSp>
        <p:nvGrpSpPr>
          <p:cNvPr id="187" name="Group 186">
            <a:extLst>
              <a:ext uri="{FF2B5EF4-FFF2-40B4-BE49-F238E27FC236}">
                <a16:creationId xmlns:a16="http://schemas.microsoft.com/office/drawing/2014/main" id="{EAC830F6-44A1-4219-9DCB-59158F3DCD52}"/>
              </a:ext>
            </a:extLst>
          </p:cNvPr>
          <p:cNvGrpSpPr/>
          <p:nvPr/>
        </p:nvGrpSpPr>
        <p:grpSpPr>
          <a:xfrm>
            <a:off x="7405869" y="2008647"/>
            <a:ext cx="1996863" cy="1025854"/>
            <a:chOff x="5902329" y="2252012"/>
            <a:chExt cx="1633864" cy="1025854"/>
          </a:xfrm>
        </p:grpSpPr>
        <p:sp>
          <p:nvSpPr>
            <p:cNvPr id="188" name="TextBox 187">
              <a:extLst>
                <a:ext uri="{FF2B5EF4-FFF2-40B4-BE49-F238E27FC236}">
                  <a16:creationId xmlns:a16="http://schemas.microsoft.com/office/drawing/2014/main" id="{8B498A75-607D-4BA9-94CF-FBD14CA38316}"/>
                </a:ext>
              </a:extLst>
            </p:cNvPr>
            <p:cNvSpPr txBox="1"/>
            <p:nvPr/>
          </p:nvSpPr>
          <p:spPr>
            <a:xfrm>
              <a:off x="6230215" y="2252012"/>
              <a:ext cx="1305978" cy="841769"/>
            </a:xfrm>
            <a:prstGeom prst="rect">
              <a:avLst/>
            </a:prstGeom>
            <a:noFill/>
          </p:spPr>
          <p:txBody>
            <a:bodyPr wrap="square" rtlCol="0">
              <a:spAutoFit/>
            </a:bodyPr>
            <a:lstStyle/>
            <a:p>
              <a:pPr algn="ctr"/>
              <a:r>
                <a:rPr lang="en-US" sz="2435" dirty="0"/>
                <a:t>Path #2</a:t>
              </a:r>
              <a:br>
                <a:rPr lang="en-US" sz="2435" dirty="0"/>
              </a:br>
              <a:r>
                <a:rPr lang="en-US" sz="2435" dirty="0"/>
                <a:t>(1st Echo)</a:t>
              </a:r>
            </a:p>
          </p:txBody>
        </p:sp>
        <p:cxnSp>
          <p:nvCxnSpPr>
            <p:cNvPr id="189" name="Straight Arrow Connector 188">
              <a:extLst>
                <a:ext uri="{FF2B5EF4-FFF2-40B4-BE49-F238E27FC236}">
                  <a16:creationId xmlns:a16="http://schemas.microsoft.com/office/drawing/2014/main" id="{5AC2303C-01AB-4100-AF53-D443551E1597}"/>
                </a:ext>
              </a:extLst>
            </p:cNvPr>
            <p:cNvCxnSpPr>
              <a:cxnSpLocks/>
            </p:cNvCxnSpPr>
            <p:nvPr/>
          </p:nvCxnSpPr>
          <p:spPr>
            <a:xfrm flipH="1">
              <a:off x="5902329" y="3034461"/>
              <a:ext cx="412092" cy="243405"/>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90" name="Group 189">
            <a:extLst>
              <a:ext uri="{FF2B5EF4-FFF2-40B4-BE49-F238E27FC236}">
                <a16:creationId xmlns:a16="http://schemas.microsoft.com/office/drawing/2014/main" id="{9DA8A0C5-B168-4C68-9E93-D97EEC5C6F0D}"/>
              </a:ext>
            </a:extLst>
          </p:cNvPr>
          <p:cNvGrpSpPr/>
          <p:nvPr/>
        </p:nvGrpSpPr>
        <p:grpSpPr>
          <a:xfrm>
            <a:off x="3605272" y="843461"/>
            <a:ext cx="1778604" cy="1234520"/>
            <a:chOff x="3970222" y="1428571"/>
            <a:chExt cx="1305978" cy="1234520"/>
          </a:xfrm>
        </p:grpSpPr>
        <p:cxnSp>
          <p:nvCxnSpPr>
            <p:cNvPr id="191" name="Straight Arrow Connector 190">
              <a:extLst>
                <a:ext uri="{FF2B5EF4-FFF2-40B4-BE49-F238E27FC236}">
                  <a16:creationId xmlns:a16="http://schemas.microsoft.com/office/drawing/2014/main" id="{A70A1922-10B6-4E7D-95E6-47A93A2D1596}"/>
                </a:ext>
              </a:extLst>
            </p:cNvPr>
            <p:cNvCxnSpPr>
              <a:cxnSpLocks/>
            </p:cNvCxnSpPr>
            <p:nvPr/>
          </p:nvCxnSpPr>
          <p:spPr>
            <a:xfrm>
              <a:off x="4885996" y="2301054"/>
              <a:ext cx="352549" cy="362037"/>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92" name="TextBox 191">
              <a:extLst>
                <a:ext uri="{FF2B5EF4-FFF2-40B4-BE49-F238E27FC236}">
                  <a16:creationId xmlns:a16="http://schemas.microsoft.com/office/drawing/2014/main" id="{D9EA634C-3436-43F1-A97E-E232AE164EB2}"/>
                </a:ext>
              </a:extLst>
            </p:cNvPr>
            <p:cNvSpPr txBox="1"/>
            <p:nvPr/>
          </p:nvSpPr>
          <p:spPr>
            <a:xfrm>
              <a:off x="3970222" y="1428571"/>
              <a:ext cx="1305978" cy="841769"/>
            </a:xfrm>
            <a:prstGeom prst="rect">
              <a:avLst/>
            </a:prstGeom>
            <a:noFill/>
          </p:spPr>
          <p:txBody>
            <a:bodyPr wrap="square" rtlCol="0">
              <a:spAutoFit/>
            </a:bodyPr>
            <a:lstStyle/>
            <a:p>
              <a:pPr algn="ctr"/>
              <a:r>
                <a:rPr lang="en-US" sz="2435" dirty="0"/>
                <a:t>Path #3</a:t>
              </a:r>
              <a:br>
                <a:rPr lang="en-US" sz="2435" dirty="0"/>
              </a:br>
              <a:r>
                <a:rPr lang="en-US" sz="2435" dirty="0"/>
                <a:t>(2nd Echo)</a:t>
              </a:r>
            </a:p>
          </p:txBody>
        </p:sp>
      </p:grpSp>
      <p:grpSp>
        <p:nvGrpSpPr>
          <p:cNvPr id="193" name="Group 192">
            <a:extLst>
              <a:ext uri="{FF2B5EF4-FFF2-40B4-BE49-F238E27FC236}">
                <a16:creationId xmlns:a16="http://schemas.microsoft.com/office/drawing/2014/main" id="{BE6F4CD8-8FB2-4443-810D-FA15EBE9350B}"/>
              </a:ext>
            </a:extLst>
          </p:cNvPr>
          <p:cNvGrpSpPr/>
          <p:nvPr/>
        </p:nvGrpSpPr>
        <p:grpSpPr>
          <a:xfrm>
            <a:off x="1432410" y="3547583"/>
            <a:ext cx="1833513" cy="1280341"/>
            <a:chOff x="-91591" y="3547582"/>
            <a:chExt cx="1833513" cy="1280341"/>
          </a:xfrm>
        </p:grpSpPr>
        <p:sp>
          <p:nvSpPr>
            <p:cNvPr id="194" name="TextBox 193">
              <a:extLst>
                <a:ext uri="{FF2B5EF4-FFF2-40B4-BE49-F238E27FC236}">
                  <a16:creationId xmlns:a16="http://schemas.microsoft.com/office/drawing/2014/main" id="{8EAAFA9E-A6C0-4390-9063-3BE8579BAEEB}"/>
                </a:ext>
              </a:extLst>
            </p:cNvPr>
            <p:cNvSpPr txBox="1"/>
            <p:nvPr/>
          </p:nvSpPr>
          <p:spPr>
            <a:xfrm>
              <a:off x="-91591" y="3986154"/>
              <a:ext cx="1833513" cy="841769"/>
            </a:xfrm>
            <a:prstGeom prst="rect">
              <a:avLst/>
            </a:prstGeom>
            <a:noFill/>
          </p:spPr>
          <p:txBody>
            <a:bodyPr wrap="square" rtlCol="0">
              <a:spAutoFit/>
            </a:bodyPr>
            <a:lstStyle/>
            <a:p>
              <a:pPr algn="ctr"/>
              <a:r>
                <a:rPr lang="en-US" sz="2435" dirty="0"/>
                <a:t>Path #1</a:t>
              </a:r>
              <a:br>
                <a:rPr lang="en-US" sz="2435" dirty="0"/>
              </a:br>
              <a:r>
                <a:rPr lang="en-US" sz="2435" dirty="0"/>
                <a:t>(Direct Path)</a:t>
              </a:r>
            </a:p>
          </p:txBody>
        </p:sp>
        <p:cxnSp>
          <p:nvCxnSpPr>
            <p:cNvPr id="195" name="Straight Arrow Connector 194">
              <a:extLst>
                <a:ext uri="{FF2B5EF4-FFF2-40B4-BE49-F238E27FC236}">
                  <a16:creationId xmlns:a16="http://schemas.microsoft.com/office/drawing/2014/main" id="{21F7FE89-49B9-4B6A-96A4-94CF70C5FB93}"/>
                </a:ext>
              </a:extLst>
            </p:cNvPr>
            <p:cNvCxnSpPr>
              <a:cxnSpLocks/>
            </p:cNvCxnSpPr>
            <p:nvPr/>
          </p:nvCxnSpPr>
          <p:spPr>
            <a:xfrm flipV="1">
              <a:off x="823881" y="3547582"/>
              <a:ext cx="252652" cy="417412"/>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96" name="Group 195">
            <a:extLst>
              <a:ext uri="{FF2B5EF4-FFF2-40B4-BE49-F238E27FC236}">
                <a16:creationId xmlns:a16="http://schemas.microsoft.com/office/drawing/2014/main" id="{B5B890A8-9753-4EBE-8E6A-41EE1B35EB88}"/>
              </a:ext>
            </a:extLst>
          </p:cNvPr>
          <p:cNvGrpSpPr/>
          <p:nvPr/>
        </p:nvGrpSpPr>
        <p:grpSpPr>
          <a:xfrm>
            <a:off x="3956245" y="1445672"/>
            <a:ext cx="6386257" cy="3657813"/>
            <a:chOff x="2432244" y="1445671"/>
            <a:chExt cx="6386257" cy="3657813"/>
          </a:xfrm>
        </p:grpSpPr>
        <p:sp>
          <p:nvSpPr>
            <p:cNvPr id="197" name="TextBox 196">
              <a:extLst>
                <a:ext uri="{FF2B5EF4-FFF2-40B4-BE49-F238E27FC236}">
                  <a16:creationId xmlns:a16="http://schemas.microsoft.com/office/drawing/2014/main" id="{C2B61861-19EB-425B-B877-7A418CB0FA91}"/>
                </a:ext>
              </a:extLst>
            </p:cNvPr>
            <p:cNvSpPr txBox="1"/>
            <p:nvPr/>
          </p:nvSpPr>
          <p:spPr>
            <a:xfrm>
              <a:off x="3743491" y="1445671"/>
              <a:ext cx="1170760" cy="467051"/>
            </a:xfrm>
            <a:prstGeom prst="rect">
              <a:avLst/>
            </a:prstGeom>
            <a:noFill/>
          </p:spPr>
          <p:txBody>
            <a:bodyPr wrap="square" rtlCol="0">
              <a:spAutoFit/>
            </a:bodyPr>
            <a:lstStyle/>
            <a:p>
              <a:r>
                <a:rPr lang="en-US" sz="2435" u="sng" dirty="0">
                  <a:solidFill>
                    <a:schemeClr val="accent6"/>
                  </a:solidFill>
                </a:rPr>
                <a:t>a b c …</a:t>
              </a:r>
            </a:p>
          </p:txBody>
        </p:sp>
        <p:sp>
          <p:nvSpPr>
            <p:cNvPr id="198" name="TextBox 197">
              <a:extLst>
                <a:ext uri="{FF2B5EF4-FFF2-40B4-BE49-F238E27FC236}">
                  <a16:creationId xmlns:a16="http://schemas.microsoft.com/office/drawing/2014/main" id="{3FBD3FD7-CB15-4E72-BC0B-1948F2EAE70D}"/>
                </a:ext>
              </a:extLst>
            </p:cNvPr>
            <p:cNvSpPr txBox="1"/>
            <p:nvPr/>
          </p:nvSpPr>
          <p:spPr>
            <a:xfrm>
              <a:off x="5742206" y="1445672"/>
              <a:ext cx="1170760" cy="467051"/>
            </a:xfrm>
            <a:prstGeom prst="rect">
              <a:avLst/>
            </a:prstGeom>
            <a:noFill/>
          </p:spPr>
          <p:txBody>
            <a:bodyPr wrap="square" rtlCol="0">
              <a:spAutoFit/>
            </a:bodyPr>
            <a:lstStyle/>
            <a:p>
              <a:r>
                <a:rPr lang="en-US" sz="2435" u="sng" dirty="0">
                  <a:solidFill>
                    <a:schemeClr val="accent6"/>
                  </a:solidFill>
                </a:rPr>
                <a:t>a b c …</a:t>
              </a:r>
            </a:p>
          </p:txBody>
        </p:sp>
        <p:sp>
          <p:nvSpPr>
            <p:cNvPr id="199" name="TextBox 198">
              <a:extLst>
                <a:ext uri="{FF2B5EF4-FFF2-40B4-BE49-F238E27FC236}">
                  <a16:creationId xmlns:a16="http://schemas.microsoft.com/office/drawing/2014/main" id="{15BDB478-83BE-4CF5-A96D-531BD4392166}"/>
                </a:ext>
              </a:extLst>
            </p:cNvPr>
            <p:cNvSpPr txBox="1"/>
            <p:nvPr/>
          </p:nvSpPr>
          <p:spPr>
            <a:xfrm>
              <a:off x="7647741" y="1459331"/>
              <a:ext cx="1170760" cy="467051"/>
            </a:xfrm>
            <a:prstGeom prst="rect">
              <a:avLst/>
            </a:prstGeom>
            <a:noFill/>
          </p:spPr>
          <p:txBody>
            <a:bodyPr wrap="square" rtlCol="0">
              <a:spAutoFit/>
            </a:bodyPr>
            <a:lstStyle/>
            <a:p>
              <a:r>
                <a:rPr lang="en-US" sz="2435" u="sng" dirty="0">
                  <a:solidFill>
                    <a:schemeClr val="accent6"/>
                  </a:solidFill>
                </a:rPr>
                <a:t>a b c …</a:t>
              </a:r>
            </a:p>
          </p:txBody>
        </p:sp>
        <p:grpSp>
          <p:nvGrpSpPr>
            <p:cNvPr id="200" name="Group 199">
              <a:extLst>
                <a:ext uri="{FF2B5EF4-FFF2-40B4-BE49-F238E27FC236}">
                  <a16:creationId xmlns:a16="http://schemas.microsoft.com/office/drawing/2014/main" id="{4C7D266C-3691-4180-9D1C-7245E97DE0B0}"/>
                </a:ext>
              </a:extLst>
            </p:cNvPr>
            <p:cNvGrpSpPr/>
            <p:nvPr/>
          </p:nvGrpSpPr>
          <p:grpSpPr>
            <a:xfrm>
              <a:off x="2432244" y="1913959"/>
              <a:ext cx="5782699" cy="3189525"/>
              <a:chOff x="2432244" y="1913959"/>
              <a:chExt cx="5782699" cy="3189525"/>
            </a:xfrm>
          </p:grpSpPr>
          <p:cxnSp>
            <p:nvCxnSpPr>
              <p:cNvPr id="201" name="Straight Arrow Connector 200">
                <a:extLst>
                  <a:ext uri="{FF2B5EF4-FFF2-40B4-BE49-F238E27FC236}">
                    <a16:creationId xmlns:a16="http://schemas.microsoft.com/office/drawing/2014/main" id="{45D4B443-6F26-4F17-9FA5-25E25B93E381}"/>
                  </a:ext>
                </a:extLst>
              </p:cNvPr>
              <p:cNvCxnSpPr>
                <a:cxnSpLocks/>
              </p:cNvCxnSpPr>
              <p:nvPr/>
            </p:nvCxnSpPr>
            <p:spPr>
              <a:xfrm flipV="1">
                <a:off x="2432244" y="1913959"/>
                <a:ext cx="1668470" cy="3165220"/>
              </a:xfrm>
              <a:prstGeom prst="straightConnector1">
                <a:avLst/>
              </a:prstGeom>
              <a:ln w="38100">
                <a:solidFill>
                  <a:schemeClr val="accent6"/>
                </a:solidFill>
                <a:headEnd type="arrow" w="med" len="med"/>
                <a:tailEnd type="none" w="med" len="med"/>
              </a:ln>
            </p:spPr>
            <p:style>
              <a:lnRef idx="3">
                <a:schemeClr val="dk1"/>
              </a:lnRef>
              <a:fillRef idx="0">
                <a:schemeClr val="dk1"/>
              </a:fillRef>
              <a:effectRef idx="2">
                <a:schemeClr val="dk1"/>
              </a:effectRef>
              <a:fontRef idx="minor">
                <a:schemeClr val="tx1"/>
              </a:fontRef>
            </p:style>
          </p:cxnSp>
          <p:cxnSp>
            <p:nvCxnSpPr>
              <p:cNvPr id="202" name="Straight Arrow Connector 201">
                <a:extLst>
                  <a:ext uri="{FF2B5EF4-FFF2-40B4-BE49-F238E27FC236}">
                    <a16:creationId xmlns:a16="http://schemas.microsoft.com/office/drawing/2014/main" id="{AB426B45-A631-4D41-BECE-5D7E7AA8823C}"/>
                  </a:ext>
                </a:extLst>
              </p:cNvPr>
              <p:cNvCxnSpPr>
                <a:cxnSpLocks/>
              </p:cNvCxnSpPr>
              <p:nvPr/>
            </p:nvCxnSpPr>
            <p:spPr>
              <a:xfrm flipV="1">
                <a:off x="4478287" y="1926538"/>
                <a:ext cx="1696016" cy="3167652"/>
              </a:xfrm>
              <a:prstGeom prst="straightConnector1">
                <a:avLst/>
              </a:prstGeom>
              <a:ln w="38100">
                <a:solidFill>
                  <a:schemeClr val="accent6"/>
                </a:solidFill>
                <a:headEnd type="arrow" w="med" len="med"/>
                <a:tailEnd type="none" w="med" len="med"/>
              </a:ln>
            </p:spPr>
            <p:style>
              <a:lnRef idx="3">
                <a:schemeClr val="dk1"/>
              </a:lnRef>
              <a:fillRef idx="0">
                <a:schemeClr val="dk1"/>
              </a:fillRef>
              <a:effectRef idx="2">
                <a:schemeClr val="dk1"/>
              </a:effectRef>
              <a:fontRef idx="minor">
                <a:schemeClr val="tx1"/>
              </a:fontRef>
            </p:style>
          </p:cxnSp>
          <p:cxnSp>
            <p:nvCxnSpPr>
              <p:cNvPr id="203" name="Straight Arrow Connector 202">
                <a:extLst>
                  <a:ext uri="{FF2B5EF4-FFF2-40B4-BE49-F238E27FC236}">
                    <a16:creationId xmlns:a16="http://schemas.microsoft.com/office/drawing/2014/main" id="{F271E4E3-59EF-420F-8029-2F774FA7C178}"/>
                  </a:ext>
                </a:extLst>
              </p:cNvPr>
              <p:cNvCxnSpPr>
                <a:cxnSpLocks/>
              </p:cNvCxnSpPr>
              <p:nvPr/>
            </p:nvCxnSpPr>
            <p:spPr>
              <a:xfrm flipV="1">
                <a:off x="6518499" y="1990985"/>
                <a:ext cx="1696444" cy="3112499"/>
              </a:xfrm>
              <a:prstGeom prst="straightConnector1">
                <a:avLst/>
              </a:prstGeom>
              <a:ln w="38100">
                <a:solidFill>
                  <a:schemeClr val="accent6"/>
                </a:solidFill>
                <a:headEnd type="arrow" w="med" len="med"/>
                <a:tailEnd type="none" w="med" len="med"/>
              </a:ln>
            </p:spPr>
            <p:style>
              <a:lnRef idx="3">
                <a:schemeClr val="dk1"/>
              </a:lnRef>
              <a:fillRef idx="0">
                <a:schemeClr val="dk1"/>
              </a:fillRef>
              <a:effectRef idx="2">
                <a:schemeClr val="dk1"/>
              </a:effectRef>
              <a:fontRef idx="minor">
                <a:schemeClr val="tx1"/>
              </a:fontRef>
            </p:style>
          </p:cxnSp>
        </p:grpSp>
      </p:grpSp>
      <p:sp>
        <p:nvSpPr>
          <p:cNvPr id="2" name="TextBox 1">
            <a:extLst>
              <a:ext uri="{FF2B5EF4-FFF2-40B4-BE49-F238E27FC236}">
                <a16:creationId xmlns:a16="http://schemas.microsoft.com/office/drawing/2014/main" id="{085BA22D-8E43-441D-958C-704AD2FD032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altLang="zh-TW" sz="3200" b="1" dirty="0"/>
              <a:t> Pause opportunity</a:t>
            </a:r>
            <a:endParaRPr lang="en-US" sz="4000" b="1" dirty="0"/>
          </a:p>
        </p:txBody>
      </p:sp>
    </p:spTree>
    <p:custDataLst>
      <p:tags r:id="rId1"/>
    </p:custDataLst>
    <p:extLst>
      <p:ext uri="{BB962C8B-B14F-4D97-AF65-F5344CB8AC3E}">
        <p14:creationId xmlns:p14="http://schemas.microsoft.com/office/powerpoint/2010/main" val="455932010"/>
      </p:ext>
    </p:extLst>
  </p:cSld>
  <p:clrMapOvr>
    <a:masterClrMapping/>
  </p:clrMapOvr>
  <mc:AlternateContent xmlns:mc="http://schemas.openxmlformats.org/markup-compatibility/2006">
    <mc:Choice xmlns:p14="http://schemas.microsoft.com/office/powerpoint/2010/main" Requires="p14">
      <p:transition spd="slow" p14:dur="2000" advTm="15489"/>
    </mc:Choice>
    <mc:Fallback>
      <p:transition spd="slow" advTm="154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wipe(up)">
                                      <p:cBhvr>
                                        <p:cTn id="7" dur="1000"/>
                                        <p:tgtEl>
                                          <p:spTgt spid="169"/>
                                        </p:tgtEl>
                                      </p:cBhvr>
                                    </p:animEffect>
                                  </p:childTnLst>
                                </p:cTn>
                              </p:par>
                            </p:childTnLst>
                          </p:cTn>
                        </p:par>
                        <p:par>
                          <p:cTn id="8" fill="hold">
                            <p:stCondLst>
                              <p:cond delay="1000"/>
                            </p:stCondLst>
                            <p:childTnLst>
                              <p:par>
                                <p:cTn id="9" presetID="1" presetClass="entr" presetSubtype="0" fill="hold" nodeType="afterEffect">
                                  <p:stCondLst>
                                    <p:cond delay="0"/>
                                  </p:stCondLst>
                                  <p:childTnLst>
                                    <p:set>
                                      <p:cBhvr>
                                        <p:cTn id="10" dur="1" fill="hold">
                                          <p:stCondLst>
                                            <p:cond delay="0"/>
                                          </p:stCondLst>
                                        </p:cTn>
                                        <p:tgtEl>
                                          <p:spTgt spid="1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17"/>
                                        </p:tgtEl>
                                        <p:attrNameLst>
                                          <p:attrName>style.visibility</p:attrName>
                                        </p:attrNameLst>
                                      </p:cBhvr>
                                      <p:to>
                                        <p:strVal val="visible"/>
                                      </p:to>
                                    </p:set>
                                    <p:animEffect transition="in" filter="wipe(left)">
                                      <p:cBhvr>
                                        <p:cTn id="15" dur="1000"/>
                                        <p:tgtEl>
                                          <p:spTgt spid="117"/>
                                        </p:tgtEl>
                                      </p:cBhvr>
                                    </p:animEffect>
                                  </p:childTnLst>
                                </p:cTn>
                              </p:par>
                            </p:childTnLst>
                          </p:cTn>
                        </p:par>
                        <p:par>
                          <p:cTn id="16" fill="hold">
                            <p:stCondLst>
                              <p:cond delay="1000"/>
                            </p:stCondLst>
                            <p:childTnLst>
                              <p:par>
                                <p:cTn id="17" presetID="22" presetClass="entr" presetSubtype="1" fill="hold" nodeType="afterEffect">
                                  <p:stCondLst>
                                    <p:cond delay="0"/>
                                  </p:stCondLst>
                                  <p:childTnLst>
                                    <p:set>
                                      <p:cBhvr>
                                        <p:cTn id="18" dur="1" fill="hold">
                                          <p:stCondLst>
                                            <p:cond delay="0"/>
                                          </p:stCondLst>
                                        </p:cTn>
                                        <p:tgtEl>
                                          <p:spTgt spid="176"/>
                                        </p:tgtEl>
                                        <p:attrNameLst>
                                          <p:attrName>style.visibility</p:attrName>
                                        </p:attrNameLst>
                                      </p:cBhvr>
                                      <p:to>
                                        <p:strVal val="visible"/>
                                      </p:to>
                                    </p:set>
                                    <p:animEffect transition="in" filter="wipe(up)">
                                      <p:cBhvr>
                                        <p:cTn id="19" dur="1000"/>
                                        <p:tgtEl>
                                          <p:spTgt spid="176"/>
                                        </p:tgtEl>
                                      </p:cBhvr>
                                    </p:animEffect>
                                  </p:childTnLst>
                                </p:cTn>
                              </p:par>
                            </p:childTnLst>
                          </p:cTn>
                        </p:par>
                        <p:par>
                          <p:cTn id="20" fill="hold">
                            <p:stCondLst>
                              <p:cond delay="2000"/>
                            </p:stCondLst>
                            <p:childTnLst>
                              <p:par>
                                <p:cTn id="21" presetID="1" presetClass="entr" presetSubtype="0" fill="hold" nodeType="afterEffect">
                                  <p:stCondLst>
                                    <p:cond delay="0"/>
                                  </p:stCondLst>
                                  <p:childTnLst>
                                    <p:set>
                                      <p:cBhvr>
                                        <p:cTn id="22" dur="1" fill="hold">
                                          <p:stCondLst>
                                            <p:cond delay="0"/>
                                          </p:stCondLst>
                                        </p:cTn>
                                        <p:tgtEl>
                                          <p:spTgt spid="18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83"/>
                                        </p:tgtEl>
                                        <p:attrNameLst>
                                          <p:attrName>style.visibility</p:attrName>
                                        </p:attrNameLst>
                                      </p:cBhvr>
                                      <p:to>
                                        <p:strVal val="visible"/>
                                      </p:to>
                                    </p:set>
                                    <p:animEffect transition="in" filter="wipe(left)">
                                      <p:cBhvr>
                                        <p:cTn id="27" dur="500"/>
                                        <p:tgtEl>
                                          <p:spTgt spid="183"/>
                                        </p:tgtEl>
                                      </p:cBhvr>
                                    </p:animEffect>
                                  </p:childTnLst>
                                </p:cTn>
                              </p:par>
                            </p:childTnLst>
                          </p:cTn>
                        </p:par>
                        <p:par>
                          <p:cTn id="28" fill="hold">
                            <p:stCondLst>
                              <p:cond delay="500"/>
                            </p:stCondLst>
                            <p:childTnLst>
                              <p:par>
                                <p:cTn id="29" presetID="22" presetClass="entr" presetSubtype="1" fill="hold" nodeType="afterEffect">
                                  <p:stCondLst>
                                    <p:cond delay="0"/>
                                  </p:stCondLst>
                                  <p:childTnLst>
                                    <p:set>
                                      <p:cBhvr>
                                        <p:cTn id="30" dur="1" fill="hold">
                                          <p:stCondLst>
                                            <p:cond delay="0"/>
                                          </p:stCondLst>
                                        </p:cTn>
                                        <p:tgtEl>
                                          <p:spTgt spid="196"/>
                                        </p:tgtEl>
                                        <p:attrNameLst>
                                          <p:attrName>style.visibility</p:attrName>
                                        </p:attrNameLst>
                                      </p:cBhvr>
                                      <p:to>
                                        <p:strVal val="visible"/>
                                      </p:to>
                                    </p:set>
                                    <p:animEffect transition="in" filter="wipe(up)">
                                      <p:cBhvr>
                                        <p:cTn id="31" dur="1000"/>
                                        <p:tgtEl>
                                          <p:spTgt spid="196"/>
                                        </p:tgtEl>
                                      </p:cBhvr>
                                    </p:animEffect>
                                  </p:childTnLst>
                                </p:cTn>
                              </p:par>
                            </p:childTnLst>
                          </p:cTn>
                        </p:par>
                        <p:par>
                          <p:cTn id="32" fill="hold">
                            <p:stCondLst>
                              <p:cond delay="1500"/>
                            </p:stCondLst>
                            <p:childTnLst>
                              <p:par>
                                <p:cTn id="33" presetID="1" presetClass="entr" presetSubtype="0" fill="hold" nodeType="afterEffect">
                                  <p:stCondLst>
                                    <p:cond delay="0"/>
                                  </p:stCondLst>
                                  <p:childTnLst>
                                    <p:set>
                                      <p:cBhvr>
                                        <p:cTn id="34" dur="1" fill="hold">
                                          <p:stCondLst>
                                            <p:cond delay="0"/>
                                          </p:stCondLst>
                                        </p:cTn>
                                        <p:tgtEl>
                                          <p:spTgt spid="1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Picture 2" descr="Image result for microphone symbol">
            <a:extLst>
              <a:ext uri="{FF2B5EF4-FFF2-40B4-BE49-F238E27FC236}">
                <a16:creationId xmlns:a16="http://schemas.microsoft.com/office/drawing/2014/main" id="{36BA8EB8-DAE9-49BE-95A1-F8A41E0D1DD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87534" y="316813"/>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2" descr="Image result for microphone symbol">
            <a:extLst>
              <a:ext uri="{FF2B5EF4-FFF2-40B4-BE49-F238E27FC236}">
                <a16:creationId xmlns:a16="http://schemas.microsoft.com/office/drawing/2014/main" id="{A87A3951-68F9-4B55-A217-FD2D543A68F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56504" y="314161"/>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121" name="Picture 2" descr="Image result for microphone symbol">
            <a:extLst>
              <a:ext uri="{FF2B5EF4-FFF2-40B4-BE49-F238E27FC236}">
                <a16:creationId xmlns:a16="http://schemas.microsoft.com/office/drawing/2014/main" id="{2B27EA5E-BCBF-4E11-A825-5A80DDCD20F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25474" y="316817"/>
            <a:ext cx="654326" cy="654326"/>
          </a:xfrm>
          <a:prstGeom prst="rect">
            <a:avLst/>
          </a:prstGeom>
          <a:noFill/>
          <a:extLst>
            <a:ext uri="{909E8E84-426E-40DD-AFC4-6F175D3DCCD1}">
              <a14:hiddenFill xmlns:a14="http://schemas.microsoft.com/office/drawing/2010/main">
                <a:solidFill>
                  <a:srgbClr val="FFFFFF"/>
                </a:solidFill>
              </a14:hiddenFill>
            </a:ext>
          </a:extLst>
        </p:spPr>
      </p:pic>
      <p:sp>
        <p:nvSpPr>
          <p:cNvPr id="122" name="TextBox 121">
            <a:extLst>
              <a:ext uri="{FF2B5EF4-FFF2-40B4-BE49-F238E27FC236}">
                <a16:creationId xmlns:a16="http://schemas.microsoft.com/office/drawing/2014/main" id="{4260E7FC-E522-4A0F-B445-4BDCB875BAE0}"/>
              </a:ext>
            </a:extLst>
          </p:cNvPr>
          <p:cNvSpPr txBox="1"/>
          <p:nvPr/>
        </p:nvSpPr>
        <p:spPr>
          <a:xfrm>
            <a:off x="3311009" y="1042844"/>
            <a:ext cx="564597" cy="5713102"/>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K</a:t>
            </a:r>
            <a:br>
              <a:rPr lang="en-US" sz="2435" dirty="0">
                <a:solidFill>
                  <a:srgbClr val="FF0000"/>
                </a:solidFill>
              </a:rPr>
            </a:br>
            <a:r>
              <a:rPr lang="en-US" sz="2435" dirty="0">
                <a:solidFill>
                  <a:srgbClr val="FF0000"/>
                </a:solidFill>
              </a:rPr>
              <a:t>L</a:t>
            </a:r>
            <a:br>
              <a:rPr lang="en-US" sz="2435" dirty="0">
                <a:solidFill>
                  <a:srgbClr val="FF0000"/>
                </a:solidFill>
              </a:rPr>
            </a:br>
            <a:r>
              <a:rPr lang="en-US" sz="2435" dirty="0">
                <a:solidFill>
                  <a:srgbClr val="FF0000"/>
                </a:solidFill>
              </a:rPr>
              <a:t>M</a:t>
            </a:r>
            <a:br>
              <a:rPr lang="en-US" sz="2435" dirty="0">
                <a:solidFill>
                  <a:srgbClr val="FF0000"/>
                </a:solidFill>
              </a:rPr>
            </a:br>
            <a:r>
              <a:rPr lang="en-US" sz="2435" dirty="0">
                <a:solidFill>
                  <a:srgbClr val="FF0000"/>
                </a:solidFill>
              </a:rPr>
              <a:t>N</a:t>
            </a:r>
            <a:br>
              <a:rPr lang="en-US" sz="2435" dirty="0">
                <a:solidFill>
                  <a:srgbClr val="FF0000"/>
                </a:solidFill>
              </a:rPr>
            </a:br>
            <a:r>
              <a:rPr lang="en-US" sz="2435" dirty="0">
                <a:solidFill>
                  <a:srgbClr val="FF0000"/>
                </a:solidFill>
              </a:rPr>
              <a:t>⋮</a:t>
            </a:r>
          </a:p>
        </p:txBody>
      </p:sp>
      <p:sp>
        <p:nvSpPr>
          <p:cNvPr id="123" name="Arrow: Down 122">
            <a:extLst>
              <a:ext uri="{FF2B5EF4-FFF2-40B4-BE49-F238E27FC236}">
                <a16:creationId xmlns:a16="http://schemas.microsoft.com/office/drawing/2014/main" id="{8AF7D1E8-5212-411B-8A39-7540AE956DD8}"/>
              </a:ext>
            </a:extLst>
          </p:cNvPr>
          <p:cNvSpPr/>
          <p:nvPr/>
        </p:nvSpPr>
        <p:spPr>
          <a:xfrm>
            <a:off x="1550007" y="714914"/>
            <a:ext cx="419363" cy="5734920"/>
          </a:xfrm>
          <a:prstGeom prst="down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65"/>
          </a:p>
        </p:txBody>
      </p:sp>
      <p:sp>
        <p:nvSpPr>
          <p:cNvPr id="124" name="TextBox 123">
            <a:extLst>
              <a:ext uri="{FF2B5EF4-FFF2-40B4-BE49-F238E27FC236}">
                <a16:creationId xmlns:a16="http://schemas.microsoft.com/office/drawing/2014/main" id="{77FE0211-3507-4346-B4FB-B79BD06C576B}"/>
              </a:ext>
            </a:extLst>
          </p:cNvPr>
          <p:cNvSpPr txBox="1"/>
          <p:nvPr/>
        </p:nvSpPr>
        <p:spPr>
          <a:xfrm>
            <a:off x="1483412" y="6449837"/>
            <a:ext cx="914337" cy="413511"/>
          </a:xfrm>
          <a:prstGeom prst="rect">
            <a:avLst/>
          </a:prstGeom>
          <a:noFill/>
        </p:spPr>
        <p:txBody>
          <a:bodyPr wrap="square" rtlCol="0">
            <a:spAutoFit/>
          </a:bodyPr>
          <a:lstStyle/>
          <a:p>
            <a:r>
              <a:rPr lang="en-US" sz="2087" dirty="0"/>
              <a:t>Time</a:t>
            </a:r>
          </a:p>
        </p:txBody>
      </p:sp>
      <p:sp>
        <p:nvSpPr>
          <p:cNvPr id="125" name="TextBox 124">
            <a:extLst>
              <a:ext uri="{FF2B5EF4-FFF2-40B4-BE49-F238E27FC236}">
                <a16:creationId xmlns:a16="http://schemas.microsoft.com/office/drawing/2014/main" id="{D000BAD4-FA69-4229-8D59-1FBFDEC3E086}"/>
              </a:ext>
            </a:extLst>
          </p:cNvPr>
          <p:cNvSpPr txBox="1"/>
          <p:nvPr/>
        </p:nvSpPr>
        <p:spPr>
          <a:xfrm>
            <a:off x="5481269" y="1774910"/>
            <a:ext cx="564597" cy="4963667"/>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K</a:t>
            </a:r>
            <a:br>
              <a:rPr lang="en-US" sz="2435" dirty="0">
                <a:solidFill>
                  <a:srgbClr val="FF0000"/>
                </a:solidFill>
              </a:rPr>
            </a:br>
            <a:r>
              <a:rPr lang="en-US" sz="2435" dirty="0">
                <a:solidFill>
                  <a:srgbClr val="FF0000"/>
                </a:solidFill>
              </a:rPr>
              <a:t>L</a:t>
            </a:r>
            <a:br>
              <a:rPr lang="en-US" sz="2435" dirty="0">
                <a:solidFill>
                  <a:srgbClr val="FF0000"/>
                </a:solidFill>
              </a:rPr>
            </a:br>
            <a:r>
              <a:rPr lang="en-US" sz="2435" dirty="0">
                <a:solidFill>
                  <a:srgbClr val="FF0000"/>
                </a:solidFill>
              </a:rPr>
              <a:t>⋮</a:t>
            </a:r>
          </a:p>
        </p:txBody>
      </p:sp>
      <p:sp>
        <p:nvSpPr>
          <p:cNvPr id="126" name="TextBox 125">
            <a:extLst>
              <a:ext uri="{FF2B5EF4-FFF2-40B4-BE49-F238E27FC236}">
                <a16:creationId xmlns:a16="http://schemas.microsoft.com/office/drawing/2014/main" id="{55E70F9D-B88E-4451-BAAB-ADC0701C32A9}"/>
              </a:ext>
            </a:extLst>
          </p:cNvPr>
          <p:cNvSpPr txBox="1"/>
          <p:nvPr/>
        </p:nvSpPr>
        <p:spPr>
          <a:xfrm>
            <a:off x="7529276" y="2518930"/>
            <a:ext cx="564597" cy="4214231"/>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a:t>
            </a:r>
          </a:p>
        </p:txBody>
      </p:sp>
      <p:cxnSp>
        <p:nvCxnSpPr>
          <p:cNvPr id="127" name="Straight Arrow Connector 126">
            <a:extLst>
              <a:ext uri="{FF2B5EF4-FFF2-40B4-BE49-F238E27FC236}">
                <a16:creationId xmlns:a16="http://schemas.microsoft.com/office/drawing/2014/main" id="{87F8F6CD-1FC2-4CB5-9831-ADF1E9E42E2A}"/>
              </a:ext>
            </a:extLst>
          </p:cNvPr>
          <p:cNvCxnSpPr>
            <a:cxnSpLocks/>
          </p:cNvCxnSpPr>
          <p:nvPr/>
        </p:nvCxnSpPr>
        <p:spPr>
          <a:xfrm>
            <a:off x="5763566" y="1208398"/>
            <a:ext cx="0" cy="518348"/>
          </a:xfrm>
          <a:prstGeom prst="straightConnector1">
            <a:avLst/>
          </a:prstGeom>
          <a:ln w="28575">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2BA7CBA1-2893-41E7-BA20-CEBF18AEEF3F}"/>
              </a:ext>
            </a:extLst>
          </p:cNvPr>
          <p:cNvCxnSpPr>
            <a:cxnSpLocks/>
          </p:cNvCxnSpPr>
          <p:nvPr/>
        </p:nvCxnSpPr>
        <p:spPr>
          <a:xfrm>
            <a:off x="1940579" y="1157144"/>
            <a:ext cx="7460596" cy="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cxnSp>
        <p:nvCxnSpPr>
          <p:cNvPr id="129" name="Straight Arrow Connector 128">
            <a:extLst>
              <a:ext uri="{FF2B5EF4-FFF2-40B4-BE49-F238E27FC236}">
                <a16:creationId xmlns:a16="http://schemas.microsoft.com/office/drawing/2014/main" id="{C9FBC6CF-D25C-416E-9F90-AEAE1D4E8F3A}"/>
              </a:ext>
            </a:extLst>
          </p:cNvPr>
          <p:cNvCxnSpPr>
            <a:cxnSpLocks/>
            <a:endCxn id="126" idx="0"/>
          </p:cNvCxnSpPr>
          <p:nvPr/>
        </p:nvCxnSpPr>
        <p:spPr>
          <a:xfrm>
            <a:off x="7811574" y="1208399"/>
            <a:ext cx="1" cy="1310531"/>
          </a:xfrm>
          <a:prstGeom prst="straightConnector1">
            <a:avLst/>
          </a:prstGeom>
          <a:ln w="28575">
            <a:headEnd type="arrow" w="med" len="med"/>
            <a:tailEnd type="arrow"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0" name="TextBox 129">
                <a:extLst>
                  <a:ext uri="{FF2B5EF4-FFF2-40B4-BE49-F238E27FC236}">
                    <a16:creationId xmlns:a16="http://schemas.microsoft.com/office/drawing/2014/main" id="{33AF0E20-40F6-4E6A-92DB-1B45229E53AC}"/>
                  </a:ext>
                </a:extLst>
              </p:cNvPr>
              <p:cNvSpPr txBox="1"/>
              <p:nvPr/>
            </p:nvSpPr>
            <p:spPr>
              <a:xfrm>
                <a:off x="5755913" y="1236740"/>
                <a:ext cx="828355" cy="461665"/>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m:rPr>
                          <m:sty m:val="p"/>
                        </m:rPr>
                        <a:rPr lang="el-GR" sz="2400" i="1" smtClean="0">
                          <a:solidFill>
                            <a:srgbClr val="C00000"/>
                          </a:solidFill>
                          <a:latin typeface="Cambria Math" panose="02040503050406030204" pitchFamily="18" charset="0"/>
                        </a:rPr>
                        <m:t>Δ</m:t>
                      </m:r>
                      <m:r>
                        <a:rPr lang="en-US" sz="2400" b="0" i="1" smtClean="0">
                          <a:solidFill>
                            <a:srgbClr val="C00000"/>
                          </a:solidFill>
                          <a:latin typeface="Cambria Math" panose="02040503050406030204" pitchFamily="18" charset="0"/>
                        </a:rPr>
                        <m:t>𝑇</m:t>
                      </m:r>
                    </m:oMath>
                  </m:oMathPara>
                </a14:m>
                <a:endParaRPr lang="en-US" sz="2400" dirty="0">
                  <a:solidFill>
                    <a:srgbClr val="C00000"/>
                  </a:solidFill>
                </a:endParaRPr>
              </a:p>
            </p:txBody>
          </p:sp>
        </mc:Choice>
        <mc:Fallback xmlns="">
          <p:sp>
            <p:nvSpPr>
              <p:cNvPr id="130" name="TextBox 129">
                <a:extLst>
                  <a:ext uri="{FF2B5EF4-FFF2-40B4-BE49-F238E27FC236}">
                    <a16:creationId xmlns:a16="http://schemas.microsoft.com/office/drawing/2014/main" id="{33AF0E20-40F6-4E6A-92DB-1B45229E53AC}"/>
                  </a:ext>
                </a:extLst>
              </p:cNvPr>
              <p:cNvSpPr txBox="1">
                <a:spLocks noRot="1" noChangeAspect="1" noMove="1" noResize="1" noEditPoints="1" noAdjustHandles="1" noChangeArrowheads="1" noChangeShapeType="1" noTextEdit="1"/>
              </p:cNvSpPr>
              <p:nvPr/>
            </p:nvSpPr>
            <p:spPr>
              <a:xfrm>
                <a:off x="5755913" y="1236740"/>
                <a:ext cx="828355" cy="461665"/>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1" name="TextBox 130">
                <a:extLst>
                  <a:ext uri="{FF2B5EF4-FFF2-40B4-BE49-F238E27FC236}">
                    <a16:creationId xmlns:a16="http://schemas.microsoft.com/office/drawing/2014/main" id="{5BA53310-A2DB-4988-8834-FD1AF0565BEF}"/>
                  </a:ext>
                </a:extLst>
              </p:cNvPr>
              <p:cNvSpPr txBox="1"/>
              <p:nvPr/>
            </p:nvSpPr>
            <p:spPr>
              <a:xfrm>
                <a:off x="7965623" y="1632831"/>
                <a:ext cx="828355" cy="461665"/>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2400" i="1" smtClean="0">
                          <a:solidFill>
                            <a:srgbClr val="C00000"/>
                          </a:solidFill>
                          <a:latin typeface="Cambria Math" panose="02040503050406030204" pitchFamily="18" charset="0"/>
                        </a:rPr>
                        <m:t>2 </m:t>
                      </m:r>
                      <m:r>
                        <m:rPr>
                          <m:sty m:val="p"/>
                        </m:rPr>
                        <a:rPr lang="el-GR" sz="2400" i="1">
                          <a:solidFill>
                            <a:srgbClr val="C00000"/>
                          </a:solidFill>
                          <a:latin typeface="Cambria Math" panose="02040503050406030204" pitchFamily="18" charset="0"/>
                        </a:rPr>
                        <m:t>Δ</m:t>
                      </m:r>
                      <m:r>
                        <a:rPr lang="en-US" sz="2400" b="0" i="1" smtClean="0">
                          <a:solidFill>
                            <a:srgbClr val="C00000"/>
                          </a:solidFill>
                          <a:latin typeface="Cambria Math" panose="02040503050406030204" pitchFamily="18" charset="0"/>
                        </a:rPr>
                        <m:t>𝑇</m:t>
                      </m:r>
                    </m:oMath>
                  </m:oMathPara>
                </a14:m>
                <a:endParaRPr lang="en-US" sz="2400" dirty="0">
                  <a:solidFill>
                    <a:srgbClr val="C00000"/>
                  </a:solidFill>
                </a:endParaRPr>
              </a:p>
            </p:txBody>
          </p:sp>
        </mc:Choice>
        <mc:Fallback xmlns="">
          <p:sp>
            <p:nvSpPr>
              <p:cNvPr id="131" name="TextBox 130">
                <a:extLst>
                  <a:ext uri="{FF2B5EF4-FFF2-40B4-BE49-F238E27FC236}">
                    <a16:creationId xmlns:a16="http://schemas.microsoft.com/office/drawing/2014/main" id="{5BA53310-A2DB-4988-8834-FD1AF0565BEF}"/>
                  </a:ext>
                </a:extLst>
              </p:cNvPr>
              <p:cNvSpPr txBox="1">
                <a:spLocks noRot="1" noChangeAspect="1" noMove="1" noResize="1" noEditPoints="1" noAdjustHandles="1" noChangeArrowheads="1" noChangeShapeType="1" noTextEdit="1"/>
              </p:cNvSpPr>
              <p:nvPr/>
            </p:nvSpPr>
            <p:spPr>
              <a:xfrm>
                <a:off x="7965623" y="1632831"/>
                <a:ext cx="828355" cy="461665"/>
              </a:xfrm>
              <a:prstGeom prst="rect">
                <a:avLst/>
              </a:prstGeom>
              <a:blipFill>
                <a:blip r:embed="rId6"/>
                <a:stretch>
                  <a:fillRect l="-3676"/>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617226786"/>
      </p:ext>
    </p:extLst>
  </p:cSld>
  <p:clrMapOvr>
    <a:masterClrMapping/>
  </p:clrMapOvr>
  <mc:AlternateContent xmlns:mc="http://schemas.openxmlformats.org/markup-compatibility/2006">
    <mc:Choice xmlns:p14="http://schemas.microsoft.com/office/powerpoint/2010/main" Requires="p14">
      <p:transition spd="slow" p14:dur="2000" advTm="12701"/>
    </mc:Choice>
    <mc:Fallback>
      <p:transition spd="slow" advTm="127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wipe(up)">
                                      <p:cBhvr>
                                        <p:cTn id="7" dur="1000"/>
                                        <p:tgtEl>
                                          <p:spTgt spid="12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25"/>
                                        </p:tgtEl>
                                        <p:attrNameLst>
                                          <p:attrName>style.visibility</p:attrName>
                                        </p:attrNameLst>
                                      </p:cBhvr>
                                      <p:to>
                                        <p:strVal val="visible"/>
                                      </p:to>
                                    </p:set>
                                    <p:animEffect transition="in" filter="wipe(up)">
                                      <p:cBhvr>
                                        <p:cTn id="10" dur="1000"/>
                                        <p:tgtEl>
                                          <p:spTgt spid="125"/>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126"/>
                                        </p:tgtEl>
                                        <p:attrNameLst>
                                          <p:attrName>style.visibility</p:attrName>
                                        </p:attrNameLst>
                                      </p:cBhvr>
                                      <p:to>
                                        <p:strVal val="visible"/>
                                      </p:to>
                                    </p:set>
                                    <p:animEffect transition="in" filter="wipe(up)">
                                      <p:cBhvr>
                                        <p:cTn id="13" dur="1000"/>
                                        <p:tgtEl>
                                          <p:spTgt spid="126"/>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28"/>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27"/>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30"/>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29"/>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p:bldP spid="125" grpId="0"/>
      <p:bldP spid="126" grpId="0"/>
      <p:bldP spid="130" grpId="0"/>
      <p:bldP spid="13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5" name="Picture 2" descr="Image result for microphone symbol">
            <a:extLst>
              <a:ext uri="{FF2B5EF4-FFF2-40B4-BE49-F238E27FC236}">
                <a16:creationId xmlns:a16="http://schemas.microsoft.com/office/drawing/2014/main" id="{66C48672-19BB-469F-BDE4-A8043CA06BD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87534" y="316813"/>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2" descr="Image result for microphone symbol">
            <a:extLst>
              <a:ext uri="{FF2B5EF4-FFF2-40B4-BE49-F238E27FC236}">
                <a16:creationId xmlns:a16="http://schemas.microsoft.com/office/drawing/2014/main" id="{CF6DA07F-FAB0-4BBF-B9EB-AAF373F908D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56504" y="314161"/>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descr="Image result for microphone symbol">
            <a:extLst>
              <a:ext uri="{FF2B5EF4-FFF2-40B4-BE49-F238E27FC236}">
                <a16:creationId xmlns:a16="http://schemas.microsoft.com/office/drawing/2014/main" id="{B7CA0A8A-6DDD-4631-B728-D5652EE2597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25474" y="316817"/>
            <a:ext cx="654326" cy="654326"/>
          </a:xfrm>
          <a:prstGeom prst="rect">
            <a:avLst/>
          </a:prstGeom>
          <a:noFill/>
          <a:extLst>
            <a:ext uri="{909E8E84-426E-40DD-AFC4-6F175D3DCCD1}">
              <a14:hiddenFill xmlns:a14="http://schemas.microsoft.com/office/drawing/2010/main">
                <a:solidFill>
                  <a:srgbClr val="FFFFFF"/>
                </a:solidFill>
              </a14:hiddenFill>
            </a:ext>
          </a:extLst>
        </p:spPr>
      </p:pic>
      <p:sp>
        <p:nvSpPr>
          <p:cNvPr id="89" name="TextBox 88">
            <a:extLst>
              <a:ext uri="{FF2B5EF4-FFF2-40B4-BE49-F238E27FC236}">
                <a16:creationId xmlns:a16="http://schemas.microsoft.com/office/drawing/2014/main" id="{3BF7EB5F-13A1-4447-A88D-7086B980C22D}"/>
              </a:ext>
            </a:extLst>
          </p:cNvPr>
          <p:cNvSpPr txBox="1"/>
          <p:nvPr/>
        </p:nvSpPr>
        <p:spPr>
          <a:xfrm>
            <a:off x="3311009" y="1042844"/>
            <a:ext cx="564597" cy="5713102"/>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K</a:t>
            </a:r>
            <a:br>
              <a:rPr lang="en-US" sz="2435" dirty="0">
                <a:solidFill>
                  <a:srgbClr val="FF0000"/>
                </a:solidFill>
              </a:rPr>
            </a:br>
            <a:r>
              <a:rPr lang="en-US" sz="2435" dirty="0">
                <a:solidFill>
                  <a:srgbClr val="FF0000"/>
                </a:solidFill>
              </a:rPr>
              <a:t>L</a:t>
            </a:r>
            <a:br>
              <a:rPr lang="en-US" sz="2435" dirty="0">
                <a:solidFill>
                  <a:srgbClr val="FF0000"/>
                </a:solidFill>
              </a:rPr>
            </a:br>
            <a:r>
              <a:rPr lang="en-US" sz="2435" dirty="0">
                <a:solidFill>
                  <a:srgbClr val="FF0000"/>
                </a:solidFill>
              </a:rPr>
              <a:t>M</a:t>
            </a:r>
            <a:br>
              <a:rPr lang="en-US" sz="2435" dirty="0">
                <a:solidFill>
                  <a:srgbClr val="FF0000"/>
                </a:solidFill>
              </a:rPr>
            </a:br>
            <a:r>
              <a:rPr lang="en-US" sz="2435" dirty="0">
                <a:solidFill>
                  <a:srgbClr val="FF0000"/>
                </a:solidFill>
              </a:rPr>
              <a:t>N</a:t>
            </a:r>
            <a:br>
              <a:rPr lang="en-US" sz="2435" dirty="0">
                <a:solidFill>
                  <a:srgbClr val="FF0000"/>
                </a:solidFill>
              </a:rPr>
            </a:br>
            <a:r>
              <a:rPr lang="en-US" sz="2435" dirty="0">
                <a:solidFill>
                  <a:srgbClr val="FF0000"/>
                </a:solidFill>
              </a:rPr>
              <a:t>⋮</a:t>
            </a:r>
          </a:p>
        </p:txBody>
      </p:sp>
      <p:sp>
        <p:nvSpPr>
          <p:cNvPr id="90" name="Arrow: Down 89">
            <a:extLst>
              <a:ext uri="{FF2B5EF4-FFF2-40B4-BE49-F238E27FC236}">
                <a16:creationId xmlns:a16="http://schemas.microsoft.com/office/drawing/2014/main" id="{B7D40D24-0A96-4A9C-8A13-F610B1618749}"/>
              </a:ext>
            </a:extLst>
          </p:cNvPr>
          <p:cNvSpPr/>
          <p:nvPr/>
        </p:nvSpPr>
        <p:spPr>
          <a:xfrm>
            <a:off x="1550007" y="714914"/>
            <a:ext cx="419363" cy="5734920"/>
          </a:xfrm>
          <a:prstGeom prst="down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65"/>
          </a:p>
        </p:txBody>
      </p:sp>
      <p:sp>
        <p:nvSpPr>
          <p:cNvPr id="91" name="TextBox 90">
            <a:extLst>
              <a:ext uri="{FF2B5EF4-FFF2-40B4-BE49-F238E27FC236}">
                <a16:creationId xmlns:a16="http://schemas.microsoft.com/office/drawing/2014/main" id="{9DFD1432-6481-4BB8-8970-1235B699BAD9}"/>
              </a:ext>
            </a:extLst>
          </p:cNvPr>
          <p:cNvSpPr txBox="1"/>
          <p:nvPr/>
        </p:nvSpPr>
        <p:spPr>
          <a:xfrm>
            <a:off x="1483412" y="6449837"/>
            <a:ext cx="914337" cy="413511"/>
          </a:xfrm>
          <a:prstGeom prst="rect">
            <a:avLst/>
          </a:prstGeom>
          <a:noFill/>
        </p:spPr>
        <p:txBody>
          <a:bodyPr wrap="square" rtlCol="0">
            <a:spAutoFit/>
          </a:bodyPr>
          <a:lstStyle/>
          <a:p>
            <a:r>
              <a:rPr lang="en-US" sz="2087" dirty="0"/>
              <a:t>Time</a:t>
            </a:r>
          </a:p>
        </p:txBody>
      </p:sp>
      <p:sp>
        <p:nvSpPr>
          <p:cNvPr id="98" name="TextBox 97">
            <a:extLst>
              <a:ext uri="{FF2B5EF4-FFF2-40B4-BE49-F238E27FC236}">
                <a16:creationId xmlns:a16="http://schemas.microsoft.com/office/drawing/2014/main" id="{A2D17ADE-1540-42C8-8111-05B22563BEBE}"/>
              </a:ext>
            </a:extLst>
          </p:cNvPr>
          <p:cNvSpPr txBox="1"/>
          <p:nvPr/>
        </p:nvSpPr>
        <p:spPr>
          <a:xfrm>
            <a:off x="5481269" y="1774910"/>
            <a:ext cx="564597" cy="4963667"/>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K</a:t>
            </a:r>
            <a:br>
              <a:rPr lang="en-US" sz="2435" dirty="0">
                <a:solidFill>
                  <a:srgbClr val="FF0000"/>
                </a:solidFill>
              </a:rPr>
            </a:br>
            <a:r>
              <a:rPr lang="en-US" sz="2435" dirty="0">
                <a:solidFill>
                  <a:srgbClr val="FF0000"/>
                </a:solidFill>
              </a:rPr>
              <a:t>L</a:t>
            </a:r>
            <a:br>
              <a:rPr lang="en-US" sz="2435" dirty="0">
                <a:solidFill>
                  <a:srgbClr val="FF0000"/>
                </a:solidFill>
              </a:rPr>
            </a:br>
            <a:r>
              <a:rPr lang="en-US" sz="2435" dirty="0">
                <a:solidFill>
                  <a:srgbClr val="FF0000"/>
                </a:solidFill>
              </a:rPr>
              <a:t>⋮</a:t>
            </a:r>
          </a:p>
        </p:txBody>
      </p:sp>
      <p:sp>
        <p:nvSpPr>
          <p:cNvPr id="101" name="TextBox 100">
            <a:extLst>
              <a:ext uri="{FF2B5EF4-FFF2-40B4-BE49-F238E27FC236}">
                <a16:creationId xmlns:a16="http://schemas.microsoft.com/office/drawing/2014/main" id="{08F4850A-BFC7-40CB-B2F4-A2EDAD0A789E}"/>
              </a:ext>
            </a:extLst>
          </p:cNvPr>
          <p:cNvSpPr txBox="1"/>
          <p:nvPr/>
        </p:nvSpPr>
        <p:spPr>
          <a:xfrm>
            <a:off x="7529276" y="2518930"/>
            <a:ext cx="564597" cy="4214231"/>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a:t>
            </a:r>
          </a:p>
        </p:txBody>
      </p:sp>
      <p:grpSp>
        <p:nvGrpSpPr>
          <p:cNvPr id="2" name="Group 1">
            <a:extLst>
              <a:ext uri="{FF2B5EF4-FFF2-40B4-BE49-F238E27FC236}">
                <a16:creationId xmlns:a16="http://schemas.microsoft.com/office/drawing/2014/main" id="{0A48100C-2FA3-4E81-B00E-EA20125572D0}"/>
              </a:ext>
            </a:extLst>
          </p:cNvPr>
          <p:cNvGrpSpPr/>
          <p:nvPr/>
        </p:nvGrpSpPr>
        <p:grpSpPr>
          <a:xfrm>
            <a:off x="1671190" y="683478"/>
            <a:ext cx="7119014" cy="2386169"/>
            <a:chOff x="147190" y="683477"/>
            <a:chExt cx="7119014" cy="2386169"/>
          </a:xfrm>
        </p:grpSpPr>
        <p:cxnSp>
          <p:nvCxnSpPr>
            <p:cNvPr id="93" name="Straight Arrow Connector 92">
              <a:extLst>
                <a:ext uri="{FF2B5EF4-FFF2-40B4-BE49-F238E27FC236}">
                  <a16:creationId xmlns:a16="http://schemas.microsoft.com/office/drawing/2014/main" id="{AFE75816-7C99-4A84-B90D-948EFBCEEA41}"/>
                </a:ext>
              </a:extLst>
            </p:cNvPr>
            <p:cNvCxnSpPr>
              <a:cxnSpLocks/>
            </p:cNvCxnSpPr>
            <p:nvPr/>
          </p:nvCxnSpPr>
          <p:spPr>
            <a:xfrm>
              <a:off x="443187" y="683477"/>
              <a:ext cx="6823017" cy="2386169"/>
            </a:xfrm>
            <a:prstGeom prst="straightConnector1">
              <a:avLst/>
            </a:prstGeom>
            <a:ln w="28575">
              <a:solidFill>
                <a:schemeClr val="bg1">
                  <a:lumMod val="50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4" name="TextBox 113">
                  <a:extLst>
                    <a:ext uri="{FF2B5EF4-FFF2-40B4-BE49-F238E27FC236}">
                      <a16:creationId xmlns:a16="http://schemas.microsoft.com/office/drawing/2014/main" id="{5B25D0F3-8567-4402-9259-46577323C0FA}"/>
                    </a:ext>
                  </a:extLst>
                </p:cNvPr>
                <p:cNvSpPr txBox="1"/>
                <p:nvPr/>
              </p:nvSpPr>
              <p:spPr>
                <a:xfrm rot="1173046">
                  <a:off x="147190" y="809884"/>
                  <a:ext cx="1795511" cy="467051"/>
                </a:xfrm>
                <a:prstGeom prst="rect">
                  <a:avLst/>
                </a:prstGeom>
                <a:noFill/>
              </p:spPr>
              <p:txBody>
                <a:bodyPr wrap="square" rtlCol="0">
                  <a:spAutoFit/>
                </a:bodyPr>
                <a:lstStyle/>
                <a:p>
                  <a:pPr algn="ctr"/>
                  <a14:m>
                    <m:oMath xmlns:m="http://schemas.openxmlformats.org/officeDocument/2006/math">
                      <m:sSubSup>
                        <m:sSubSupPr>
                          <m:ctrlPr>
                            <a:rPr lang="en-US" sz="2435" i="1">
                              <a:latin typeface="Cambria Math" panose="02040503050406030204" pitchFamily="18" charset="0"/>
                            </a:rPr>
                          </m:ctrlPr>
                        </m:sSubSupPr>
                        <m:e>
                          <m:r>
                            <a:rPr lang="en-US" sz="2435" i="1">
                              <a:latin typeface="Cambria Math" panose="02040503050406030204" pitchFamily="18" charset="0"/>
                            </a:rPr>
                            <m:t>𝑡</m:t>
                          </m:r>
                        </m:e>
                        <m:sub>
                          <m:r>
                            <a:rPr lang="en-US" sz="2435" i="1">
                              <a:latin typeface="Cambria Math" panose="02040503050406030204" pitchFamily="18" charset="0"/>
                            </a:rPr>
                            <m:t>1</m:t>
                          </m:r>
                        </m:sub>
                        <m:sup>
                          <m:r>
                            <a:rPr lang="en-US" sz="2435" i="1">
                              <a:latin typeface="Cambria Math" panose="02040503050406030204" pitchFamily="18" charset="0"/>
                            </a:rPr>
                            <m:t> </m:t>
                          </m:r>
                        </m:sup>
                      </m:sSubSup>
                    </m:oMath>
                  </a14:m>
                  <a:r>
                    <a:rPr lang="en-US" sz="2435" dirty="0"/>
                    <a:t>: Path #1</a:t>
                  </a:r>
                </a:p>
              </p:txBody>
            </p:sp>
          </mc:Choice>
          <mc:Fallback xmlns="">
            <p:sp>
              <p:nvSpPr>
                <p:cNvPr id="114" name="TextBox 113">
                  <a:extLst>
                    <a:ext uri="{FF2B5EF4-FFF2-40B4-BE49-F238E27FC236}">
                      <a16:creationId xmlns:a16="http://schemas.microsoft.com/office/drawing/2014/main" id="{5B25D0F3-8567-4402-9259-46577323C0FA}"/>
                    </a:ext>
                  </a:extLst>
                </p:cNvPr>
                <p:cNvSpPr txBox="1">
                  <a:spLocks noRot="1" noChangeAspect="1" noMove="1" noResize="1" noEditPoints="1" noAdjustHandles="1" noChangeArrowheads="1" noChangeShapeType="1" noTextEdit="1"/>
                </p:cNvSpPr>
                <p:nvPr/>
              </p:nvSpPr>
              <p:spPr>
                <a:xfrm rot="1173046">
                  <a:off x="147190" y="809884"/>
                  <a:ext cx="1795511" cy="467051"/>
                </a:xfrm>
                <a:prstGeom prst="rect">
                  <a:avLst/>
                </a:prstGeom>
                <a:blipFill>
                  <a:blip r:embed="rId5"/>
                  <a:stretch>
                    <a:fillRect b="-11628"/>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4FED93F3-4C68-4DD1-BF7C-8A43058ACE61}"/>
                  </a:ext>
                </a:extLst>
              </p:cNvPr>
              <p:cNvSpPr txBox="1"/>
              <p:nvPr/>
            </p:nvSpPr>
            <p:spPr>
              <a:xfrm>
                <a:off x="8829535" y="2838814"/>
                <a:ext cx="1747858" cy="467051"/>
              </a:xfrm>
              <a:prstGeom prst="rect">
                <a:avLst/>
              </a:prstGeom>
              <a:noFill/>
            </p:spPr>
            <p:txBody>
              <a:bodyPr wrap="square" rtlCol="0">
                <a:spAutoFit/>
              </a:bodyPr>
              <a:lstStyle/>
              <a:p>
                <a:pPr algn="ctr"/>
                <a:r>
                  <a:rPr lang="en-US" sz="2400" dirty="0">
                    <a:solidFill>
                      <a:srgbClr val="C00000"/>
                    </a:solidFill>
                  </a:rPr>
                  <a:t>Slope: </a:t>
                </a:r>
                <a14:m>
                  <m:oMath xmlns:m="http://schemas.openxmlformats.org/officeDocument/2006/math">
                    <m:sSub>
                      <m:sSubPr>
                        <m:ctrlPr>
                          <a:rPr lang="en-US" sz="2400" i="1">
                            <a:solidFill>
                              <a:srgbClr val="C00000"/>
                            </a:solidFill>
                            <a:latin typeface="Cambria Math" panose="02040503050406030204" pitchFamily="18" charset="0"/>
                          </a:rPr>
                        </m:ctrlPr>
                      </m:sSubPr>
                      <m:e>
                        <m:r>
                          <a:rPr lang="en-US" sz="2400" i="1">
                            <a:solidFill>
                              <a:srgbClr val="C00000"/>
                            </a:solidFill>
                            <a:latin typeface="Cambria Math" panose="02040503050406030204" pitchFamily="18" charset="0"/>
                          </a:rPr>
                          <m:t>𝐴𝑜𝐴</m:t>
                        </m:r>
                      </m:e>
                      <m:sub>
                        <m:r>
                          <a:rPr lang="en-US" sz="2400" i="1">
                            <a:solidFill>
                              <a:srgbClr val="C00000"/>
                            </a:solidFill>
                            <a:latin typeface="Cambria Math" panose="02040503050406030204" pitchFamily="18" charset="0"/>
                          </a:rPr>
                          <m:t>1</m:t>
                        </m:r>
                      </m:sub>
                    </m:sSub>
                  </m:oMath>
                </a14:m>
                <a:endParaRPr lang="en-US" sz="2400" dirty="0">
                  <a:solidFill>
                    <a:srgbClr val="C00000"/>
                  </a:solidFill>
                </a:endParaRPr>
              </a:p>
            </p:txBody>
          </p:sp>
        </mc:Choice>
        <mc:Fallback xmlns="">
          <p:sp>
            <p:nvSpPr>
              <p:cNvPr id="25" name="TextBox 24">
                <a:extLst>
                  <a:ext uri="{FF2B5EF4-FFF2-40B4-BE49-F238E27FC236}">
                    <a16:creationId xmlns:a16="http://schemas.microsoft.com/office/drawing/2014/main" id="{4FED93F3-4C68-4DD1-BF7C-8A43058ACE61}"/>
                  </a:ext>
                </a:extLst>
              </p:cNvPr>
              <p:cNvSpPr txBox="1">
                <a:spLocks noRot="1" noChangeAspect="1" noMove="1" noResize="1" noEditPoints="1" noAdjustHandles="1" noChangeArrowheads="1" noChangeShapeType="1" noTextEdit="1"/>
              </p:cNvSpPr>
              <p:nvPr/>
            </p:nvSpPr>
            <p:spPr>
              <a:xfrm>
                <a:off x="8829535" y="2838814"/>
                <a:ext cx="1747858" cy="467051"/>
              </a:xfrm>
              <a:prstGeom prst="rect">
                <a:avLst/>
              </a:prstGeom>
              <a:blipFill>
                <a:blip r:embed="rId6"/>
                <a:stretch>
                  <a:fillRect l="-3833" t="-10526" b="-28947"/>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2023079486"/>
      </p:ext>
    </p:extLst>
  </p:cSld>
  <p:clrMapOvr>
    <a:masterClrMapping/>
  </p:clrMapOvr>
  <mc:AlternateContent xmlns:mc="http://schemas.openxmlformats.org/markup-compatibility/2006">
    <mc:Choice xmlns:p14="http://schemas.microsoft.com/office/powerpoint/2010/main" Requires="p14">
      <p:transition spd="slow" p14:dur="2000" advTm="12305"/>
    </mc:Choice>
    <mc:Fallback>
      <p:transition spd="slow" advTm="123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5" name="Picture 2" descr="Image result for microphone symbol">
            <a:extLst>
              <a:ext uri="{FF2B5EF4-FFF2-40B4-BE49-F238E27FC236}">
                <a16:creationId xmlns:a16="http://schemas.microsoft.com/office/drawing/2014/main" id="{66C48672-19BB-469F-BDE4-A8043CA06BD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87534" y="316813"/>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2" descr="Image result for microphone symbol">
            <a:extLst>
              <a:ext uri="{FF2B5EF4-FFF2-40B4-BE49-F238E27FC236}">
                <a16:creationId xmlns:a16="http://schemas.microsoft.com/office/drawing/2014/main" id="{CF6DA07F-FAB0-4BBF-B9EB-AAF373F908D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56504" y="314161"/>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descr="Image result for microphone symbol">
            <a:extLst>
              <a:ext uri="{FF2B5EF4-FFF2-40B4-BE49-F238E27FC236}">
                <a16:creationId xmlns:a16="http://schemas.microsoft.com/office/drawing/2014/main" id="{B7CA0A8A-6DDD-4631-B728-D5652EE2597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25474" y="316817"/>
            <a:ext cx="654326" cy="654326"/>
          </a:xfrm>
          <a:prstGeom prst="rect">
            <a:avLst/>
          </a:prstGeom>
          <a:noFill/>
          <a:extLst>
            <a:ext uri="{909E8E84-426E-40DD-AFC4-6F175D3DCCD1}">
              <a14:hiddenFill xmlns:a14="http://schemas.microsoft.com/office/drawing/2010/main">
                <a:solidFill>
                  <a:srgbClr val="FFFFFF"/>
                </a:solidFill>
              </a14:hiddenFill>
            </a:ext>
          </a:extLst>
        </p:spPr>
      </p:pic>
      <p:sp>
        <p:nvSpPr>
          <p:cNvPr id="89" name="TextBox 88">
            <a:extLst>
              <a:ext uri="{FF2B5EF4-FFF2-40B4-BE49-F238E27FC236}">
                <a16:creationId xmlns:a16="http://schemas.microsoft.com/office/drawing/2014/main" id="{3BF7EB5F-13A1-4447-A88D-7086B980C22D}"/>
              </a:ext>
            </a:extLst>
          </p:cNvPr>
          <p:cNvSpPr txBox="1"/>
          <p:nvPr/>
        </p:nvSpPr>
        <p:spPr>
          <a:xfrm>
            <a:off x="3311009" y="1042844"/>
            <a:ext cx="564597" cy="5713102"/>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K</a:t>
            </a:r>
            <a:br>
              <a:rPr lang="en-US" sz="2435" dirty="0">
                <a:solidFill>
                  <a:srgbClr val="FF0000"/>
                </a:solidFill>
              </a:rPr>
            </a:br>
            <a:r>
              <a:rPr lang="en-US" sz="2435" dirty="0">
                <a:solidFill>
                  <a:srgbClr val="FF0000"/>
                </a:solidFill>
              </a:rPr>
              <a:t>L</a:t>
            </a:r>
            <a:br>
              <a:rPr lang="en-US" sz="2435" dirty="0">
                <a:solidFill>
                  <a:srgbClr val="FF0000"/>
                </a:solidFill>
              </a:rPr>
            </a:br>
            <a:r>
              <a:rPr lang="en-US" sz="2435" dirty="0">
                <a:solidFill>
                  <a:srgbClr val="FF0000"/>
                </a:solidFill>
              </a:rPr>
              <a:t>M</a:t>
            </a:r>
            <a:br>
              <a:rPr lang="en-US" sz="2435" dirty="0">
                <a:solidFill>
                  <a:srgbClr val="FF0000"/>
                </a:solidFill>
              </a:rPr>
            </a:br>
            <a:r>
              <a:rPr lang="en-US" sz="2435" dirty="0">
                <a:solidFill>
                  <a:srgbClr val="FF0000"/>
                </a:solidFill>
              </a:rPr>
              <a:t>N</a:t>
            </a:r>
            <a:br>
              <a:rPr lang="en-US" sz="2435" dirty="0">
                <a:solidFill>
                  <a:srgbClr val="FF0000"/>
                </a:solidFill>
              </a:rPr>
            </a:br>
            <a:r>
              <a:rPr lang="en-US" sz="2435" dirty="0">
                <a:solidFill>
                  <a:srgbClr val="FF0000"/>
                </a:solidFill>
              </a:rPr>
              <a:t>⋮</a:t>
            </a:r>
          </a:p>
        </p:txBody>
      </p:sp>
      <p:sp>
        <p:nvSpPr>
          <p:cNvPr id="90" name="Arrow: Down 89">
            <a:extLst>
              <a:ext uri="{FF2B5EF4-FFF2-40B4-BE49-F238E27FC236}">
                <a16:creationId xmlns:a16="http://schemas.microsoft.com/office/drawing/2014/main" id="{B7D40D24-0A96-4A9C-8A13-F610B1618749}"/>
              </a:ext>
            </a:extLst>
          </p:cNvPr>
          <p:cNvSpPr/>
          <p:nvPr/>
        </p:nvSpPr>
        <p:spPr>
          <a:xfrm>
            <a:off x="1550007" y="714914"/>
            <a:ext cx="419363" cy="5734920"/>
          </a:xfrm>
          <a:prstGeom prst="down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65"/>
          </a:p>
        </p:txBody>
      </p:sp>
      <p:sp>
        <p:nvSpPr>
          <p:cNvPr id="91" name="TextBox 90">
            <a:extLst>
              <a:ext uri="{FF2B5EF4-FFF2-40B4-BE49-F238E27FC236}">
                <a16:creationId xmlns:a16="http://schemas.microsoft.com/office/drawing/2014/main" id="{9DFD1432-6481-4BB8-8970-1235B699BAD9}"/>
              </a:ext>
            </a:extLst>
          </p:cNvPr>
          <p:cNvSpPr txBox="1"/>
          <p:nvPr/>
        </p:nvSpPr>
        <p:spPr>
          <a:xfrm>
            <a:off x="1483412" y="6449837"/>
            <a:ext cx="914337" cy="413511"/>
          </a:xfrm>
          <a:prstGeom prst="rect">
            <a:avLst/>
          </a:prstGeom>
          <a:noFill/>
        </p:spPr>
        <p:txBody>
          <a:bodyPr wrap="square" rtlCol="0">
            <a:spAutoFit/>
          </a:bodyPr>
          <a:lstStyle/>
          <a:p>
            <a:r>
              <a:rPr lang="en-US" sz="2087" dirty="0"/>
              <a:t>Time</a:t>
            </a:r>
          </a:p>
        </p:txBody>
      </p:sp>
      <p:sp>
        <p:nvSpPr>
          <p:cNvPr id="92" name="TextBox 91">
            <a:extLst>
              <a:ext uri="{FF2B5EF4-FFF2-40B4-BE49-F238E27FC236}">
                <a16:creationId xmlns:a16="http://schemas.microsoft.com/office/drawing/2014/main" id="{9E93895B-F648-4041-BB59-F1A8907B406B}"/>
              </a:ext>
            </a:extLst>
          </p:cNvPr>
          <p:cNvSpPr txBox="1"/>
          <p:nvPr/>
        </p:nvSpPr>
        <p:spPr>
          <a:xfrm>
            <a:off x="3669105" y="4373178"/>
            <a:ext cx="564597" cy="2340641"/>
          </a:xfrm>
          <a:prstGeom prst="rect">
            <a:avLst/>
          </a:prstGeom>
          <a:noFill/>
        </p:spPr>
        <p:txBody>
          <a:bodyPr wrap="square" rtlCol="0">
            <a:spAutoFit/>
          </a:bodyPr>
          <a:lstStyle/>
          <a:p>
            <a:pPr algn="ctr"/>
            <a:r>
              <a:rPr lang="en-US" sz="2435" dirty="0">
                <a:solidFill>
                  <a:schemeClr val="accent1"/>
                </a:solidFill>
              </a:rPr>
              <a:t>a</a:t>
            </a:r>
            <a:br>
              <a:rPr lang="en-US" sz="2435" dirty="0">
                <a:solidFill>
                  <a:schemeClr val="accent1"/>
                </a:solidFill>
              </a:rPr>
            </a:br>
            <a:r>
              <a:rPr lang="en-US" sz="2435" dirty="0">
                <a:solidFill>
                  <a:schemeClr val="accent1"/>
                </a:solidFill>
              </a:rPr>
              <a:t>b</a:t>
            </a:r>
            <a:br>
              <a:rPr lang="en-US" sz="2435" dirty="0">
                <a:solidFill>
                  <a:schemeClr val="accent1"/>
                </a:solidFill>
              </a:rPr>
            </a:br>
            <a:r>
              <a:rPr lang="en-US" sz="2435" dirty="0">
                <a:solidFill>
                  <a:schemeClr val="accent1"/>
                </a:solidFill>
              </a:rPr>
              <a:t>c</a:t>
            </a:r>
            <a:br>
              <a:rPr lang="en-US" sz="2435" dirty="0">
                <a:solidFill>
                  <a:schemeClr val="accent1"/>
                </a:solidFill>
              </a:rPr>
            </a:br>
            <a:r>
              <a:rPr lang="en-US" sz="2435" dirty="0">
                <a:solidFill>
                  <a:schemeClr val="accent1"/>
                </a:solidFill>
              </a:rPr>
              <a:t>d</a:t>
            </a:r>
            <a:br>
              <a:rPr lang="en-US" sz="2435" dirty="0">
                <a:solidFill>
                  <a:schemeClr val="accent1"/>
                </a:solidFill>
              </a:rPr>
            </a:br>
            <a:r>
              <a:rPr lang="en-US" sz="2435" dirty="0">
                <a:solidFill>
                  <a:schemeClr val="accent1"/>
                </a:solidFill>
              </a:rPr>
              <a:t>e</a:t>
            </a:r>
            <a:br>
              <a:rPr lang="en-US" sz="2435" dirty="0">
                <a:solidFill>
                  <a:schemeClr val="accent1"/>
                </a:solidFill>
              </a:rPr>
            </a:br>
            <a:r>
              <a:rPr lang="en-US" sz="2435" dirty="0">
                <a:solidFill>
                  <a:schemeClr val="accent1"/>
                </a:solidFill>
              </a:rPr>
              <a:t>⋮</a:t>
            </a:r>
          </a:p>
        </p:txBody>
      </p:sp>
      <p:grpSp>
        <p:nvGrpSpPr>
          <p:cNvPr id="3" name="Group 2">
            <a:extLst>
              <a:ext uri="{FF2B5EF4-FFF2-40B4-BE49-F238E27FC236}">
                <a16:creationId xmlns:a16="http://schemas.microsoft.com/office/drawing/2014/main" id="{714C95CB-4729-4EEE-B475-A046811271EC}"/>
              </a:ext>
            </a:extLst>
          </p:cNvPr>
          <p:cNvGrpSpPr/>
          <p:nvPr/>
        </p:nvGrpSpPr>
        <p:grpSpPr>
          <a:xfrm>
            <a:off x="1766956" y="3805501"/>
            <a:ext cx="7108520" cy="1439133"/>
            <a:chOff x="242956" y="3805500"/>
            <a:chExt cx="7108520" cy="1439133"/>
          </a:xfrm>
        </p:grpSpPr>
        <p:cxnSp>
          <p:nvCxnSpPr>
            <p:cNvPr id="94" name="Straight Arrow Connector 93">
              <a:extLst>
                <a:ext uri="{FF2B5EF4-FFF2-40B4-BE49-F238E27FC236}">
                  <a16:creationId xmlns:a16="http://schemas.microsoft.com/office/drawing/2014/main" id="{59DADB95-F735-4F55-BA61-637930B0F4D2}"/>
                </a:ext>
              </a:extLst>
            </p:cNvPr>
            <p:cNvCxnSpPr>
              <a:cxnSpLocks/>
            </p:cNvCxnSpPr>
            <p:nvPr/>
          </p:nvCxnSpPr>
          <p:spPr>
            <a:xfrm flipV="1">
              <a:off x="511965" y="3805500"/>
              <a:ext cx="6839511" cy="1136788"/>
            </a:xfrm>
            <a:prstGeom prst="straightConnector1">
              <a:avLst/>
            </a:prstGeom>
            <a:ln w="28575">
              <a:solidFill>
                <a:schemeClr val="bg1">
                  <a:lumMod val="50000"/>
                </a:schemeClr>
              </a:solidFill>
              <a:prstDash val="dash"/>
              <a:headEnd type="arrow" w="med" len="med"/>
              <a:tailEnd type="non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5" name="TextBox 94">
                  <a:extLst>
                    <a:ext uri="{FF2B5EF4-FFF2-40B4-BE49-F238E27FC236}">
                      <a16:creationId xmlns:a16="http://schemas.microsoft.com/office/drawing/2014/main" id="{631936E1-AFBD-417D-B050-BDFE06DA8E6A}"/>
                    </a:ext>
                  </a:extLst>
                </p:cNvPr>
                <p:cNvSpPr txBox="1"/>
                <p:nvPr/>
              </p:nvSpPr>
              <p:spPr>
                <a:xfrm rot="21037442">
                  <a:off x="242956" y="4777582"/>
                  <a:ext cx="1795511" cy="467051"/>
                </a:xfrm>
                <a:prstGeom prst="rect">
                  <a:avLst/>
                </a:prstGeom>
                <a:noFill/>
              </p:spPr>
              <p:txBody>
                <a:bodyPr wrap="square" rtlCol="0">
                  <a:spAutoFit/>
                </a:bodyPr>
                <a:lstStyle/>
                <a:p>
                  <a:pPr algn="ctr"/>
                  <a14:m>
                    <m:oMath xmlns:m="http://schemas.openxmlformats.org/officeDocument/2006/math">
                      <m:sSubSup>
                        <m:sSubSupPr>
                          <m:ctrlPr>
                            <a:rPr lang="en-US" sz="2435" i="1">
                              <a:latin typeface="Cambria Math" panose="02040503050406030204" pitchFamily="18" charset="0"/>
                            </a:rPr>
                          </m:ctrlPr>
                        </m:sSubSupPr>
                        <m:e>
                          <m:r>
                            <a:rPr lang="en-US" sz="2435" i="1">
                              <a:latin typeface="Cambria Math" panose="02040503050406030204" pitchFamily="18" charset="0"/>
                            </a:rPr>
                            <m:t>𝑡</m:t>
                          </m:r>
                        </m:e>
                        <m:sub>
                          <m:r>
                            <a:rPr lang="en-US" sz="2435" i="1">
                              <a:latin typeface="Cambria Math" panose="02040503050406030204" pitchFamily="18" charset="0"/>
                            </a:rPr>
                            <m:t>2</m:t>
                          </m:r>
                        </m:sub>
                        <m:sup>
                          <m:r>
                            <a:rPr lang="en-US" sz="2435" i="1">
                              <a:latin typeface="Cambria Math" panose="02040503050406030204" pitchFamily="18" charset="0"/>
                            </a:rPr>
                            <m:t> </m:t>
                          </m:r>
                        </m:sup>
                      </m:sSubSup>
                    </m:oMath>
                  </a14:m>
                  <a:r>
                    <a:rPr lang="en-US" sz="2435" dirty="0"/>
                    <a:t>: Path #2</a:t>
                  </a:r>
                </a:p>
              </p:txBody>
            </p:sp>
          </mc:Choice>
          <mc:Fallback xmlns="">
            <p:sp>
              <p:nvSpPr>
                <p:cNvPr id="95" name="TextBox 94">
                  <a:extLst>
                    <a:ext uri="{FF2B5EF4-FFF2-40B4-BE49-F238E27FC236}">
                      <a16:creationId xmlns:a16="http://schemas.microsoft.com/office/drawing/2014/main" id="{631936E1-AFBD-417D-B050-BDFE06DA8E6A}"/>
                    </a:ext>
                  </a:extLst>
                </p:cNvPr>
                <p:cNvSpPr txBox="1">
                  <a:spLocks noRot="1" noChangeAspect="1" noMove="1" noResize="1" noEditPoints="1" noAdjustHandles="1" noChangeArrowheads="1" noChangeShapeType="1" noTextEdit="1"/>
                </p:cNvSpPr>
                <p:nvPr/>
              </p:nvSpPr>
              <p:spPr>
                <a:xfrm rot="21037442">
                  <a:off x="242956" y="4777582"/>
                  <a:ext cx="1795511" cy="467051"/>
                </a:xfrm>
                <a:prstGeom prst="rect">
                  <a:avLst/>
                </a:prstGeom>
                <a:blipFill>
                  <a:blip r:embed="rId5"/>
                  <a:stretch>
                    <a:fillRect t="-4839" b="-12903"/>
                  </a:stretch>
                </a:blipFill>
              </p:spPr>
              <p:txBody>
                <a:bodyPr/>
                <a:lstStyle/>
                <a:p>
                  <a:r>
                    <a:rPr lang="en-US">
                      <a:noFill/>
                    </a:rPr>
                    <a:t> </a:t>
                  </a:r>
                </a:p>
              </p:txBody>
            </p:sp>
          </mc:Fallback>
        </mc:AlternateContent>
      </p:grpSp>
      <p:sp>
        <p:nvSpPr>
          <p:cNvPr id="96" name="TextBox 95">
            <a:extLst>
              <a:ext uri="{FF2B5EF4-FFF2-40B4-BE49-F238E27FC236}">
                <a16:creationId xmlns:a16="http://schemas.microsoft.com/office/drawing/2014/main" id="{88E9F255-8AC6-4CF1-8B50-B934EFFC5026}"/>
              </a:ext>
            </a:extLst>
          </p:cNvPr>
          <p:cNvSpPr txBox="1"/>
          <p:nvPr/>
        </p:nvSpPr>
        <p:spPr>
          <a:xfrm>
            <a:off x="3993396" y="5509940"/>
            <a:ext cx="564597" cy="1591205"/>
          </a:xfrm>
          <a:prstGeom prst="rect">
            <a:avLst/>
          </a:prstGeom>
          <a:noFill/>
        </p:spPr>
        <p:txBody>
          <a:bodyPr wrap="square" rtlCol="0">
            <a:spAutoFit/>
          </a:bodyPr>
          <a:lstStyle/>
          <a:p>
            <a:pPr algn="ctr"/>
            <a:r>
              <a:rPr lang="en-US" sz="2435" u="sng" dirty="0">
                <a:solidFill>
                  <a:schemeClr val="accent6"/>
                </a:solidFill>
              </a:rPr>
              <a:t>a</a:t>
            </a:r>
            <a:br>
              <a:rPr lang="en-US" sz="2435" u="sng" dirty="0">
                <a:solidFill>
                  <a:schemeClr val="accent6"/>
                </a:solidFill>
              </a:rPr>
            </a:br>
            <a:r>
              <a:rPr lang="en-US" sz="2435" u="sng" dirty="0">
                <a:solidFill>
                  <a:schemeClr val="accent6"/>
                </a:solidFill>
              </a:rPr>
              <a:t>b</a:t>
            </a:r>
            <a:br>
              <a:rPr lang="en-US" sz="2435" u="sng" dirty="0">
                <a:solidFill>
                  <a:schemeClr val="accent6"/>
                </a:solidFill>
              </a:rPr>
            </a:br>
            <a:r>
              <a:rPr lang="en-US" sz="2435" u="sng" dirty="0">
                <a:solidFill>
                  <a:schemeClr val="accent6"/>
                </a:solidFill>
              </a:rPr>
              <a:t>⋮</a:t>
            </a:r>
            <a:br>
              <a:rPr lang="en-US" sz="2435" u="sng" dirty="0">
                <a:solidFill>
                  <a:schemeClr val="accent6"/>
                </a:solidFill>
              </a:rPr>
            </a:br>
            <a:endParaRPr lang="en-US" sz="2435" u="sng" dirty="0">
              <a:solidFill>
                <a:schemeClr val="accent6"/>
              </a:solidFill>
            </a:endParaRPr>
          </a:p>
        </p:txBody>
      </p:sp>
      <p:sp>
        <p:nvSpPr>
          <p:cNvPr id="98" name="TextBox 97">
            <a:extLst>
              <a:ext uri="{FF2B5EF4-FFF2-40B4-BE49-F238E27FC236}">
                <a16:creationId xmlns:a16="http://schemas.microsoft.com/office/drawing/2014/main" id="{A2D17ADE-1540-42C8-8111-05B22563BEBE}"/>
              </a:ext>
            </a:extLst>
          </p:cNvPr>
          <p:cNvSpPr txBox="1"/>
          <p:nvPr/>
        </p:nvSpPr>
        <p:spPr>
          <a:xfrm>
            <a:off x="5481269" y="1774910"/>
            <a:ext cx="564597" cy="4963667"/>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K</a:t>
            </a:r>
            <a:br>
              <a:rPr lang="en-US" sz="2435" dirty="0">
                <a:solidFill>
                  <a:srgbClr val="FF0000"/>
                </a:solidFill>
              </a:rPr>
            </a:br>
            <a:r>
              <a:rPr lang="en-US" sz="2435" dirty="0">
                <a:solidFill>
                  <a:srgbClr val="FF0000"/>
                </a:solidFill>
              </a:rPr>
              <a:t>L</a:t>
            </a:r>
            <a:br>
              <a:rPr lang="en-US" sz="2435" dirty="0">
                <a:solidFill>
                  <a:srgbClr val="FF0000"/>
                </a:solidFill>
              </a:rPr>
            </a:br>
            <a:r>
              <a:rPr lang="en-US" sz="2435" dirty="0">
                <a:solidFill>
                  <a:srgbClr val="FF0000"/>
                </a:solidFill>
              </a:rPr>
              <a:t>⋮</a:t>
            </a:r>
          </a:p>
        </p:txBody>
      </p:sp>
      <p:sp>
        <p:nvSpPr>
          <p:cNvPr id="99" name="TextBox 98">
            <a:extLst>
              <a:ext uri="{FF2B5EF4-FFF2-40B4-BE49-F238E27FC236}">
                <a16:creationId xmlns:a16="http://schemas.microsoft.com/office/drawing/2014/main" id="{344B45F5-A8FC-4E74-A353-C145BF5183E7}"/>
              </a:ext>
            </a:extLst>
          </p:cNvPr>
          <p:cNvSpPr txBox="1"/>
          <p:nvPr/>
        </p:nvSpPr>
        <p:spPr>
          <a:xfrm>
            <a:off x="5825533" y="3997310"/>
            <a:ext cx="564597" cy="2715359"/>
          </a:xfrm>
          <a:prstGeom prst="rect">
            <a:avLst/>
          </a:prstGeom>
          <a:noFill/>
        </p:spPr>
        <p:txBody>
          <a:bodyPr wrap="square" rtlCol="0">
            <a:spAutoFit/>
          </a:bodyPr>
          <a:lstStyle/>
          <a:p>
            <a:pPr algn="ctr"/>
            <a:r>
              <a:rPr lang="en-US" sz="2435" dirty="0">
                <a:solidFill>
                  <a:schemeClr val="accent1"/>
                </a:solidFill>
              </a:rPr>
              <a:t>a</a:t>
            </a:r>
            <a:br>
              <a:rPr lang="en-US" sz="2435" dirty="0">
                <a:solidFill>
                  <a:schemeClr val="accent1"/>
                </a:solidFill>
              </a:rPr>
            </a:br>
            <a:r>
              <a:rPr lang="en-US" sz="2435" dirty="0">
                <a:solidFill>
                  <a:schemeClr val="accent1"/>
                </a:solidFill>
              </a:rPr>
              <a:t>b</a:t>
            </a:r>
            <a:br>
              <a:rPr lang="en-US" sz="2435" dirty="0">
                <a:solidFill>
                  <a:schemeClr val="accent1"/>
                </a:solidFill>
              </a:rPr>
            </a:br>
            <a:r>
              <a:rPr lang="en-US" sz="2435" dirty="0">
                <a:solidFill>
                  <a:schemeClr val="accent1"/>
                </a:solidFill>
              </a:rPr>
              <a:t>c</a:t>
            </a:r>
            <a:br>
              <a:rPr lang="en-US" sz="2435" dirty="0">
                <a:solidFill>
                  <a:schemeClr val="accent1"/>
                </a:solidFill>
              </a:rPr>
            </a:br>
            <a:r>
              <a:rPr lang="en-US" sz="2435" dirty="0">
                <a:solidFill>
                  <a:schemeClr val="accent1"/>
                </a:solidFill>
              </a:rPr>
              <a:t>d</a:t>
            </a:r>
            <a:br>
              <a:rPr lang="en-US" sz="2435" dirty="0">
                <a:solidFill>
                  <a:schemeClr val="accent1"/>
                </a:solidFill>
              </a:rPr>
            </a:br>
            <a:r>
              <a:rPr lang="en-US" sz="2435" dirty="0">
                <a:solidFill>
                  <a:schemeClr val="accent1"/>
                </a:solidFill>
              </a:rPr>
              <a:t>e</a:t>
            </a:r>
            <a:br>
              <a:rPr lang="en-US" sz="2435" dirty="0">
                <a:solidFill>
                  <a:schemeClr val="accent1"/>
                </a:solidFill>
              </a:rPr>
            </a:br>
            <a:r>
              <a:rPr lang="en-US" sz="2435" dirty="0">
                <a:solidFill>
                  <a:schemeClr val="accent1"/>
                </a:solidFill>
              </a:rPr>
              <a:t>f</a:t>
            </a:r>
          </a:p>
          <a:p>
            <a:pPr algn="ctr"/>
            <a:r>
              <a:rPr lang="en-US" sz="2435" dirty="0">
                <a:solidFill>
                  <a:schemeClr val="accent1"/>
                </a:solidFill>
              </a:rPr>
              <a:t>⋮</a:t>
            </a:r>
          </a:p>
        </p:txBody>
      </p:sp>
      <p:sp>
        <p:nvSpPr>
          <p:cNvPr id="100" name="TextBox 99">
            <a:extLst>
              <a:ext uri="{FF2B5EF4-FFF2-40B4-BE49-F238E27FC236}">
                <a16:creationId xmlns:a16="http://schemas.microsoft.com/office/drawing/2014/main" id="{520A135B-DAAF-47A8-BB3B-F7FCBEA0ED45}"/>
              </a:ext>
            </a:extLst>
          </p:cNvPr>
          <p:cNvSpPr txBox="1"/>
          <p:nvPr/>
        </p:nvSpPr>
        <p:spPr>
          <a:xfrm>
            <a:off x="6153642" y="5496317"/>
            <a:ext cx="564597" cy="1591205"/>
          </a:xfrm>
          <a:prstGeom prst="rect">
            <a:avLst/>
          </a:prstGeom>
          <a:noFill/>
        </p:spPr>
        <p:txBody>
          <a:bodyPr wrap="square" rtlCol="0">
            <a:spAutoFit/>
          </a:bodyPr>
          <a:lstStyle/>
          <a:p>
            <a:pPr algn="ctr"/>
            <a:r>
              <a:rPr lang="en-US" sz="2435" u="sng" dirty="0">
                <a:solidFill>
                  <a:schemeClr val="accent6"/>
                </a:solidFill>
              </a:rPr>
              <a:t>a</a:t>
            </a:r>
            <a:br>
              <a:rPr lang="en-US" sz="2435" u="sng" dirty="0">
                <a:solidFill>
                  <a:schemeClr val="accent6"/>
                </a:solidFill>
              </a:rPr>
            </a:br>
            <a:r>
              <a:rPr lang="en-US" sz="2435" u="sng" dirty="0">
                <a:solidFill>
                  <a:schemeClr val="accent6"/>
                </a:solidFill>
              </a:rPr>
              <a:t>b</a:t>
            </a:r>
            <a:br>
              <a:rPr lang="en-US" sz="2435" u="sng" dirty="0">
                <a:solidFill>
                  <a:schemeClr val="accent6"/>
                </a:solidFill>
              </a:rPr>
            </a:br>
            <a:r>
              <a:rPr lang="en-US" sz="2435" u="sng" dirty="0">
                <a:solidFill>
                  <a:schemeClr val="accent6"/>
                </a:solidFill>
              </a:rPr>
              <a:t>⋮</a:t>
            </a:r>
            <a:br>
              <a:rPr lang="en-US" sz="2435" u="sng" dirty="0">
                <a:solidFill>
                  <a:schemeClr val="accent6"/>
                </a:solidFill>
              </a:rPr>
            </a:br>
            <a:endParaRPr lang="en-US" sz="2435" u="sng" dirty="0">
              <a:solidFill>
                <a:schemeClr val="accent6"/>
              </a:solidFill>
            </a:endParaRPr>
          </a:p>
        </p:txBody>
      </p:sp>
      <p:sp>
        <p:nvSpPr>
          <p:cNvPr id="101" name="TextBox 100">
            <a:extLst>
              <a:ext uri="{FF2B5EF4-FFF2-40B4-BE49-F238E27FC236}">
                <a16:creationId xmlns:a16="http://schemas.microsoft.com/office/drawing/2014/main" id="{08F4850A-BFC7-40CB-B2F4-A2EDAD0A789E}"/>
              </a:ext>
            </a:extLst>
          </p:cNvPr>
          <p:cNvSpPr txBox="1"/>
          <p:nvPr/>
        </p:nvSpPr>
        <p:spPr>
          <a:xfrm>
            <a:off x="7529276" y="2518930"/>
            <a:ext cx="564597" cy="4214231"/>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a:t>
            </a:r>
          </a:p>
        </p:txBody>
      </p:sp>
      <p:sp>
        <p:nvSpPr>
          <p:cNvPr id="102" name="TextBox 101">
            <a:extLst>
              <a:ext uri="{FF2B5EF4-FFF2-40B4-BE49-F238E27FC236}">
                <a16:creationId xmlns:a16="http://schemas.microsoft.com/office/drawing/2014/main" id="{D4E983AA-2903-437B-9474-192747B80276}"/>
              </a:ext>
            </a:extLst>
          </p:cNvPr>
          <p:cNvSpPr txBox="1"/>
          <p:nvPr/>
        </p:nvSpPr>
        <p:spPr>
          <a:xfrm>
            <a:off x="7928880" y="3629139"/>
            <a:ext cx="564597" cy="3090077"/>
          </a:xfrm>
          <a:prstGeom prst="rect">
            <a:avLst/>
          </a:prstGeom>
          <a:noFill/>
        </p:spPr>
        <p:txBody>
          <a:bodyPr wrap="square" rtlCol="0">
            <a:spAutoFit/>
          </a:bodyPr>
          <a:lstStyle/>
          <a:p>
            <a:pPr algn="ctr"/>
            <a:r>
              <a:rPr lang="en-US" sz="2435" dirty="0">
                <a:solidFill>
                  <a:schemeClr val="accent1"/>
                </a:solidFill>
              </a:rPr>
              <a:t>a</a:t>
            </a:r>
            <a:br>
              <a:rPr lang="en-US" sz="2435" dirty="0">
                <a:solidFill>
                  <a:schemeClr val="accent1"/>
                </a:solidFill>
              </a:rPr>
            </a:br>
            <a:r>
              <a:rPr lang="en-US" sz="2435" dirty="0">
                <a:solidFill>
                  <a:schemeClr val="accent1"/>
                </a:solidFill>
              </a:rPr>
              <a:t>b</a:t>
            </a:r>
            <a:br>
              <a:rPr lang="en-US" sz="2435" dirty="0">
                <a:solidFill>
                  <a:schemeClr val="accent1"/>
                </a:solidFill>
              </a:rPr>
            </a:br>
            <a:r>
              <a:rPr lang="en-US" sz="2435" dirty="0">
                <a:solidFill>
                  <a:schemeClr val="accent1"/>
                </a:solidFill>
              </a:rPr>
              <a:t>c</a:t>
            </a:r>
            <a:br>
              <a:rPr lang="en-US" sz="2435" dirty="0">
                <a:solidFill>
                  <a:schemeClr val="accent1"/>
                </a:solidFill>
              </a:rPr>
            </a:br>
            <a:r>
              <a:rPr lang="en-US" sz="2435" dirty="0">
                <a:solidFill>
                  <a:schemeClr val="accent1"/>
                </a:solidFill>
              </a:rPr>
              <a:t>d</a:t>
            </a:r>
            <a:br>
              <a:rPr lang="en-US" sz="2435" dirty="0">
                <a:solidFill>
                  <a:schemeClr val="accent1"/>
                </a:solidFill>
              </a:rPr>
            </a:br>
            <a:r>
              <a:rPr lang="en-US" sz="2435" dirty="0">
                <a:solidFill>
                  <a:schemeClr val="accent1"/>
                </a:solidFill>
              </a:rPr>
              <a:t>e</a:t>
            </a:r>
            <a:br>
              <a:rPr lang="en-US" sz="2435" dirty="0">
                <a:solidFill>
                  <a:schemeClr val="accent1"/>
                </a:solidFill>
              </a:rPr>
            </a:br>
            <a:r>
              <a:rPr lang="en-US" sz="2435" dirty="0">
                <a:solidFill>
                  <a:schemeClr val="accent1"/>
                </a:solidFill>
              </a:rPr>
              <a:t>f</a:t>
            </a:r>
          </a:p>
          <a:p>
            <a:pPr algn="ctr"/>
            <a:r>
              <a:rPr lang="en-US" sz="2435" dirty="0">
                <a:solidFill>
                  <a:schemeClr val="accent1"/>
                </a:solidFill>
              </a:rPr>
              <a:t>g</a:t>
            </a:r>
            <a:br>
              <a:rPr lang="en-US" sz="2435" dirty="0">
                <a:solidFill>
                  <a:schemeClr val="accent1"/>
                </a:solidFill>
              </a:rPr>
            </a:br>
            <a:r>
              <a:rPr lang="en-US" sz="2435" dirty="0">
                <a:solidFill>
                  <a:schemeClr val="accent1"/>
                </a:solidFill>
              </a:rPr>
              <a:t>⋮</a:t>
            </a:r>
          </a:p>
        </p:txBody>
      </p:sp>
      <p:sp>
        <p:nvSpPr>
          <p:cNvPr id="103" name="TextBox 102">
            <a:extLst>
              <a:ext uri="{FF2B5EF4-FFF2-40B4-BE49-F238E27FC236}">
                <a16:creationId xmlns:a16="http://schemas.microsoft.com/office/drawing/2014/main" id="{76C3A948-837C-485B-9B46-BB6DAD025EC6}"/>
              </a:ext>
            </a:extLst>
          </p:cNvPr>
          <p:cNvSpPr txBox="1"/>
          <p:nvPr/>
        </p:nvSpPr>
        <p:spPr>
          <a:xfrm>
            <a:off x="8323158" y="5520811"/>
            <a:ext cx="564597" cy="1591205"/>
          </a:xfrm>
          <a:prstGeom prst="rect">
            <a:avLst/>
          </a:prstGeom>
          <a:noFill/>
        </p:spPr>
        <p:txBody>
          <a:bodyPr wrap="square" rtlCol="0">
            <a:spAutoFit/>
          </a:bodyPr>
          <a:lstStyle/>
          <a:p>
            <a:pPr algn="ctr"/>
            <a:r>
              <a:rPr lang="en-US" sz="2435" u="sng" dirty="0">
                <a:solidFill>
                  <a:schemeClr val="accent6"/>
                </a:solidFill>
              </a:rPr>
              <a:t>a</a:t>
            </a:r>
            <a:br>
              <a:rPr lang="en-US" sz="2435" u="sng" dirty="0">
                <a:solidFill>
                  <a:schemeClr val="accent6"/>
                </a:solidFill>
              </a:rPr>
            </a:br>
            <a:r>
              <a:rPr lang="en-US" sz="2435" u="sng" dirty="0">
                <a:solidFill>
                  <a:schemeClr val="accent6"/>
                </a:solidFill>
              </a:rPr>
              <a:t>b</a:t>
            </a:r>
            <a:br>
              <a:rPr lang="en-US" sz="2435" u="sng" dirty="0">
                <a:solidFill>
                  <a:schemeClr val="accent6"/>
                </a:solidFill>
              </a:rPr>
            </a:br>
            <a:r>
              <a:rPr lang="en-US" sz="2435" u="sng" dirty="0">
                <a:solidFill>
                  <a:schemeClr val="accent6"/>
                </a:solidFill>
              </a:rPr>
              <a:t>⋮</a:t>
            </a:r>
            <a:br>
              <a:rPr lang="en-US" sz="2435" u="sng" dirty="0">
                <a:solidFill>
                  <a:schemeClr val="accent6"/>
                </a:solidFill>
              </a:rPr>
            </a:br>
            <a:endParaRPr lang="en-US" sz="2435" u="sng" dirty="0">
              <a:solidFill>
                <a:schemeClr val="accent6"/>
              </a:solidFill>
            </a:endParaRPr>
          </a:p>
        </p:txBody>
      </p:sp>
      <p:grpSp>
        <p:nvGrpSpPr>
          <p:cNvPr id="2" name="Group 1">
            <a:extLst>
              <a:ext uri="{FF2B5EF4-FFF2-40B4-BE49-F238E27FC236}">
                <a16:creationId xmlns:a16="http://schemas.microsoft.com/office/drawing/2014/main" id="{0A48100C-2FA3-4E81-B00E-EA20125572D0}"/>
              </a:ext>
            </a:extLst>
          </p:cNvPr>
          <p:cNvGrpSpPr/>
          <p:nvPr/>
        </p:nvGrpSpPr>
        <p:grpSpPr>
          <a:xfrm>
            <a:off x="1671190" y="683478"/>
            <a:ext cx="7119014" cy="2386169"/>
            <a:chOff x="147190" y="683477"/>
            <a:chExt cx="7119014" cy="2386169"/>
          </a:xfrm>
        </p:grpSpPr>
        <p:cxnSp>
          <p:nvCxnSpPr>
            <p:cNvPr id="93" name="Straight Arrow Connector 92">
              <a:extLst>
                <a:ext uri="{FF2B5EF4-FFF2-40B4-BE49-F238E27FC236}">
                  <a16:creationId xmlns:a16="http://schemas.microsoft.com/office/drawing/2014/main" id="{AFE75816-7C99-4A84-B90D-948EFBCEEA41}"/>
                </a:ext>
              </a:extLst>
            </p:cNvPr>
            <p:cNvCxnSpPr>
              <a:cxnSpLocks/>
            </p:cNvCxnSpPr>
            <p:nvPr/>
          </p:nvCxnSpPr>
          <p:spPr>
            <a:xfrm>
              <a:off x="443187" y="683477"/>
              <a:ext cx="6823017" cy="2386169"/>
            </a:xfrm>
            <a:prstGeom prst="straightConnector1">
              <a:avLst/>
            </a:prstGeom>
            <a:ln w="28575">
              <a:solidFill>
                <a:schemeClr val="bg1">
                  <a:lumMod val="50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4" name="TextBox 113">
                  <a:extLst>
                    <a:ext uri="{FF2B5EF4-FFF2-40B4-BE49-F238E27FC236}">
                      <a16:creationId xmlns:a16="http://schemas.microsoft.com/office/drawing/2014/main" id="{5B25D0F3-8567-4402-9259-46577323C0FA}"/>
                    </a:ext>
                  </a:extLst>
                </p:cNvPr>
                <p:cNvSpPr txBox="1"/>
                <p:nvPr/>
              </p:nvSpPr>
              <p:spPr>
                <a:xfrm rot="1173046">
                  <a:off x="147190" y="809884"/>
                  <a:ext cx="1795511" cy="467051"/>
                </a:xfrm>
                <a:prstGeom prst="rect">
                  <a:avLst/>
                </a:prstGeom>
                <a:noFill/>
              </p:spPr>
              <p:txBody>
                <a:bodyPr wrap="square" rtlCol="0">
                  <a:spAutoFit/>
                </a:bodyPr>
                <a:lstStyle/>
                <a:p>
                  <a:pPr algn="ctr"/>
                  <a14:m>
                    <m:oMath xmlns:m="http://schemas.openxmlformats.org/officeDocument/2006/math">
                      <m:sSubSup>
                        <m:sSubSupPr>
                          <m:ctrlPr>
                            <a:rPr lang="en-US" sz="2435" i="1">
                              <a:latin typeface="Cambria Math" panose="02040503050406030204" pitchFamily="18" charset="0"/>
                            </a:rPr>
                          </m:ctrlPr>
                        </m:sSubSupPr>
                        <m:e>
                          <m:r>
                            <a:rPr lang="en-US" sz="2435" i="1">
                              <a:latin typeface="Cambria Math" panose="02040503050406030204" pitchFamily="18" charset="0"/>
                            </a:rPr>
                            <m:t>𝑡</m:t>
                          </m:r>
                        </m:e>
                        <m:sub>
                          <m:r>
                            <a:rPr lang="en-US" sz="2435" i="1">
                              <a:latin typeface="Cambria Math" panose="02040503050406030204" pitchFamily="18" charset="0"/>
                            </a:rPr>
                            <m:t>1</m:t>
                          </m:r>
                        </m:sub>
                        <m:sup>
                          <m:r>
                            <a:rPr lang="en-US" sz="2435" i="1">
                              <a:latin typeface="Cambria Math" panose="02040503050406030204" pitchFamily="18" charset="0"/>
                            </a:rPr>
                            <m:t> </m:t>
                          </m:r>
                        </m:sup>
                      </m:sSubSup>
                    </m:oMath>
                  </a14:m>
                  <a:r>
                    <a:rPr lang="en-US" sz="2435" dirty="0"/>
                    <a:t>: Path #1</a:t>
                  </a:r>
                </a:p>
              </p:txBody>
            </p:sp>
          </mc:Choice>
          <mc:Fallback xmlns="">
            <p:sp>
              <p:nvSpPr>
                <p:cNvPr id="114" name="TextBox 113">
                  <a:extLst>
                    <a:ext uri="{FF2B5EF4-FFF2-40B4-BE49-F238E27FC236}">
                      <a16:creationId xmlns:a16="http://schemas.microsoft.com/office/drawing/2014/main" id="{5B25D0F3-8567-4402-9259-46577323C0FA}"/>
                    </a:ext>
                  </a:extLst>
                </p:cNvPr>
                <p:cNvSpPr txBox="1">
                  <a:spLocks noRot="1" noChangeAspect="1" noMove="1" noResize="1" noEditPoints="1" noAdjustHandles="1" noChangeArrowheads="1" noChangeShapeType="1" noTextEdit="1"/>
                </p:cNvSpPr>
                <p:nvPr/>
              </p:nvSpPr>
              <p:spPr>
                <a:xfrm rot="1173046">
                  <a:off x="147190" y="809884"/>
                  <a:ext cx="1795511" cy="467051"/>
                </a:xfrm>
                <a:prstGeom prst="rect">
                  <a:avLst/>
                </a:prstGeom>
                <a:blipFill>
                  <a:blip r:embed="rId6"/>
                  <a:stretch>
                    <a:fillRect b="-11628"/>
                  </a:stretch>
                </a:blipFill>
              </p:spPr>
              <p:txBody>
                <a:bodyPr/>
                <a:lstStyle/>
                <a:p>
                  <a:r>
                    <a:rPr lang="en-US">
                      <a:noFill/>
                    </a:rPr>
                    <a:t> </a:t>
                  </a:r>
                </a:p>
              </p:txBody>
            </p:sp>
          </mc:Fallback>
        </mc:AlternateContent>
      </p:grpSp>
      <p:grpSp>
        <p:nvGrpSpPr>
          <p:cNvPr id="4" name="Group 3">
            <a:extLst>
              <a:ext uri="{FF2B5EF4-FFF2-40B4-BE49-F238E27FC236}">
                <a16:creationId xmlns:a16="http://schemas.microsoft.com/office/drawing/2014/main" id="{58B0D1A8-A8E8-466B-B215-272BA84B4CCD}"/>
              </a:ext>
            </a:extLst>
          </p:cNvPr>
          <p:cNvGrpSpPr/>
          <p:nvPr/>
        </p:nvGrpSpPr>
        <p:grpSpPr>
          <a:xfrm>
            <a:off x="1766957" y="5701264"/>
            <a:ext cx="7120799" cy="467051"/>
            <a:chOff x="242956" y="5701263"/>
            <a:chExt cx="7120799" cy="467051"/>
          </a:xfrm>
        </p:grpSpPr>
        <p:cxnSp>
          <p:nvCxnSpPr>
            <p:cNvPr id="97" name="Straight Arrow Connector 96">
              <a:extLst>
                <a:ext uri="{FF2B5EF4-FFF2-40B4-BE49-F238E27FC236}">
                  <a16:creationId xmlns:a16="http://schemas.microsoft.com/office/drawing/2014/main" id="{7FFF9E79-55B4-453A-941A-CB7F4061994C}"/>
                </a:ext>
              </a:extLst>
            </p:cNvPr>
            <p:cNvCxnSpPr>
              <a:cxnSpLocks/>
            </p:cNvCxnSpPr>
            <p:nvPr/>
          </p:nvCxnSpPr>
          <p:spPr>
            <a:xfrm>
              <a:off x="511966" y="5731364"/>
              <a:ext cx="6851789" cy="0"/>
            </a:xfrm>
            <a:prstGeom prst="straightConnector1">
              <a:avLst/>
            </a:prstGeom>
            <a:ln w="28575">
              <a:solidFill>
                <a:schemeClr val="bg1">
                  <a:lumMod val="50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5" name="TextBox 114">
                  <a:extLst>
                    <a:ext uri="{FF2B5EF4-FFF2-40B4-BE49-F238E27FC236}">
                      <a16:creationId xmlns:a16="http://schemas.microsoft.com/office/drawing/2014/main" id="{CEBFAF68-13B3-4DF7-82A9-01087D6888FF}"/>
                    </a:ext>
                  </a:extLst>
                </p:cNvPr>
                <p:cNvSpPr txBox="1"/>
                <p:nvPr/>
              </p:nvSpPr>
              <p:spPr>
                <a:xfrm>
                  <a:off x="242956" y="5701263"/>
                  <a:ext cx="1795511" cy="467051"/>
                </a:xfrm>
                <a:prstGeom prst="rect">
                  <a:avLst/>
                </a:prstGeom>
                <a:noFill/>
              </p:spPr>
              <p:txBody>
                <a:bodyPr wrap="square" rtlCol="0">
                  <a:spAutoFit/>
                </a:bodyPr>
                <a:lstStyle/>
                <a:p>
                  <a:pPr algn="ctr"/>
                  <a14:m>
                    <m:oMath xmlns:m="http://schemas.openxmlformats.org/officeDocument/2006/math">
                      <m:sSubSup>
                        <m:sSubSupPr>
                          <m:ctrlPr>
                            <a:rPr lang="en-US" sz="2435" i="1">
                              <a:latin typeface="Cambria Math" panose="02040503050406030204" pitchFamily="18" charset="0"/>
                            </a:rPr>
                          </m:ctrlPr>
                        </m:sSubSupPr>
                        <m:e>
                          <m:r>
                            <a:rPr lang="en-US" sz="2435" i="1">
                              <a:latin typeface="Cambria Math" panose="02040503050406030204" pitchFamily="18" charset="0"/>
                            </a:rPr>
                            <m:t>𝑡</m:t>
                          </m:r>
                        </m:e>
                        <m:sub>
                          <m:r>
                            <a:rPr lang="en-US" sz="2435" i="1">
                              <a:latin typeface="Cambria Math" panose="02040503050406030204" pitchFamily="18" charset="0"/>
                            </a:rPr>
                            <m:t>3</m:t>
                          </m:r>
                        </m:sub>
                        <m:sup>
                          <m:r>
                            <a:rPr lang="en-US" sz="2435" i="1">
                              <a:latin typeface="Cambria Math" panose="02040503050406030204" pitchFamily="18" charset="0"/>
                            </a:rPr>
                            <m:t> </m:t>
                          </m:r>
                        </m:sup>
                      </m:sSubSup>
                    </m:oMath>
                  </a14:m>
                  <a:r>
                    <a:rPr lang="en-US" sz="2435" dirty="0"/>
                    <a:t>: Path #3</a:t>
                  </a:r>
                </a:p>
              </p:txBody>
            </p:sp>
          </mc:Choice>
          <mc:Fallback xmlns="">
            <p:sp>
              <p:nvSpPr>
                <p:cNvPr id="115" name="TextBox 114">
                  <a:extLst>
                    <a:ext uri="{FF2B5EF4-FFF2-40B4-BE49-F238E27FC236}">
                      <a16:creationId xmlns:a16="http://schemas.microsoft.com/office/drawing/2014/main" id="{CEBFAF68-13B3-4DF7-82A9-01087D6888FF}"/>
                    </a:ext>
                  </a:extLst>
                </p:cNvPr>
                <p:cNvSpPr txBox="1">
                  <a:spLocks noRot="1" noChangeAspect="1" noMove="1" noResize="1" noEditPoints="1" noAdjustHandles="1" noChangeArrowheads="1" noChangeShapeType="1" noTextEdit="1"/>
                </p:cNvSpPr>
                <p:nvPr/>
              </p:nvSpPr>
              <p:spPr>
                <a:xfrm>
                  <a:off x="242956" y="5701263"/>
                  <a:ext cx="1795511" cy="467051"/>
                </a:xfrm>
                <a:prstGeom prst="rect">
                  <a:avLst/>
                </a:prstGeom>
                <a:blipFill>
                  <a:blip r:embed="rId7"/>
                  <a:stretch>
                    <a:fillRect t="-9091" b="-31169"/>
                  </a:stretch>
                </a:blipFill>
              </p:spPr>
              <p:txBody>
                <a:bodyPr/>
                <a:lstStyle/>
                <a:p>
                  <a:r>
                    <a:rPr lang="en-US">
                      <a:noFill/>
                    </a:rPr>
                    <a:t> </a:t>
                  </a:r>
                </a:p>
              </p:txBody>
            </p:sp>
          </mc:Fallback>
        </mc:AlternateContent>
      </p:grpSp>
    </p:spTree>
    <p:custDataLst>
      <p:tags r:id="rId1"/>
    </p:custDataLst>
    <p:extLst>
      <p:ext uri="{BB962C8B-B14F-4D97-AF65-F5344CB8AC3E}">
        <p14:creationId xmlns:p14="http://schemas.microsoft.com/office/powerpoint/2010/main" val="3191070400"/>
      </p:ext>
    </p:extLst>
  </p:cSld>
  <p:clrMapOvr>
    <a:masterClrMapping/>
  </p:clrMapOvr>
  <mc:AlternateContent xmlns:mc="http://schemas.openxmlformats.org/markup-compatibility/2006">
    <mc:Choice xmlns:p14="http://schemas.microsoft.com/office/powerpoint/2010/main" Requires="p14">
      <p:transition spd="slow" p14:dur="2000" advTm="28063"/>
    </mc:Choice>
    <mc:Fallback>
      <p:transition spd="slow" advTm="280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96"/>
                                        </p:tgtEl>
                                        <p:attrNameLst>
                                          <p:attrName>style.visibility</p:attrName>
                                        </p:attrNameLst>
                                      </p:cBhvr>
                                      <p:to>
                                        <p:strVal val="visible"/>
                                      </p:to>
                                    </p:set>
                                    <p:animEffect transition="in" filter="wipe(up)">
                                      <p:cBhvr>
                                        <p:cTn id="12" dur="1000"/>
                                        <p:tgtEl>
                                          <p:spTgt spid="96"/>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100"/>
                                        </p:tgtEl>
                                        <p:attrNameLst>
                                          <p:attrName>style.visibility</p:attrName>
                                        </p:attrNameLst>
                                      </p:cBhvr>
                                      <p:to>
                                        <p:strVal val="visible"/>
                                      </p:to>
                                    </p:set>
                                    <p:animEffect transition="in" filter="wipe(up)">
                                      <p:cBhvr>
                                        <p:cTn id="15" dur="1000"/>
                                        <p:tgtEl>
                                          <p:spTgt spid="100"/>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103"/>
                                        </p:tgtEl>
                                        <p:attrNameLst>
                                          <p:attrName>style.visibility</p:attrName>
                                        </p:attrNameLst>
                                      </p:cBhvr>
                                      <p:to>
                                        <p:strVal val="visible"/>
                                      </p:to>
                                    </p:set>
                                    <p:animEffect transition="in" filter="wipe(up)">
                                      <p:cBhvr>
                                        <p:cTn id="18" dur="1000"/>
                                        <p:tgtEl>
                                          <p:spTgt spid="10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left)">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100" grpId="0"/>
      <p:bldP spid="10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5" name="Picture 2" descr="Image result for microphone symbol">
            <a:extLst>
              <a:ext uri="{FF2B5EF4-FFF2-40B4-BE49-F238E27FC236}">
                <a16:creationId xmlns:a16="http://schemas.microsoft.com/office/drawing/2014/main" id="{66C48672-19BB-469F-BDE4-A8043CA06BD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87534" y="316813"/>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2" descr="Image result for microphone symbol">
            <a:extLst>
              <a:ext uri="{FF2B5EF4-FFF2-40B4-BE49-F238E27FC236}">
                <a16:creationId xmlns:a16="http://schemas.microsoft.com/office/drawing/2014/main" id="{CF6DA07F-FAB0-4BBF-B9EB-AAF373F908D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56504" y="314161"/>
            <a:ext cx="654326" cy="654326"/>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descr="Image result for microphone symbol">
            <a:extLst>
              <a:ext uri="{FF2B5EF4-FFF2-40B4-BE49-F238E27FC236}">
                <a16:creationId xmlns:a16="http://schemas.microsoft.com/office/drawing/2014/main" id="{B7CA0A8A-6DDD-4631-B728-D5652EE2597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25474" y="316817"/>
            <a:ext cx="654326" cy="654326"/>
          </a:xfrm>
          <a:prstGeom prst="rect">
            <a:avLst/>
          </a:prstGeom>
          <a:noFill/>
          <a:extLst>
            <a:ext uri="{909E8E84-426E-40DD-AFC4-6F175D3DCCD1}">
              <a14:hiddenFill xmlns:a14="http://schemas.microsoft.com/office/drawing/2010/main">
                <a:solidFill>
                  <a:srgbClr val="FFFFFF"/>
                </a:solidFill>
              </a14:hiddenFill>
            </a:ext>
          </a:extLst>
        </p:spPr>
      </p:pic>
      <p:sp>
        <p:nvSpPr>
          <p:cNvPr id="89" name="TextBox 88">
            <a:extLst>
              <a:ext uri="{FF2B5EF4-FFF2-40B4-BE49-F238E27FC236}">
                <a16:creationId xmlns:a16="http://schemas.microsoft.com/office/drawing/2014/main" id="{3BF7EB5F-13A1-4447-A88D-7086B980C22D}"/>
              </a:ext>
            </a:extLst>
          </p:cNvPr>
          <p:cNvSpPr txBox="1"/>
          <p:nvPr/>
        </p:nvSpPr>
        <p:spPr>
          <a:xfrm>
            <a:off x="3311009" y="1042844"/>
            <a:ext cx="564597" cy="5713102"/>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K</a:t>
            </a:r>
            <a:br>
              <a:rPr lang="en-US" sz="2435" dirty="0">
                <a:solidFill>
                  <a:srgbClr val="FF0000"/>
                </a:solidFill>
              </a:rPr>
            </a:br>
            <a:r>
              <a:rPr lang="en-US" sz="2435" dirty="0">
                <a:solidFill>
                  <a:srgbClr val="FF0000"/>
                </a:solidFill>
              </a:rPr>
              <a:t>L</a:t>
            </a:r>
            <a:br>
              <a:rPr lang="en-US" sz="2435" dirty="0">
                <a:solidFill>
                  <a:srgbClr val="FF0000"/>
                </a:solidFill>
              </a:rPr>
            </a:br>
            <a:r>
              <a:rPr lang="en-US" sz="2435" dirty="0">
                <a:solidFill>
                  <a:srgbClr val="FF0000"/>
                </a:solidFill>
              </a:rPr>
              <a:t>M</a:t>
            </a:r>
            <a:br>
              <a:rPr lang="en-US" sz="2435" dirty="0">
                <a:solidFill>
                  <a:srgbClr val="FF0000"/>
                </a:solidFill>
              </a:rPr>
            </a:br>
            <a:r>
              <a:rPr lang="en-US" sz="2435" dirty="0">
                <a:solidFill>
                  <a:srgbClr val="FF0000"/>
                </a:solidFill>
              </a:rPr>
              <a:t>N</a:t>
            </a:r>
            <a:br>
              <a:rPr lang="en-US" sz="2435" dirty="0">
                <a:solidFill>
                  <a:srgbClr val="FF0000"/>
                </a:solidFill>
              </a:rPr>
            </a:br>
            <a:r>
              <a:rPr lang="en-US" sz="2435" dirty="0">
                <a:solidFill>
                  <a:srgbClr val="FF0000"/>
                </a:solidFill>
              </a:rPr>
              <a:t>⋮</a:t>
            </a:r>
          </a:p>
        </p:txBody>
      </p:sp>
      <p:sp>
        <p:nvSpPr>
          <p:cNvPr id="92" name="TextBox 91">
            <a:extLst>
              <a:ext uri="{FF2B5EF4-FFF2-40B4-BE49-F238E27FC236}">
                <a16:creationId xmlns:a16="http://schemas.microsoft.com/office/drawing/2014/main" id="{9E93895B-F648-4041-BB59-F1A8907B406B}"/>
              </a:ext>
            </a:extLst>
          </p:cNvPr>
          <p:cNvSpPr txBox="1"/>
          <p:nvPr/>
        </p:nvSpPr>
        <p:spPr>
          <a:xfrm>
            <a:off x="3669105" y="4373178"/>
            <a:ext cx="564597" cy="2340641"/>
          </a:xfrm>
          <a:prstGeom prst="rect">
            <a:avLst/>
          </a:prstGeom>
          <a:noFill/>
        </p:spPr>
        <p:txBody>
          <a:bodyPr wrap="square" rtlCol="0">
            <a:spAutoFit/>
          </a:bodyPr>
          <a:lstStyle/>
          <a:p>
            <a:pPr algn="ctr"/>
            <a:r>
              <a:rPr lang="en-US" sz="2435" dirty="0">
                <a:solidFill>
                  <a:schemeClr val="accent1"/>
                </a:solidFill>
              </a:rPr>
              <a:t>a</a:t>
            </a:r>
            <a:br>
              <a:rPr lang="en-US" sz="2435" dirty="0">
                <a:solidFill>
                  <a:schemeClr val="accent1"/>
                </a:solidFill>
              </a:rPr>
            </a:br>
            <a:r>
              <a:rPr lang="en-US" sz="2435" dirty="0">
                <a:solidFill>
                  <a:schemeClr val="accent1"/>
                </a:solidFill>
              </a:rPr>
              <a:t>b</a:t>
            </a:r>
            <a:br>
              <a:rPr lang="en-US" sz="2435" dirty="0">
                <a:solidFill>
                  <a:schemeClr val="accent1"/>
                </a:solidFill>
              </a:rPr>
            </a:br>
            <a:r>
              <a:rPr lang="en-US" sz="2435" dirty="0">
                <a:solidFill>
                  <a:schemeClr val="accent1"/>
                </a:solidFill>
              </a:rPr>
              <a:t>c</a:t>
            </a:r>
            <a:br>
              <a:rPr lang="en-US" sz="2435" dirty="0">
                <a:solidFill>
                  <a:schemeClr val="accent1"/>
                </a:solidFill>
              </a:rPr>
            </a:br>
            <a:r>
              <a:rPr lang="en-US" sz="2435" dirty="0">
                <a:solidFill>
                  <a:schemeClr val="accent1"/>
                </a:solidFill>
              </a:rPr>
              <a:t>d</a:t>
            </a:r>
            <a:br>
              <a:rPr lang="en-US" sz="2435" dirty="0">
                <a:solidFill>
                  <a:schemeClr val="accent1"/>
                </a:solidFill>
              </a:rPr>
            </a:br>
            <a:r>
              <a:rPr lang="en-US" sz="2435" dirty="0">
                <a:solidFill>
                  <a:schemeClr val="accent1"/>
                </a:solidFill>
              </a:rPr>
              <a:t>e</a:t>
            </a:r>
            <a:br>
              <a:rPr lang="en-US" sz="2435" dirty="0">
                <a:solidFill>
                  <a:schemeClr val="accent1"/>
                </a:solidFill>
              </a:rPr>
            </a:br>
            <a:r>
              <a:rPr lang="en-US" sz="2435" dirty="0">
                <a:solidFill>
                  <a:schemeClr val="accent1"/>
                </a:solidFill>
              </a:rPr>
              <a:t>⋮</a:t>
            </a:r>
          </a:p>
        </p:txBody>
      </p:sp>
      <p:cxnSp>
        <p:nvCxnSpPr>
          <p:cNvPr id="93" name="Straight Arrow Connector 92">
            <a:extLst>
              <a:ext uri="{FF2B5EF4-FFF2-40B4-BE49-F238E27FC236}">
                <a16:creationId xmlns:a16="http://schemas.microsoft.com/office/drawing/2014/main" id="{AFE75816-7C99-4A84-B90D-948EFBCEEA41}"/>
              </a:ext>
            </a:extLst>
          </p:cNvPr>
          <p:cNvCxnSpPr>
            <a:cxnSpLocks/>
          </p:cNvCxnSpPr>
          <p:nvPr/>
        </p:nvCxnSpPr>
        <p:spPr>
          <a:xfrm>
            <a:off x="1967188" y="683478"/>
            <a:ext cx="6823017" cy="2386169"/>
          </a:xfrm>
          <a:prstGeom prst="straightConnector1">
            <a:avLst/>
          </a:prstGeom>
          <a:ln w="28575">
            <a:solidFill>
              <a:schemeClr val="bg1">
                <a:lumMod val="50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59DADB95-F735-4F55-BA61-637930B0F4D2}"/>
              </a:ext>
            </a:extLst>
          </p:cNvPr>
          <p:cNvCxnSpPr>
            <a:cxnSpLocks/>
          </p:cNvCxnSpPr>
          <p:nvPr/>
        </p:nvCxnSpPr>
        <p:spPr>
          <a:xfrm flipV="1">
            <a:off x="2035966" y="3805500"/>
            <a:ext cx="6839511" cy="1136788"/>
          </a:xfrm>
          <a:prstGeom prst="straightConnector1">
            <a:avLst/>
          </a:prstGeom>
          <a:ln w="28575">
            <a:solidFill>
              <a:schemeClr val="bg1">
                <a:lumMod val="50000"/>
              </a:schemeClr>
            </a:solidFill>
            <a:prstDash val="dash"/>
            <a:headEnd type="arrow" w="med" len="med"/>
            <a:tailEnd type="non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5" name="TextBox 94">
                <a:extLst>
                  <a:ext uri="{FF2B5EF4-FFF2-40B4-BE49-F238E27FC236}">
                    <a16:creationId xmlns:a16="http://schemas.microsoft.com/office/drawing/2014/main" id="{631936E1-AFBD-417D-B050-BDFE06DA8E6A}"/>
                  </a:ext>
                </a:extLst>
              </p:cNvPr>
              <p:cNvSpPr txBox="1"/>
              <p:nvPr/>
            </p:nvSpPr>
            <p:spPr>
              <a:xfrm rot="21037442">
                <a:off x="1766957" y="4777583"/>
                <a:ext cx="1795511" cy="467051"/>
              </a:xfrm>
              <a:prstGeom prst="rect">
                <a:avLst/>
              </a:prstGeom>
              <a:noFill/>
            </p:spPr>
            <p:txBody>
              <a:bodyPr wrap="square" rtlCol="0">
                <a:spAutoFit/>
              </a:bodyPr>
              <a:lstStyle/>
              <a:p>
                <a:pPr algn="ctr"/>
                <a14:m>
                  <m:oMath xmlns:m="http://schemas.openxmlformats.org/officeDocument/2006/math">
                    <m:sSubSup>
                      <m:sSubSupPr>
                        <m:ctrlPr>
                          <a:rPr lang="en-US" sz="2435" i="1">
                            <a:latin typeface="Cambria Math" panose="02040503050406030204" pitchFamily="18" charset="0"/>
                          </a:rPr>
                        </m:ctrlPr>
                      </m:sSubSupPr>
                      <m:e>
                        <m:r>
                          <a:rPr lang="en-US" sz="2435" i="1">
                            <a:latin typeface="Cambria Math" panose="02040503050406030204" pitchFamily="18" charset="0"/>
                          </a:rPr>
                          <m:t>𝑡</m:t>
                        </m:r>
                      </m:e>
                      <m:sub>
                        <m:r>
                          <a:rPr lang="en-US" sz="2435" i="1">
                            <a:latin typeface="Cambria Math" panose="02040503050406030204" pitchFamily="18" charset="0"/>
                          </a:rPr>
                          <m:t>2</m:t>
                        </m:r>
                      </m:sub>
                      <m:sup>
                        <m:r>
                          <a:rPr lang="en-US" sz="2435" i="1">
                            <a:latin typeface="Cambria Math" panose="02040503050406030204" pitchFamily="18" charset="0"/>
                          </a:rPr>
                          <m:t> </m:t>
                        </m:r>
                      </m:sup>
                    </m:sSubSup>
                  </m:oMath>
                </a14:m>
                <a:r>
                  <a:rPr lang="en-US" sz="2435" dirty="0"/>
                  <a:t>: Path #2</a:t>
                </a:r>
              </a:p>
            </p:txBody>
          </p:sp>
        </mc:Choice>
        <mc:Fallback xmlns="">
          <p:sp>
            <p:nvSpPr>
              <p:cNvPr id="95" name="TextBox 94">
                <a:extLst>
                  <a:ext uri="{FF2B5EF4-FFF2-40B4-BE49-F238E27FC236}">
                    <a16:creationId xmlns:a16="http://schemas.microsoft.com/office/drawing/2014/main" id="{631936E1-AFBD-417D-B050-BDFE06DA8E6A}"/>
                  </a:ext>
                </a:extLst>
              </p:cNvPr>
              <p:cNvSpPr txBox="1">
                <a:spLocks noRot="1" noChangeAspect="1" noMove="1" noResize="1" noEditPoints="1" noAdjustHandles="1" noChangeArrowheads="1" noChangeShapeType="1" noTextEdit="1"/>
              </p:cNvSpPr>
              <p:nvPr/>
            </p:nvSpPr>
            <p:spPr>
              <a:xfrm rot="21037442">
                <a:off x="1766957" y="4777583"/>
                <a:ext cx="1795511" cy="467051"/>
              </a:xfrm>
              <a:prstGeom prst="rect">
                <a:avLst/>
              </a:prstGeom>
              <a:blipFill>
                <a:blip r:embed="rId5"/>
                <a:stretch>
                  <a:fillRect t="-4839" b="-12903"/>
                </a:stretch>
              </a:blipFill>
            </p:spPr>
            <p:txBody>
              <a:bodyPr/>
              <a:lstStyle/>
              <a:p>
                <a:r>
                  <a:rPr lang="en-US">
                    <a:noFill/>
                  </a:rPr>
                  <a:t> </a:t>
                </a:r>
              </a:p>
            </p:txBody>
          </p:sp>
        </mc:Fallback>
      </mc:AlternateContent>
      <p:sp>
        <p:nvSpPr>
          <p:cNvPr id="96" name="TextBox 95">
            <a:extLst>
              <a:ext uri="{FF2B5EF4-FFF2-40B4-BE49-F238E27FC236}">
                <a16:creationId xmlns:a16="http://schemas.microsoft.com/office/drawing/2014/main" id="{88E9F255-8AC6-4CF1-8B50-B934EFFC5026}"/>
              </a:ext>
            </a:extLst>
          </p:cNvPr>
          <p:cNvSpPr txBox="1"/>
          <p:nvPr/>
        </p:nvSpPr>
        <p:spPr>
          <a:xfrm>
            <a:off x="3993396" y="5509940"/>
            <a:ext cx="564597" cy="1591205"/>
          </a:xfrm>
          <a:prstGeom prst="rect">
            <a:avLst/>
          </a:prstGeom>
          <a:noFill/>
        </p:spPr>
        <p:txBody>
          <a:bodyPr wrap="square" rtlCol="0">
            <a:spAutoFit/>
          </a:bodyPr>
          <a:lstStyle/>
          <a:p>
            <a:pPr algn="ctr"/>
            <a:r>
              <a:rPr lang="en-US" sz="2435" u="sng" dirty="0">
                <a:solidFill>
                  <a:schemeClr val="accent6"/>
                </a:solidFill>
              </a:rPr>
              <a:t>a</a:t>
            </a:r>
            <a:br>
              <a:rPr lang="en-US" sz="2435" u="sng" dirty="0">
                <a:solidFill>
                  <a:schemeClr val="accent6"/>
                </a:solidFill>
              </a:rPr>
            </a:br>
            <a:r>
              <a:rPr lang="en-US" sz="2435" u="sng" dirty="0">
                <a:solidFill>
                  <a:schemeClr val="accent6"/>
                </a:solidFill>
              </a:rPr>
              <a:t>b</a:t>
            </a:r>
            <a:br>
              <a:rPr lang="en-US" sz="2435" u="sng" dirty="0">
                <a:solidFill>
                  <a:schemeClr val="accent6"/>
                </a:solidFill>
              </a:rPr>
            </a:br>
            <a:r>
              <a:rPr lang="en-US" sz="2435" u="sng" dirty="0">
                <a:solidFill>
                  <a:schemeClr val="accent6"/>
                </a:solidFill>
              </a:rPr>
              <a:t>⋮</a:t>
            </a:r>
            <a:br>
              <a:rPr lang="en-US" sz="2435" u="sng" dirty="0">
                <a:solidFill>
                  <a:schemeClr val="accent6"/>
                </a:solidFill>
              </a:rPr>
            </a:br>
            <a:endParaRPr lang="en-US" sz="2435" u="sng" dirty="0">
              <a:solidFill>
                <a:schemeClr val="accent6"/>
              </a:solidFill>
            </a:endParaRPr>
          </a:p>
        </p:txBody>
      </p:sp>
      <p:cxnSp>
        <p:nvCxnSpPr>
          <p:cNvPr id="97" name="Straight Arrow Connector 96">
            <a:extLst>
              <a:ext uri="{FF2B5EF4-FFF2-40B4-BE49-F238E27FC236}">
                <a16:creationId xmlns:a16="http://schemas.microsoft.com/office/drawing/2014/main" id="{7FFF9E79-55B4-453A-941A-CB7F4061994C}"/>
              </a:ext>
            </a:extLst>
          </p:cNvPr>
          <p:cNvCxnSpPr>
            <a:cxnSpLocks/>
          </p:cNvCxnSpPr>
          <p:nvPr/>
        </p:nvCxnSpPr>
        <p:spPr>
          <a:xfrm>
            <a:off x="2035967" y="5731364"/>
            <a:ext cx="6851789" cy="0"/>
          </a:xfrm>
          <a:prstGeom prst="straightConnector1">
            <a:avLst/>
          </a:prstGeom>
          <a:ln w="28575">
            <a:solidFill>
              <a:schemeClr val="bg1">
                <a:lumMod val="50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A2D17ADE-1540-42C8-8111-05B22563BEBE}"/>
              </a:ext>
            </a:extLst>
          </p:cNvPr>
          <p:cNvSpPr txBox="1"/>
          <p:nvPr/>
        </p:nvSpPr>
        <p:spPr>
          <a:xfrm>
            <a:off x="5481269" y="1774910"/>
            <a:ext cx="564597" cy="4963667"/>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K</a:t>
            </a:r>
            <a:br>
              <a:rPr lang="en-US" sz="2435" dirty="0">
                <a:solidFill>
                  <a:srgbClr val="FF0000"/>
                </a:solidFill>
              </a:rPr>
            </a:br>
            <a:r>
              <a:rPr lang="en-US" sz="2435" dirty="0">
                <a:solidFill>
                  <a:srgbClr val="FF0000"/>
                </a:solidFill>
              </a:rPr>
              <a:t>L</a:t>
            </a:r>
            <a:br>
              <a:rPr lang="en-US" sz="2435" dirty="0">
                <a:solidFill>
                  <a:srgbClr val="FF0000"/>
                </a:solidFill>
              </a:rPr>
            </a:br>
            <a:r>
              <a:rPr lang="en-US" sz="2435" dirty="0">
                <a:solidFill>
                  <a:srgbClr val="FF0000"/>
                </a:solidFill>
              </a:rPr>
              <a:t>⋮</a:t>
            </a:r>
          </a:p>
        </p:txBody>
      </p:sp>
      <p:sp>
        <p:nvSpPr>
          <p:cNvPr id="99" name="TextBox 98">
            <a:extLst>
              <a:ext uri="{FF2B5EF4-FFF2-40B4-BE49-F238E27FC236}">
                <a16:creationId xmlns:a16="http://schemas.microsoft.com/office/drawing/2014/main" id="{344B45F5-A8FC-4E74-A353-C145BF5183E7}"/>
              </a:ext>
            </a:extLst>
          </p:cNvPr>
          <p:cNvSpPr txBox="1"/>
          <p:nvPr/>
        </p:nvSpPr>
        <p:spPr>
          <a:xfrm>
            <a:off x="5825533" y="3997310"/>
            <a:ext cx="564597" cy="2715359"/>
          </a:xfrm>
          <a:prstGeom prst="rect">
            <a:avLst/>
          </a:prstGeom>
          <a:noFill/>
        </p:spPr>
        <p:txBody>
          <a:bodyPr wrap="square" rtlCol="0">
            <a:spAutoFit/>
          </a:bodyPr>
          <a:lstStyle/>
          <a:p>
            <a:pPr algn="ctr"/>
            <a:r>
              <a:rPr lang="en-US" sz="2435" dirty="0">
                <a:solidFill>
                  <a:schemeClr val="accent1"/>
                </a:solidFill>
              </a:rPr>
              <a:t>a</a:t>
            </a:r>
            <a:br>
              <a:rPr lang="en-US" sz="2435" dirty="0">
                <a:solidFill>
                  <a:schemeClr val="accent1"/>
                </a:solidFill>
              </a:rPr>
            </a:br>
            <a:r>
              <a:rPr lang="en-US" sz="2435" dirty="0">
                <a:solidFill>
                  <a:schemeClr val="accent1"/>
                </a:solidFill>
              </a:rPr>
              <a:t>b</a:t>
            </a:r>
            <a:br>
              <a:rPr lang="en-US" sz="2435" dirty="0">
                <a:solidFill>
                  <a:schemeClr val="accent1"/>
                </a:solidFill>
              </a:rPr>
            </a:br>
            <a:r>
              <a:rPr lang="en-US" sz="2435" dirty="0">
                <a:solidFill>
                  <a:schemeClr val="accent1"/>
                </a:solidFill>
              </a:rPr>
              <a:t>c</a:t>
            </a:r>
            <a:br>
              <a:rPr lang="en-US" sz="2435" dirty="0">
                <a:solidFill>
                  <a:schemeClr val="accent1"/>
                </a:solidFill>
              </a:rPr>
            </a:br>
            <a:r>
              <a:rPr lang="en-US" sz="2435" dirty="0">
                <a:solidFill>
                  <a:schemeClr val="accent1"/>
                </a:solidFill>
              </a:rPr>
              <a:t>d</a:t>
            </a:r>
            <a:br>
              <a:rPr lang="en-US" sz="2435" dirty="0">
                <a:solidFill>
                  <a:schemeClr val="accent1"/>
                </a:solidFill>
              </a:rPr>
            </a:br>
            <a:r>
              <a:rPr lang="en-US" sz="2435" dirty="0">
                <a:solidFill>
                  <a:schemeClr val="accent1"/>
                </a:solidFill>
              </a:rPr>
              <a:t>e</a:t>
            </a:r>
            <a:br>
              <a:rPr lang="en-US" sz="2435" dirty="0">
                <a:solidFill>
                  <a:schemeClr val="accent1"/>
                </a:solidFill>
              </a:rPr>
            </a:br>
            <a:r>
              <a:rPr lang="en-US" sz="2435" dirty="0">
                <a:solidFill>
                  <a:schemeClr val="accent1"/>
                </a:solidFill>
              </a:rPr>
              <a:t>f</a:t>
            </a:r>
          </a:p>
          <a:p>
            <a:pPr algn="ctr"/>
            <a:r>
              <a:rPr lang="en-US" sz="2435" dirty="0">
                <a:solidFill>
                  <a:schemeClr val="accent1"/>
                </a:solidFill>
              </a:rPr>
              <a:t>⋮</a:t>
            </a:r>
          </a:p>
        </p:txBody>
      </p:sp>
      <p:sp>
        <p:nvSpPr>
          <p:cNvPr id="100" name="TextBox 99">
            <a:extLst>
              <a:ext uri="{FF2B5EF4-FFF2-40B4-BE49-F238E27FC236}">
                <a16:creationId xmlns:a16="http://schemas.microsoft.com/office/drawing/2014/main" id="{520A135B-DAAF-47A8-BB3B-F7FCBEA0ED45}"/>
              </a:ext>
            </a:extLst>
          </p:cNvPr>
          <p:cNvSpPr txBox="1"/>
          <p:nvPr/>
        </p:nvSpPr>
        <p:spPr>
          <a:xfrm>
            <a:off x="6153642" y="5496317"/>
            <a:ext cx="564597" cy="1591205"/>
          </a:xfrm>
          <a:prstGeom prst="rect">
            <a:avLst/>
          </a:prstGeom>
          <a:noFill/>
        </p:spPr>
        <p:txBody>
          <a:bodyPr wrap="square" rtlCol="0">
            <a:spAutoFit/>
          </a:bodyPr>
          <a:lstStyle/>
          <a:p>
            <a:pPr algn="ctr"/>
            <a:r>
              <a:rPr lang="en-US" sz="2435" u="sng" dirty="0">
                <a:solidFill>
                  <a:schemeClr val="accent6"/>
                </a:solidFill>
              </a:rPr>
              <a:t>a</a:t>
            </a:r>
            <a:br>
              <a:rPr lang="en-US" sz="2435" u="sng" dirty="0">
                <a:solidFill>
                  <a:schemeClr val="accent6"/>
                </a:solidFill>
              </a:rPr>
            </a:br>
            <a:r>
              <a:rPr lang="en-US" sz="2435" u="sng" dirty="0">
                <a:solidFill>
                  <a:schemeClr val="accent6"/>
                </a:solidFill>
              </a:rPr>
              <a:t>b</a:t>
            </a:r>
            <a:br>
              <a:rPr lang="en-US" sz="2435" u="sng" dirty="0">
                <a:solidFill>
                  <a:schemeClr val="accent6"/>
                </a:solidFill>
              </a:rPr>
            </a:br>
            <a:r>
              <a:rPr lang="en-US" sz="2435" u="sng" dirty="0">
                <a:solidFill>
                  <a:schemeClr val="accent6"/>
                </a:solidFill>
              </a:rPr>
              <a:t>⋮</a:t>
            </a:r>
            <a:br>
              <a:rPr lang="en-US" sz="2435" u="sng" dirty="0">
                <a:solidFill>
                  <a:schemeClr val="accent6"/>
                </a:solidFill>
              </a:rPr>
            </a:br>
            <a:endParaRPr lang="en-US" sz="2435" u="sng" dirty="0">
              <a:solidFill>
                <a:schemeClr val="accent6"/>
              </a:solidFill>
            </a:endParaRPr>
          </a:p>
        </p:txBody>
      </p:sp>
      <p:sp>
        <p:nvSpPr>
          <p:cNvPr id="101" name="TextBox 100">
            <a:extLst>
              <a:ext uri="{FF2B5EF4-FFF2-40B4-BE49-F238E27FC236}">
                <a16:creationId xmlns:a16="http://schemas.microsoft.com/office/drawing/2014/main" id="{08F4850A-BFC7-40CB-B2F4-A2EDAD0A789E}"/>
              </a:ext>
            </a:extLst>
          </p:cNvPr>
          <p:cNvSpPr txBox="1"/>
          <p:nvPr/>
        </p:nvSpPr>
        <p:spPr>
          <a:xfrm>
            <a:off x="7529276" y="2518930"/>
            <a:ext cx="564597" cy="4214231"/>
          </a:xfrm>
          <a:prstGeom prst="rect">
            <a:avLst/>
          </a:prstGeom>
          <a:noFill/>
        </p:spPr>
        <p:txBody>
          <a:bodyPr wrap="square" rtlCol="0">
            <a:spAutoFit/>
          </a:bodyPr>
          <a:lstStyle/>
          <a:p>
            <a:pPr algn="ctr"/>
            <a:r>
              <a:rPr lang="en-US" sz="2435" dirty="0">
                <a:solidFill>
                  <a:srgbClr val="FF0000"/>
                </a:solidFill>
              </a:rPr>
              <a:t>A</a:t>
            </a:r>
            <a:br>
              <a:rPr lang="en-US" sz="2435" dirty="0">
                <a:solidFill>
                  <a:srgbClr val="FF0000"/>
                </a:solidFill>
              </a:rPr>
            </a:br>
            <a:r>
              <a:rPr lang="en-US" sz="2435" dirty="0">
                <a:solidFill>
                  <a:srgbClr val="FF0000"/>
                </a:solidFill>
              </a:rPr>
              <a:t>B</a:t>
            </a:r>
            <a:br>
              <a:rPr lang="en-US" sz="2435" dirty="0">
                <a:solidFill>
                  <a:srgbClr val="FF0000"/>
                </a:solidFill>
              </a:rPr>
            </a:br>
            <a:r>
              <a:rPr lang="en-US" sz="2435" dirty="0">
                <a:solidFill>
                  <a:srgbClr val="FF0000"/>
                </a:solidFill>
              </a:rPr>
              <a:t>C</a:t>
            </a:r>
            <a:br>
              <a:rPr lang="en-US" sz="2435" dirty="0">
                <a:solidFill>
                  <a:srgbClr val="FF0000"/>
                </a:solidFill>
              </a:rPr>
            </a:br>
            <a:r>
              <a:rPr lang="en-US" sz="2435" dirty="0">
                <a:solidFill>
                  <a:srgbClr val="FF0000"/>
                </a:solidFill>
              </a:rPr>
              <a:t>D</a:t>
            </a:r>
            <a:br>
              <a:rPr lang="en-US" sz="2435" dirty="0">
                <a:solidFill>
                  <a:srgbClr val="FF0000"/>
                </a:solidFill>
              </a:rPr>
            </a:br>
            <a:r>
              <a:rPr lang="en-US" sz="2435" dirty="0">
                <a:solidFill>
                  <a:srgbClr val="FF0000"/>
                </a:solidFill>
              </a:rPr>
              <a:t>E</a:t>
            </a:r>
            <a:br>
              <a:rPr lang="en-US" sz="2435" dirty="0">
                <a:solidFill>
                  <a:srgbClr val="FF0000"/>
                </a:solidFill>
              </a:rPr>
            </a:br>
            <a:r>
              <a:rPr lang="en-US" sz="2435" dirty="0">
                <a:solidFill>
                  <a:srgbClr val="FF0000"/>
                </a:solidFill>
              </a:rPr>
              <a:t>F</a:t>
            </a:r>
            <a:br>
              <a:rPr lang="en-US" sz="2435" dirty="0">
                <a:solidFill>
                  <a:srgbClr val="FF0000"/>
                </a:solidFill>
              </a:rPr>
            </a:br>
            <a:r>
              <a:rPr lang="en-US" sz="2435" dirty="0">
                <a:solidFill>
                  <a:srgbClr val="FF0000"/>
                </a:solidFill>
              </a:rPr>
              <a:t>G</a:t>
            </a:r>
            <a:br>
              <a:rPr lang="en-US" sz="2435" dirty="0">
                <a:solidFill>
                  <a:srgbClr val="FF0000"/>
                </a:solidFill>
              </a:rPr>
            </a:br>
            <a:r>
              <a:rPr lang="en-US" sz="2435" dirty="0">
                <a:solidFill>
                  <a:srgbClr val="FF0000"/>
                </a:solidFill>
              </a:rPr>
              <a:t>H</a:t>
            </a:r>
            <a:br>
              <a:rPr lang="en-US" sz="2435" dirty="0">
                <a:solidFill>
                  <a:srgbClr val="FF0000"/>
                </a:solidFill>
              </a:rPr>
            </a:br>
            <a:r>
              <a:rPr lang="en-US" sz="2435" dirty="0">
                <a:solidFill>
                  <a:srgbClr val="FF0000"/>
                </a:solidFill>
              </a:rPr>
              <a:t>I</a:t>
            </a:r>
            <a:br>
              <a:rPr lang="en-US" sz="2435" dirty="0">
                <a:solidFill>
                  <a:srgbClr val="FF0000"/>
                </a:solidFill>
              </a:rPr>
            </a:br>
            <a:r>
              <a:rPr lang="en-US" sz="2435" dirty="0">
                <a:solidFill>
                  <a:srgbClr val="FF0000"/>
                </a:solidFill>
              </a:rPr>
              <a:t>J</a:t>
            </a:r>
            <a:br>
              <a:rPr lang="en-US" sz="2435" dirty="0">
                <a:solidFill>
                  <a:srgbClr val="FF0000"/>
                </a:solidFill>
              </a:rPr>
            </a:br>
            <a:r>
              <a:rPr lang="en-US" sz="2435" dirty="0">
                <a:solidFill>
                  <a:srgbClr val="FF0000"/>
                </a:solidFill>
              </a:rPr>
              <a:t>⋮</a:t>
            </a:r>
          </a:p>
        </p:txBody>
      </p:sp>
      <p:sp>
        <p:nvSpPr>
          <p:cNvPr id="102" name="TextBox 101">
            <a:extLst>
              <a:ext uri="{FF2B5EF4-FFF2-40B4-BE49-F238E27FC236}">
                <a16:creationId xmlns:a16="http://schemas.microsoft.com/office/drawing/2014/main" id="{D4E983AA-2903-437B-9474-192747B80276}"/>
              </a:ext>
            </a:extLst>
          </p:cNvPr>
          <p:cNvSpPr txBox="1"/>
          <p:nvPr/>
        </p:nvSpPr>
        <p:spPr>
          <a:xfrm>
            <a:off x="7928880" y="3629139"/>
            <a:ext cx="564597" cy="3090077"/>
          </a:xfrm>
          <a:prstGeom prst="rect">
            <a:avLst/>
          </a:prstGeom>
          <a:noFill/>
        </p:spPr>
        <p:txBody>
          <a:bodyPr wrap="square" rtlCol="0">
            <a:spAutoFit/>
          </a:bodyPr>
          <a:lstStyle/>
          <a:p>
            <a:pPr algn="ctr"/>
            <a:r>
              <a:rPr lang="en-US" sz="2435" dirty="0">
                <a:solidFill>
                  <a:schemeClr val="accent1"/>
                </a:solidFill>
              </a:rPr>
              <a:t>a</a:t>
            </a:r>
            <a:br>
              <a:rPr lang="en-US" sz="2435" dirty="0">
                <a:solidFill>
                  <a:schemeClr val="accent1"/>
                </a:solidFill>
              </a:rPr>
            </a:br>
            <a:r>
              <a:rPr lang="en-US" sz="2435" dirty="0">
                <a:solidFill>
                  <a:schemeClr val="accent1"/>
                </a:solidFill>
              </a:rPr>
              <a:t>b</a:t>
            </a:r>
            <a:br>
              <a:rPr lang="en-US" sz="2435" dirty="0">
                <a:solidFill>
                  <a:schemeClr val="accent1"/>
                </a:solidFill>
              </a:rPr>
            </a:br>
            <a:r>
              <a:rPr lang="en-US" sz="2435" dirty="0">
                <a:solidFill>
                  <a:schemeClr val="accent1"/>
                </a:solidFill>
              </a:rPr>
              <a:t>c</a:t>
            </a:r>
            <a:br>
              <a:rPr lang="en-US" sz="2435" dirty="0">
                <a:solidFill>
                  <a:schemeClr val="accent1"/>
                </a:solidFill>
              </a:rPr>
            </a:br>
            <a:r>
              <a:rPr lang="en-US" sz="2435" dirty="0">
                <a:solidFill>
                  <a:schemeClr val="accent1"/>
                </a:solidFill>
              </a:rPr>
              <a:t>d</a:t>
            </a:r>
            <a:br>
              <a:rPr lang="en-US" sz="2435" dirty="0">
                <a:solidFill>
                  <a:schemeClr val="accent1"/>
                </a:solidFill>
              </a:rPr>
            </a:br>
            <a:r>
              <a:rPr lang="en-US" sz="2435" dirty="0">
                <a:solidFill>
                  <a:schemeClr val="accent1"/>
                </a:solidFill>
              </a:rPr>
              <a:t>e</a:t>
            </a:r>
            <a:br>
              <a:rPr lang="en-US" sz="2435" dirty="0">
                <a:solidFill>
                  <a:schemeClr val="accent1"/>
                </a:solidFill>
              </a:rPr>
            </a:br>
            <a:r>
              <a:rPr lang="en-US" sz="2435" dirty="0">
                <a:solidFill>
                  <a:schemeClr val="accent1"/>
                </a:solidFill>
              </a:rPr>
              <a:t>f</a:t>
            </a:r>
          </a:p>
          <a:p>
            <a:pPr algn="ctr"/>
            <a:r>
              <a:rPr lang="en-US" sz="2435" dirty="0">
                <a:solidFill>
                  <a:schemeClr val="accent1"/>
                </a:solidFill>
              </a:rPr>
              <a:t>g</a:t>
            </a:r>
            <a:br>
              <a:rPr lang="en-US" sz="2435" dirty="0">
                <a:solidFill>
                  <a:schemeClr val="accent1"/>
                </a:solidFill>
              </a:rPr>
            </a:br>
            <a:r>
              <a:rPr lang="en-US" sz="2435" dirty="0">
                <a:solidFill>
                  <a:schemeClr val="accent1"/>
                </a:solidFill>
              </a:rPr>
              <a:t>⋮</a:t>
            </a:r>
          </a:p>
        </p:txBody>
      </p:sp>
      <p:sp>
        <p:nvSpPr>
          <p:cNvPr id="103" name="TextBox 102">
            <a:extLst>
              <a:ext uri="{FF2B5EF4-FFF2-40B4-BE49-F238E27FC236}">
                <a16:creationId xmlns:a16="http://schemas.microsoft.com/office/drawing/2014/main" id="{76C3A948-837C-485B-9B46-BB6DAD025EC6}"/>
              </a:ext>
            </a:extLst>
          </p:cNvPr>
          <p:cNvSpPr txBox="1"/>
          <p:nvPr/>
        </p:nvSpPr>
        <p:spPr>
          <a:xfrm>
            <a:off x="8323158" y="5520811"/>
            <a:ext cx="564597" cy="1591205"/>
          </a:xfrm>
          <a:prstGeom prst="rect">
            <a:avLst/>
          </a:prstGeom>
          <a:noFill/>
        </p:spPr>
        <p:txBody>
          <a:bodyPr wrap="square" rtlCol="0">
            <a:spAutoFit/>
          </a:bodyPr>
          <a:lstStyle/>
          <a:p>
            <a:pPr algn="ctr"/>
            <a:r>
              <a:rPr lang="en-US" sz="2435" u="sng" dirty="0">
                <a:solidFill>
                  <a:schemeClr val="accent6"/>
                </a:solidFill>
              </a:rPr>
              <a:t>a</a:t>
            </a:r>
            <a:br>
              <a:rPr lang="en-US" sz="2435" u="sng" dirty="0">
                <a:solidFill>
                  <a:schemeClr val="accent6"/>
                </a:solidFill>
              </a:rPr>
            </a:br>
            <a:r>
              <a:rPr lang="en-US" sz="2435" u="sng" dirty="0">
                <a:solidFill>
                  <a:schemeClr val="accent6"/>
                </a:solidFill>
              </a:rPr>
              <a:t>b</a:t>
            </a:r>
            <a:br>
              <a:rPr lang="en-US" sz="2435" u="sng" dirty="0">
                <a:solidFill>
                  <a:schemeClr val="accent6"/>
                </a:solidFill>
              </a:rPr>
            </a:br>
            <a:r>
              <a:rPr lang="en-US" sz="2435" u="sng" dirty="0">
                <a:solidFill>
                  <a:schemeClr val="accent6"/>
                </a:solidFill>
              </a:rPr>
              <a:t>⋮</a:t>
            </a:r>
            <a:br>
              <a:rPr lang="en-US" sz="2435" u="sng" dirty="0">
                <a:solidFill>
                  <a:schemeClr val="accent6"/>
                </a:solidFill>
              </a:rPr>
            </a:br>
            <a:endParaRPr lang="en-US" sz="2435" u="sng" dirty="0">
              <a:solidFill>
                <a:schemeClr val="accent6"/>
              </a:solidFill>
            </a:endParaRPr>
          </a:p>
        </p:txBody>
      </p:sp>
      <mc:AlternateContent xmlns:mc="http://schemas.openxmlformats.org/markup-compatibility/2006" xmlns:a14="http://schemas.microsoft.com/office/drawing/2010/main">
        <mc:Choice Requires="a14">
          <p:sp>
            <p:nvSpPr>
              <p:cNvPr id="113" name="TextBox 112">
                <a:extLst>
                  <a:ext uri="{FF2B5EF4-FFF2-40B4-BE49-F238E27FC236}">
                    <a16:creationId xmlns:a16="http://schemas.microsoft.com/office/drawing/2014/main" id="{9D801C65-F1F8-4372-9C21-1BAE9E673C5A}"/>
                  </a:ext>
                </a:extLst>
              </p:cNvPr>
              <p:cNvSpPr txBox="1"/>
              <p:nvPr/>
            </p:nvSpPr>
            <p:spPr>
              <a:xfrm>
                <a:off x="9228271" y="2169457"/>
                <a:ext cx="1720788" cy="841769"/>
              </a:xfrm>
              <a:prstGeom prst="rect">
                <a:avLst/>
              </a:prstGeom>
              <a:noFill/>
            </p:spPr>
            <p:txBody>
              <a:bodyPr wrap="square" rtlCol="0">
                <a:spAutoFit/>
              </a:bodyPr>
              <a:lstStyle/>
              <a:p>
                <a:pPr algn="ctr"/>
                <a:r>
                  <a:rPr lang="en-US" sz="2435" dirty="0">
                    <a:solidFill>
                      <a:srgbClr val="FF0000"/>
                    </a:solidFill>
                  </a:rPr>
                  <a:t>Compute</a:t>
                </a:r>
                <a:br>
                  <a:rPr lang="en-US" sz="2435" dirty="0">
                    <a:solidFill>
                      <a:srgbClr val="FF0000"/>
                    </a:solidFill>
                  </a:rPr>
                </a:br>
                <a14:m>
                  <m:oMathPara xmlns:m="http://schemas.openxmlformats.org/officeDocument/2006/math">
                    <m:oMathParaPr>
                      <m:jc m:val="centerGroup"/>
                    </m:oMathParaPr>
                    <m:oMath xmlns:m="http://schemas.openxmlformats.org/officeDocument/2006/math">
                      <m:sSub>
                        <m:sSubPr>
                          <m:ctrlPr>
                            <a:rPr lang="en-US" sz="2435" i="1">
                              <a:solidFill>
                                <a:srgbClr val="FF0000"/>
                              </a:solidFill>
                              <a:latin typeface="Cambria Math" panose="02040503050406030204" pitchFamily="18" charset="0"/>
                            </a:rPr>
                          </m:ctrlPr>
                        </m:sSubPr>
                        <m:e>
                          <m:r>
                            <a:rPr lang="en-US" sz="2435" i="1">
                              <a:solidFill>
                                <a:srgbClr val="FF0000"/>
                              </a:solidFill>
                              <a:latin typeface="Cambria Math" panose="02040503050406030204" pitchFamily="18" charset="0"/>
                            </a:rPr>
                            <m:t>𝐴𝑜𝐴</m:t>
                          </m:r>
                        </m:e>
                        <m:sub>
                          <m:r>
                            <a:rPr lang="en-US" sz="2435" i="1">
                              <a:solidFill>
                                <a:srgbClr val="FF0000"/>
                              </a:solidFill>
                              <a:latin typeface="Cambria Math" panose="02040503050406030204" pitchFamily="18" charset="0"/>
                            </a:rPr>
                            <m:t>1</m:t>
                          </m:r>
                        </m:sub>
                      </m:sSub>
                    </m:oMath>
                  </m:oMathPara>
                </a14:m>
                <a:endParaRPr lang="en-US" sz="2435" dirty="0">
                  <a:solidFill>
                    <a:srgbClr val="FF0000"/>
                  </a:solidFill>
                </a:endParaRPr>
              </a:p>
            </p:txBody>
          </p:sp>
        </mc:Choice>
        <mc:Fallback xmlns="">
          <p:sp>
            <p:nvSpPr>
              <p:cNvPr id="113" name="TextBox 112">
                <a:extLst>
                  <a:ext uri="{FF2B5EF4-FFF2-40B4-BE49-F238E27FC236}">
                    <a16:creationId xmlns:a16="http://schemas.microsoft.com/office/drawing/2014/main" id="{9D801C65-F1F8-4372-9C21-1BAE9E673C5A}"/>
                  </a:ext>
                </a:extLst>
              </p:cNvPr>
              <p:cNvSpPr txBox="1">
                <a:spLocks noRot="1" noChangeAspect="1" noMove="1" noResize="1" noEditPoints="1" noAdjustHandles="1" noChangeArrowheads="1" noChangeShapeType="1" noTextEdit="1"/>
              </p:cNvSpPr>
              <p:nvPr/>
            </p:nvSpPr>
            <p:spPr>
              <a:xfrm>
                <a:off x="9228271" y="2169457"/>
                <a:ext cx="1720788" cy="841769"/>
              </a:xfrm>
              <a:prstGeom prst="rect">
                <a:avLst/>
              </a:prstGeom>
              <a:blipFill>
                <a:blip r:embed="rId6"/>
                <a:stretch>
                  <a:fillRect t="-579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4" name="TextBox 113">
                <a:extLst>
                  <a:ext uri="{FF2B5EF4-FFF2-40B4-BE49-F238E27FC236}">
                    <a16:creationId xmlns:a16="http://schemas.microsoft.com/office/drawing/2014/main" id="{5B25D0F3-8567-4402-9259-46577323C0FA}"/>
                  </a:ext>
                </a:extLst>
              </p:cNvPr>
              <p:cNvSpPr txBox="1"/>
              <p:nvPr/>
            </p:nvSpPr>
            <p:spPr>
              <a:xfrm rot="1173046">
                <a:off x="1671191" y="809885"/>
                <a:ext cx="1795511" cy="467051"/>
              </a:xfrm>
              <a:prstGeom prst="rect">
                <a:avLst/>
              </a:prstGeom>
              <a:noFill/>
            </p:spPr>
            <p:txBody>
              <a:bodyPr wrap="square" rtlCol="0">
                <a:spAutoFit/>
              </a:bodyPr>
              <a:lstStyle/>
              <a:p>
                <a:pPr algn="ctr"/>
                <a14:m>
                  <m:oMath xmlns:m="http://schemas.openxmlformats.org/officeDocument/2006/math">
                    <m:sSubSup>
                      <m:sSubSupPr>
                        <m:ctrlPr>
                          <a:rPr lang="en-US" sz="2435" i="1">
                            <a:latin typeface="Cambria Math" panose="02040503050406030204" pitchFamily="18" charset="0"/>
                          </a:rPr>
                        </m:ctrlPr>
                      </m:sSubSupPr>
                      <m:e>
                        <m:r>
                          <a:rPr lang="en-US" sz="2435" i="1">
                            <a:latin typeface="Cambria Math" panose="02040503050406030204" pitchFamily="18" charset="0"/>
                          </a:rPr>
                          <m:t>𝑡</m:t>
                        </m:r>
                      </m:e>
                      <m:sub>
                        <m:r>
                          <a:rPr lang="en-US" sz="2435" i="1">
                            <a:latin typeface="Cambria Math" panose="02040503050406030204" pitchFamily="18" charset="0"/>
                          </a:rPr>
                          <m:t>1</m:t>
                        </m:r>
                      </m:sub>
                      <m:sup>
                        <m:r>
                          <a:rPr lang="en-US" sz="2435" i="1">
                            <a:latin typeface="Cambria Math" panose="02040503050406030204" pitchFamily="18" charset="0"/>
                          </a:rPr>
                          <m:t> </m:t>
                        </m:r>
                      </m:sup>
                    </m:sSubSup>
                  </m:oMath>
                </a14:m>
                <a:r>
                  <a:rPr lang="en-US" sz="2435" dirty="0"/>
                  <a:t>: Path #1</a:t>
                </a:r>
              </a:p>
            </p:txBody>
          </p:sp>
        </mc:Choice>
        <mc:Fallback xmlns="">
          <p:sp>
            <p:nvSpPr>
              <p:cNvPr id="114" name="TextBox 113">
                <a:extLst>
                  <a:ext uri="{FF2B5EF4-FFF2-40B4-BE49-F238E27FC236}">
                    <a16:creationId xmlns:a16="http://schemas.microsoft.com/office/drawing/2014/main" id="{5B25D0F3-8567-4402-9259-46577323C0FA}"/>
                  </a:ext>
                </a:extLst>
              </p:cNvPr>
              <p:cNvSpPr txBox="1">
                <a:spLocks noRot="1" noChangeAspect="1" noMove="1" noResize="1" noEditPoints="1" noAdjustHandles="1" noChangeArrowheads="1" noChangeShapeType="1" noTextEdit="1"/>
              </p:cNvSpPr>
              <p:nvPr/>
            </p:nvSpPr>
            <p:spPr>
              <a:xfrm rot="1173046">
                <a:off x="1671191" y="809885"/>
                <a:ext cx="1795511" cy="467051"/>
              </a:xfrm>
              <a:prstGeom prst="rect">
                <a:avLst/>
              </a:prstGeom>
              <a:blipFill>
                <a:blip r:embed="rId7"/>
                <a:stretch>
                  <a:fillRect b="-1162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5" name="TextBox 114">
                <a:extLst>
                  <a:ext uri="{FF2B5EF4-FFF2-40B4-BE49-F238E27FC236}">
                    <a16:creationId xmlns:a16="http://schemas.microsoft.com/office/drawing/2014/main" id="{CEBFAF68-13B3-4DF7-82A9-01087D6888FF}"/>
                  </a:ext>
                </a:extLst>
              </p:cNvPr>
              <p:cNvSpPr txBox="1"/>
              <p:nvPr/>
            </p:nvSpPr>
            <p:spPr>
              <a:xfrm>
                <a:off x="1766957" y="5701264"/>
                <a:ext cx="1795511" cy="467051"/>
              </a:xfrm>
              <a:prstGeom prst="rect">
                <a:avLst/>
              </a:prstGeom>
              <a:noFill/>
            </p:spPr>
            <p:txBody>
              <a:bodyPr wrap="square" rtlCol="0">
                <a:spAutoFit/>
              </a:bodyPr>
              <a:lstStyle/>
              <a:p>
                <a:pPr algn="ctr"/>
                <a14:m>
                  <m:oMath xmlns:m="http://schemas.openxmlformats.org/officeDocument/2006/math">
                    <m:sSubSup>
                      <m:sSubSupPr>
                        <m:ctrlPr>
                          <a:rPr lang="en-US" sz="2435" i="1">
                            <a:latin typeface="Cambria Math" panose="02040503050406030204" pitchFamily="18" charset="0"/>
                          </a:rPr>
                        </m:ctrlPr>
                      </m:sSubSupPr>
                      <m:e>
                        <m:r>
                          <a:rPr lang="en-US" sz="2435" i="1">
                            <a:latin typeface="Cambria Math" panose="02040503050406030204" pitchFamily="18" charset="0"/>
                          </a:rPr>
                          <m:t>𝑡</m:t>
                        </m:r>
                      </m:e>
                      <m:sub>
                        <m:r>
                          <a:rPr lang="en-US" sz="2435" i="1">
                            <a:latin typeface="Cambria Math" panose="02040503050406030204" pitchFamily="18" charset="0"/>
                          </a:rPr>
                          <m:t>3</m:t>
                        </m:r>
                      </m:sub>
                      <m:sup>
                        <m:r>
                          <a:rPr lang="en-US" sz="2435" i="1">
                            <a:latin typeface="Cambria Math" panose="02040503050406030204" pitchFamily="18" charset="0"/>
                          </a:rPr>
                          <m:t> </m:t>
                        </m:r>
                      </m:sup>
                    </m:sSubSup>
                  </m:oMath>
                </a14:m>
                <a:r>
                  <a:rPr lang="en-US" sz="2435" dirty="0"/>
                  <a:t>: Path #3</a:t>
                </a:r>
              </a:p>
            </p:txBody>
          </p:sp>
        </mc:Choice>
        <mc:Fallback xmlns="">
          <p:sp>
            <p:nvSpPr>
              <p:cNvPr id="115" name="TextBox 114">
                <a:extLst>
                  <a:ext uri="{FF2B5EF4-FFF2-40B4-BE49-F238E27FC236}">
                    <a16:creationId xmlns:a16="http://schemas.microsoft.com/office/drawing/2014/main" id="{CEBFAF68-13B3-4DF7-82A9-01087D6888FF}"/>
                  </a:ext>
                </a:extLst>
              </p:cNvPr>
              <p:cNvSpPr txBox="1">
                <a:spLocks noRot="1" noChangeAspect="1" noMove="1" noResize="1" noEditPoints="1" noAdjustHandles="1" noChangeArrowheads="1" noChangeShapeType="1" noTextEdit="1"/>
              </p:cNvSpPr>
              <p:nvPr/>
            </p:nvSpPr>
            <p:spPr>
              <a:xfrm>
                <a:off x="1766957" y="5701264"/>
                <a:ext cx="1795511" cy="467051"/>
              </a:xfrm>
              <a:prstGeom prst="rect">
                <a:avLst/>
              </a:prstGeom>
              <a:blipFill>
                <a:blip r:embed="rId8"/>
                <a:stretch>
                  <a:fillRect t="-9091" b="-31169"/>
                </a:stretch>
              </a:blipFill>
            </p:spPr>
            <p:txBody>
              <a:bodyPr/>
              <a:lstStyle/>
              <a:p>
                <a:r>
                  <a:rPr lang="en-US">
                    <a:noFill/>
                  </a:rPr>
                  <a:t> </a:t>
                </a:r>
              </a:p>
            </p:txBody>
          </p:sp>
        </mc:Fallback>
      </mc:AlternateContent>
      <p:sp>
        <p:nvSpPr>
          <p:cNvPr id="116" name="Right Brace 115">
            <a:extLst>
              <a:ext uri="{FF2B5EF4-FFF2-40B4-BE49-F238E27FC236}">
                <a16:creationId xmlns:a16="http://schemas.microsoft.com/office/drawing/2014/main" id="{32C8CC4A-A1C7-445B-B32F-CB02EE6632BA}"/>
              </a:ext>
            </a:extLst>
          </p:cNvPr>
          <p:cNvSpPr/>
          <p:nvPr/>
        </p:nvSpPr>
        <p:spPr>
          <a:xfrm>
            <a:off x="8923461" y="1352360"/>
            <a:ext cx="347533" cy="2386169"/>
          </a:xfrm>
          <a:prstGeom prst="righ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65"/>
          </a:p>
        </p:txBody>
      </p:sp>
      <p:sp>
        <p:nvSpPr>
          <p:cNvPr id="117" name="Right Brace 116">
            <a:extLst>
              <a:ext uri="{FF2B5EF4-FFF2-40B4-BE49-F238E27FC236}">
                <a16:creationId xmlns:a16="http://schemas.microsoft.com/office/drawing/2014/main" id="{A4546C36-CDFB-4CFD-81AE-47BAD6381FF3}"/>
              </a:ext>
            </a:extLst>
          </p:cNvPr>
          <p:cNvSpPr/>
          <p:nvPr/>
        </p:nvSpPr>
        <p:spPr>
          <a:xfrm>
            <a:off x="8923461" y="3892864"/>
            <a:ext cx="347533" cy="1852954"/>
          </a:xfrm>
          <a:prstGeom prst="righ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65"/>
          </a:p>
        </p:txBody>
      </p:sp>
      <mc:AlternateContent xmlns:mc="http://schemas.openxmlformats.org/markup-compatibility/2006" xmlns:a14="http://schemas.microsoft.com/office/drawing/2010/main">
        <mc:Choice Requires="a14">
          <p:sp>
            <p:nvSpPr>
              <p:cNvPr id="118" name="TextBox 117">
                <a:extLst>
                  <a:ext uri="{FF2B5EF4-FFF2-40B4-BE49-F238E27FC236}">
                    <a16:creationId xmlns:a16="http://schemas.microsoft.com/office/drawing/2014/main" id="{C2C245D9-FD0F-459F-B5B7-2CD276A2CD1F}"/>
                  </a:ext>
                </a:extLst>
              </p:cNvPr>
              <p:cNvSpPr txBox="1"/>
              <p:nvPr/>
            </p:nvSpPr>
            <p:spPr>
              <a:xfrm>
                <a:off x="9193816" y="4488507"/>
                <a:ext cx="1720788" cy="841769"/>
              </a:xfrm>
              <a:prstGeom prst="rect">
                <a:avLst/>
              </a:prstGeom>
              <a:noFill/>
            </p:spPr>
            <p:txBody>
              <a:bodyPr wrap="square" rtlCol="0">
                <a:spAutoFit/>
              </a:bodyPr>
              <a:lstStyle/>
              <a:p>
                <a:pPr algn="ctr"/>
                <a:r>
                  <a:rPr lang="en-US" sz="2435" dirty="0">
                    <a:solidFill>
                      <a:schemeClr val="accent1"/>
                    </a:solidFill>
                  </a:rPr>
                  <a:t>Compute</a:t>
                </a:r>
                <a:br>
                  <a:rPr lang="en-US" sz="2435" dirty="0">
                    <a:solidFill>
                      <a:schemeClr val="accent1"/>
                    </a:solidFill>
                  </a:rPr>
                </a:br>
                <a14:m>
                  <m:oMathPara xmlns:m="http://schemas.openxmlformats.org/officeDocument/2006/math">
                    <m:oMathParaPr>
                      <m:jc m:val="centerGroup"/>
                    </m:oMathParaPr>
                    <m:oMath xmlns:m="http://schemas.openxmlformats.org/officeDocument/2006/math">
                      <m:sSub>
                        <m:sSubPr>
                          <m:ctrlPr>
                            <a:rPr lang="en-US" sz="2435" i="1">
                              <a:solidFill>
                                <a:schemeClr val="accent1"/>
                              </a:solidFill>
                              <a:latin typeface="Cambria Math" panose="02040503050406030204" pitchFamily="18" charset="0"/>
                            </a:rPr>
                          </m:ctrlPr>
                        </m:sSubPr>
                        <m:e>
                          <m:r>
                            <a:rPr lang="en-US" sz="2435" i="1">
                              <a:solidFill>
                                <a:schemeClr val="accent1"/>
                              </a:solidFill>
                              <a:latin typeface="Cambria Math" panose="02040503050406030204" pitchFamily="18" charset="0"/>
                            </a:rPr>
                            <m:t>𝐴𝑜𝐴</m:t>
                          </m:r>
                        </m:e>
                        <m:sub>
                          <m:r>
                            <a:rPr lang="en-US" sz="2435" i="1">
                              <a:solidFill>
                                <a:schemeClr val="accent1"/>
                              </a:solidFill>
                              <a:latin typeface="Cambria Math" panose="02040503050406030204" pitchFamily="18" charset="0"/>
                            </a:rPr>
                            <m:t>2</m:t>
                          </m:r>
                        </m:sub>
                      </m:sSub>
                    </m:oMath>
                  </m:oMathPara>
                </a14:m>
                <a:endParaRPr lang="en-US" sz="2435" dirty="0">
                  <a:solidFill>
                    <a:schemeClr val="accent1"/>
                  </a:solidFill>
                </a:endParaRPr>
              </a:p>
            </p:txBody>
          </p:sp>
        </mc:Choice>
        <mc:Fallback xmlns="">
          <p:sp>
            <p:nvSpPr>
              <p:cNvPr id="118" name="TextBox 117">
                <a:extLst>
                  <a:ext uri="{FF2B5EF4-FFF2-40B4-BE49-F238E27FC236}">
                    <a16:creationId xmlns:a16="http://schemas.microsoft.com/office/drawing/2014/main" id="{C2C245D9-FD0F-459F-B5B7-2CD276A2CD1F}"/>
                  </a:ext>
                </a:extLst>
              </p:cNvPr>
              <p:cNvSpPr txBox="1">
                <a:spLocks noRot="1" noChangeAspect="1" noMove="1" noResize="1" noEditPoints="1" noAdjustHandles="1" noChangeArrowheads="1" noChangeShapeType="1" noTextEdit="1"/>
              </p:cNvSpPr>
              <p:nvPr/>
            </p:nvSpPr>
            <p:spPr>
              <a:xfrm>
                <a:off x="9193816" y="4488507"/>
                <a:ext cx="1720788" cy="841769"/>
              </a:xfrm>
              <a:prstGeom prst="rect">
                <a:avLst/>
              </a:prstGeom>
              <a:blipFill>
                <a:blip r:embed="rId9"/>
                <a:stretch>
                  <a:fillRect t="-5797" b="-7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9" name="TextBox 118">
                <a:extLst>
                  <a:ext uri="{FF2B5EF4-FFF2-40B4-BE49-F238E27FC236}">
                    <a16:creationId xmlns:a16="http://schemas.microsoft.com/office/drawing/2014/main" id="{8029E6C6-872F-4AEE-B135-5BCA942C7406}"/>
                  </a:ext>
                </a:extLst>
              </p:cNvPr>
              <p:cNvSpPr txBox="1"/>
              <p:nvPr/>
            </p:nvSpPr>
            <p:spPr>
              <a:xfrm>
                <a:off x="9193816" y="5757754"/>
                <a:ext cx="1720788" cy="841769"/>
              </a:xfrm>
              <a:prstGeom prst="rect">
                <a:avLst/>
              </a:prstGeom>
              <a:noFill/>
            </p:spPr>
            <p:txBody>
              <a:bodyPr wrap="square" rtlCol="0">
                <a:spAutoFit/>
              </a:bodyPr>
              <a:lstStyle/>
              <a:p>
                <a:pPr algn="ctr"/>
                <a:r>
                  <a:rPr lang="en-US" sz="2435" dirty="0">
                    <a:solidFill>
                      <a:schemeClr val="accent6"/>
                    </a:solidFill>
                  </a:rPr>
                  <a:t>Compute</a:t>
                </a:r>
                <a:br>
                  <a:rPr lang="en-US" sz="2435" dirty="0">
                    <a:solidFill>
                      <a:schemeClr val="accent6"/>
                    </a:solidFill>
                  </a:rPr>
                </a:br>
                <a14:m>
                  <m:oMathPara xmlns:m="http://schemas.openxmlformats.org/officeDocument/2006/math">
                    <m:oMathParaPr>
                      <m:jc m:val="centerGroup"/>
                    </m:oMathParaPr>
                    <m:oMath xmlns:m="http://schemas.openxmlformats.org/officeDocument/2006/math">
                      <m:sSub>
                        <m:sSubPr>
                          <m:ctrlPr>
                            <a:rPr lang="en-US" sz="2435" i="1">
                              <a:solidFill>
                                <a:schemeClr val="accent6"/>
                              </a:solidFill>
                              <a:latin typeface="Cambria Math" panose="02040503050406030204" pitchFamily="18" charset="0"/>
                            </a:rPr>
                          </m:ctrlPr>
                        </m:sSubPr>
                        <m:e>
                          <m:r>
                            <a:rPr lang="en-US" sz="2435" i="1">
                              <a:solidFill>
                                <a:schemeClr val="accent6"/>
                              </a:solidFill>
                              <a:latin typeface="Cambria Math" panose="02040503050406030204" pitchFamily="18" charset="0"/>
                            </a:rPr>
                            <m:t>𝐴𝑜𝐴</m:t>
                          </m:r>
                        </m:e>
                        <m:sub>
                          <m:r>
                            <a:rPr lang="en-US" sz="2435" i="1">
                              <a:solidFill>
                                <a:schemeClr val="accent6"/>
                              </a:solidFill>
                              <a:latin typeface="Cambria Math" panose="02040503050406030204" pitchFamily="18" charset="0"/>
                            </a:rPr>
                            <m:t>3</m:t>
                          </m:r>
                        </m:sub>
                      </m:sSub>
                    </m:oMath>
                  </m:oMathPara>
                </a14:m>
                <a:endParaRPr lang="en-US" sz="2435" dirty="0">
                  <a:solidFill>
                    <a:schemeClr val="accent6"/>
                  </a:solidFill>
                </a:endParaRPr>
              </a:p>
            </p:txBody>
          </p:sp>
        </mc:Choice>
        <mc:Fallback xmlns="">
          <p:sp>
            <p:nvSpPr>
              <p:cNvPr id="119" name="TextBox 118">
                <a:extLst>
                  <a:ext uri="{FF2B5EF4-FFF2-40B4-BE49-F238E27FC236}">
                    <a16:creationId xmlns:a16="http://schemas.microsoft.com/office/drawing/2014/main" id="{8029E6C6-872F-4AEE-B135-5BCA942C7406}"/>
                  </a:ext>
                </a:extLst>
              </p:cNvPr>
              <p:cNvSpPr txBox="1">
                <a:spLocks noRot="1" noChangeAspect="1" noMove="1" noResize="1" noEditPoints="1" noAdjustHandles="1" noChangeArrowheads="1" noChangeShapeType="1" noTextEdit="1"/>
              </p:cNvSpPr>
              <p:nvPr/>
            </p:nvSpPr>
            <p:spPr>
              <a:xfrm>
                <a:off x="9193816" y="5757754"/>
                <a:ext cx="1720788" cy="841769"/>
              </a:xfrm>
              <a:prstGeom prst="rect">
                <a:avLst/>
              </a:prstGeom>
              <a:blipFill>
                <a:blip r:embed="rId10"/>
                <a:stretch>
                  <a:fillRect t="-6522"/>
                </a:stretch>
              </a:blipFill>
            </p:spPr>
            <p:txBody>
              <a:bodyPr/>
              <a:lstStyle/>
              <a:p>
                <a:r>
                  <a:rPr lang="en-US">
                    <a:noFill/>
                  </a:rPr>
                  <a:t> </a:t>
                </a:r>
              </a:p>
            </p:txBody>
          </p:sp>
        </mc:Fallback>
      </mc:AlternateContent>
      <p:sp>
        <p:nvSpPr>
          <p:cNvPr id="120" name="Right Brace 119">
            <a:extLst>
              <a:ext uri="{FF2B5EF4-FFF2-40B4-BE49-F238E27FC236}">
                <a16:creationId xmlns:a16="http://schemas.microsoft.com/office/drawing/2014/main" id="{ED154C7D-6088-4C13-87A3-9F99038A876A}"/>
              </a:ext>
            </a:extLst>
          </p:cNvPr>
          <p:cNvSpPr/>
          <p:nvPr/>
        </p:nvSpPr>
        <p:spPr>
          <a:xfrm>
            <a:off x="8923461" y="5890113"/>
            <a:ext cx="347533" cy="874529"/>
          </a:xfrm>
          <a:prstGeom prst="rightBrace">
            <a:avLst/>
          </a:prstGeom>
          <a:ln w="285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65"/>
          </a:p>
        </p:txBody>
      </p:sp>
      <p:sp>
        <p:nvSpPr>
          <p:cNvPr id="34" name="Arrow: Down 33">
            <a:extLst>
              <a:ext uri="{FF2B5EF4-FFF2-40B4-BE49-F238E27FC236}">
                <a16:creationId xmlns:a16="http://schemas.microsoft.com/office/drawing/2014/main" id="{FD9D0685-0FCB-425C-A73C-067A5321EB2B}"/>
              </a:ext>
            </a:extLst>
          </p:cNvPr>
          <p:cNvSpPr/>
          <p:nvPr/>
        </p:nvSpPr>
        <p:spPr>
          <a:xfrm>
            <a:off x="1550007" y="714914"/>
            <a:ext cx="419363" cy="5734920"/>
          </a:xfrm>
          <a:prstGeom prst="down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65"/>
          </a:p>
        </p:txBody>
      </p:sp>
      <p:sp>
        <p:nvSpPr>
          <p:cNvPr id="35" name="TextBox 34">
            <a:extLst>
              <a:ext uri="{FF2B5EF4-FFF2-40B4-BE49-F238E27FC236}">
                <a16:creationId xmlns:a16="http://schemas.microsoft.com/office/drawing/2014/main" id="{A0F55574-7B5C-45CF-8D27-675649897095}"/>
              </a:ext>
            </a:extLst>
          </p:cNvPr>
          <p:cNvSpPr txBox="1"/>
          <p:nvPr/>
        </p:nvSpPr>
        <p:spPr>
          <a:xfrm>
            <a:off x="1483412" y="6449837"/>
            <a:ext cx="914337" cy="413511"/>
          </a:xfrm>
          <a:prstGeom prst="rect">
            <a:avLst/>
          </a:prstGeom>
          <a:noFill/>
        </p:spPr>
        <p:txBody>
          <a:bodyPr wrap="square" rtlCol="0">
            <a:spAutoFit/>
          </a:bodyPr>
          <a:lstStyle/>
          <a:p>
            <a:r>
              <a:rPr lang="en-US" sz="2087" dirty="0"/>
              <a:t>Time</a:t>
            </a:r>
          </a:p>
        </p:txBody>
      </p:sp>
    </p:spTree>
    <p:custDataLst>
      <p:tags r:id="rId1"/>
    </p:custDataLst>
    <p:extLst>
      <p:ext uri="{BB962C8B-B14F-4D97-AF65-F5344CB8AC3E}">
        <p14:creationId xmlns:p14="http://schemas.microsoft.com/office/powerpoint/2010/main" val="2576446311"/>
      </p:ext>
    </p:extLst>
  </p:cSld>
  <p:clrMapOvr>
    <a:masterClrMapping/>
  </p:clrMapOvr>
  <mc:AlternateContent xmlns:mc="http://schemas.openxmlformats.org/markup-compatibility/2006">
    <mc:Choice xmlns:p14="http://schemas.microsoft.com/office/powerpoint/2010/main" Requires="p14">
      <p:transition spd="slow" p14:dur="2000" advTm="40951"/>
    </mc:Choice>
    <mc:Fallback>
      <p:transition spd="slow" advTm="4095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animBg="1"/>
      <p:bldP spid="118" grpId="0"/>
      <p:bldP spid="119" grpId="0"/>
      <p:bldP spid="12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E97CD-8294-49DA-9A19-B6360A12E93E}"/>
              </a:ext>
            </a:extLst>
          </p:cNvPr>
          <p:cNvSpPr>
            <a:spLocks noGrp="1"/>
          </p:cNvSpPr>
          <p:nvPr>
            <p:ph type="title"/>
          </p:nvPr>
        </p:nvSpPr>
        <p:spPr>
          <a:xfrm>
            <a:off x="838200" y="2766218"/>
            <a:ext cx="10515600" cy="1325563"/>
          </a:xfrm>
        </p:spPr>
        <p:txBody>
          <a:bodyPr>
            <a:normAutofit/>
          </a:bodyPr>
          <a:lstStyle/>
          <a:p>
            <a:pPr algn="ctr"/>
            <a:r>
              <a:rPr lang="en-US" dirty="0"/>
              <a:t>Iterative Align and Cancel (IAC) algorithm</a:t>
            </a:r>
          </a:p>
        </p:txBody>
      </p:sp>
    </p:spTree>
    <p:extLst>
      <p:ext uri="{BB962C8B-B14F-4D97-AF65-F5344CB8AC3E}">
        <p14:creationId xmlns:p14="http://schemas.microsoft.com/office/powerpoint/2010/main" val="2175662543"/>
      </p:ext>
    </p:extLst>
  </p:cSld>
  <p:clrMapOvr>
    <a:masterClrMapping/>
  </p:clrMapOvr>
  <mc:AlternateContent xmlns:mc="http://schemas.openxmlformats.org/markup-compatibility/2006">
    <mc:Choice xmlns:p14="http://schemas.microsoft.com/office/powerpoint/2010/main" Requires="p14">
      <p:transition spd="slow" p14:dur="2000" advTm="12835"/>
    </mc:Choice>
    <mc:Fallback>
      <p:transition spd="slow" advTm="12835"/>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Rectangle 118">
            <a:extLst>
              <a:ext uri="{FF2B5EF4-FFF2-40B4-BE49-F238E27FC236}">
                <a16:creationId xmlns:a16="http://schemas.microsoft.com/office/drawing/2014/main" id="{F7403D46-2427-4A8D-8E18-A6138573BE8B}"/>
              </a:ext>
            </a:extLst>
          </p:cNvPr>
          <p:cNvSpPr/>
          <p:nvPr/>
        </p:nvSpPr>
        <p:spPr>
          <a:xfrm>
            <a:off x="3095625" y="248703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120" name="Rectangle 119">
            <a:extLst>
              <a:ext uri="{FF2B5EF4-FFF2-40B4-BE49-F238E27FC236}">
                <a16:creationId xmlns:a16="http://schemas.microsoft.com/office/drawing/2014/main" id="{98A2AEF6-F8D3-4DB5-A1DC-9ADE10A4A377}"/>
              </a:ext>
            </a:extLst>
          </p:cNvPr>
          <p:cNvSpPr/>
          <p:nvPr/>
        </p:nvSpPr>
        <p:spPr>
          <a:xfrm>
            <a:off x="3095624" y="269269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121" name="Rectangle 120">
            <a:extLst>
              <a:ext uri="{FF2B5EF4-FFF2-40B4-BE49-F238E27FC236}">
                <a16:creationId xmlns:a16="http://schemas.microsoft.com/office/drawing/2014/main" id="{0AEFEF04-D05F-4B01-AAC4-A51F526E27AE}"/>
              </a:ext>
            </a:extLst>
          </p:cNvPr>
          <p:cNvSpPr/>
          <p:nvPr/>
        </p:nvSpPr>
        <p:spPr>
          <a:xfrm>
            <a:off x="3095624" y="289835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122" name="Rectangle 121">
            <a:extLst>
              <a:ext uri="{FF2B5EF4-FFF2-40B4-BE49-F238E27FC236}">
                <a16:creationId xmlns:a16="http://schemas.microsoft.com/office/drawing/2014/main" id="{5A4CC41E-AC67-4BBF-AE61-BDC68448370B}"/>
              </a:ext>
            </a:extLst>
          </p:cNvPr>
          <p:cNvSpPr/>
          <p:nvPr/>
        </p:nvSpPr>
        <p:spPr>
          <a:xfrm>
            <a:off x="3095624" y="31040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123" name="Rectangle 122">
            <a:extLst>
              <a:ext uri="{FF2B5EF4-FFF2-40B4-BE49-F238E27FC236}">
                <a16:creationId xmlns:a16="http://schemas.microsoft.com/office/drawing/2014/main" id="{7352B580-3F4B-4D27-A832-725A7A96CCFB}"/>
              </a:ext>
            </a:extLst>
          </p:cNvPr>
          <p:cNvSpPr/>
          <p:nvPr/>
        </p:nvSpPr>
        <p:spPr>
          <a:xfrm>
            <a:off x="3095623" y="330977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124" name="Rectangle 123">
            <a:extLst>
              <a:ext uri="{FF2B5EF4-FFF2-40B4-BE49-F238E27FC236}">
                <a16:creationId xmlns:a16="http://schemas.microsoft.com/office/drawing/2014/main" id="{8B48664A-D33E-4049-8DAB-9273B6CB5EDD}"/>
              </a:ext>
            </a:extLst>
          </p:cNvPr>
          <p:cNvSpPr/>
          <p:nvPr/>
        </p:nvSpPr>
        <p:spPr>
          <a:xfrm>
            <a:off x="3095623" y="351544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125" name="Rectangle 124">
            <a:extLst>
              <a:ext uri="{FF2B5EF4-FFF2-40B4-BE49-F238E27FC236}">
                <a16:creationId xmlns:a16="http://schemas.microsoft.com/office/drawing/2014/main" id="{50024A7E-924E-4D4F-ADB3-442AE8B85F56}"/>
              </a:ext>
            </a:extLst>
          </p:cNvPr>
          <p:cNvSpPr/>
          <p:nvPr/>
        </p:nvSpPr>
        <p:spPr>
          <a:xfrm rot="16200000">
            <a:off x="3609974" y="372110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sp>
        <p:nvSpPr>
          <p:cNvPr id="126" name="Rectangle 125">
            <a:extLst>
              <a:ext uri="{FF2B5EF4-FFF2-40B4-BE49-F238E27FC236}">
                <a16:creationId xmlns:a16="http://schemas.microsoft.com/office/drawing/2014/main" id="{0F334AED-9952-4D38-9EE7-E68A1614FCA9}"/>
              </a:ext>
            </a:extLst>
          </p:cNvPr>
          <p:cNvSpPr/>
          <p:nvPr/>
        </p:nvSpPr>
        <p:spPr>
          <a:xfrm>
            <a:off x="3609975" y="289845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127" name="Rectangle 126">
            <a:extLst>
              <a:ext uri="{FF2B5EF4-FFF2-40B4-BE49-F238E27FC236}">
                <a16:creationId xmlns:a16="http://schemas.microsoft.com/office/drawing/2014/main" id="{9700AFE6-784C-4870-A71B-FD09BABAE717}"/>
              </a:ext>
            </a:extLst>
          </p:cNvPr>
          <p:cNvSpPr/>
          <p:nvPr/>
        </p:nvSpPr>
        <p:spPr>
          <a:xfrm>
            <a:off x="3609974" y="310411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128" name="Rectangle 127">
            <a:extLst>
              <a:ext uri="{FF2B5EF4-FFF2-40B4-BE49-F238E27FC236}">
                <a16:creationId xmlns:a16="http://schemas.microsoft.com/office/drawing/2014/main" id="{62A63140-B38C-4650-97D8-2EEA3D55AE12}"/>
              </a:ext>
            </a:extLst>
          </p:cNvPr>
          <p:cNvSpPr/>
          <p:nvPr/>
        </p:nvSpPr>
        <p:spPr>
          <a:xfrm>
            <a:off x="3609974" y="330978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129" name="Rectangle 128">
            <a:extLst>
              <a:ext uri="{FF2B5EF4-FFF2-40B4-BE49-F238E27FC236}">
                <a16:creationId xmlns:a16="http://schemas.microsoft.com/office/drawing/2014/main" id="{CB8424BB-E1BC-4334-A0C5-4E0C5DA88938}"/>
              </a:ext>
            </a:extLst>
          </p:cNvPr>
          <p:cNvSpPr/>
          <p:nvPr/>
        </p:nvSpPr>
        <p:spPr>
          <a:xfrm>
            <a:off x="3609974" y="351544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130" name="Rectangle 129">
            <a:extLst>
              <a:ext uri="{FF2B5EF4-FFF2-40B4-BE49-F238E27FC236}">
                <a16:creationId xmlns:a16="http://schemas.microsoft.com/office/drawing/2014/main" id="{26F28828-8C2D-4DFB-BCD5-C7D565AE800E}"/>
              </a:ext>
            </a:extLst>
          </p:cNvPr>
          <p:cNvSpPr/>
          <p:nvPr/>
        </p:nvSpPr>
        <p:spPr>
          <a:xfrm rot="16200000">
            <a:off x="3095623" y="372110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pic>
        <p:nvPicPr>
          <p:cNvPr id="131" name="Picture 2" descr="Image result for microphone symbol">
            <a:extLst>
              <a:ext uri="{FF2B5EF4-FFF2-40B4-BE49-F238E27FC236}">
                <a16:creationId xmlns:a16="http://schemas.microsoft.com/office/drawing/2014/main" id="{2217F9BF-F380-4389-AC37-4927B8FE9DC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79269" y="1535534"/>
            <a:ext cx="438366" cy="438366"/>
          </a:xfrm>
          <a:prstGeom prst="rect">
            <a:avLst/>
          </a:prstGeom>
          <a:noFill/>
          <a:extLst>
            <a:ext uri="{909E8E84-426E-40DD-AFC4-6F175D3DCCD1}">
              <a14:hiddenFill xmlns:a14="http://schemas.microsoft.com/office/drawing/2010/main">
                <a:solidFill>
                  <a:srgbClr val="FFFFFF"/>
                </a:solidFill>
              </a14:hiddenFill>
            </a:ext>
          </a:extLst>
        </p:spPr>
      </p:pic>
      <p:pic>
        <p:nvPicPr>
          <p:cNvPr id="132" name="Picture 2" descr="Image result for microphone symbol">
            <a:extLst>
              <a:ext uri="{FF2B5EF4-FFF2-40B4-BE49-F238E27FC236}">
                <a16:creationId xmlns:a16="http://schemas.microsoft.com/office/drawing/2014/main" id="{D7A115CA-A580-4D4B-AD9B-50250FD073C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493620" y="1535534"/>
            <a:ext cx="438366" cy="43836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33" name="TextBox 132">
                <a:extLst>
                  <a:ext uri="{FF2B5EF4-FFF2-40B4-BE49-F238E27FC236}">
                    <a16:creationId xmlns:a16="http://schemas.microsoft.com/office/drawing/2014/main" id="{13F4BEBB-BD96-4B09-B189-8EB6C43DEA33}"/>
                  </a:ext>
                </a:extLst>
              </p:cNvPr>
              <p:cNvSpPr txBox="1"/>
              <p:nvPr/>
            </p:nvSpPr>
            <p:spPr>
              <a:xfrm>
                <a:off x="2979269" y="1993827"/>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oMath>
                  </m:oMathPara>
                </a14:m>
                <a:endParaRPr lang="en-US" b="1" dirty="0"/>
              </a:p>
            </p:txBody>
          </p:sp>
        </mc:Choice>
        <mc:Fallback xmlns="">
          <p:sp>
            <p:nvSpPr>
              <p:cNvPr id="133" name="TextBox 132">
                <a:extLst>
                  <a:ext uri="{FF2B5EF4-FFF2-40B4-BE49-F238E27FC236}">
                    <a16:creationId xmlns:a16="http://schemas.microsoft.com/office/drawing/2014/main" id="{13F4BEBB-BD96-4B09-B189-8EB6C43DEA33}"/>
                  </a:ext>
                </a:extLst>
              </p:cNvPr>
              <p:cNvSpPr txBox="1">
                <a:spLocks noRot="1" noChangeAspect="1" noMove="1" noResize="1" noEditPoints="1" noAdjustHandles="1" noChangeArrowheads="1" noChangeShapeType="1" noTextEdit="1"/>
              </p:cNvSpPr>
              <p:nvPr/>
            </p:nvSpPr>
            <p:spPr>
              <a:xfrm>
                <a:off x="2979269" y="1993827"/>
                <a:ext cx="438366"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4" name="TextBox 133">
                <a:extLst>
                  <a:ext uri="{FF2B5EF4-FFF2-40B4-BE49-F238E27FC236}">
                    <a16:creationId xmlns:a16="http://schemas.microsoft.com/office/drawing/2014/main" id="{28A28A1A-A072-444F-BCD9-0F3A30A0AA38}"/>
                  </a:ext>
                </a:extLst>
              </p:cNvPr>
              <p:cNvSpPr txBox="1"/>
              <p:nvPr/>
            </p:nvSpPr>
            <p:spPr>
              <a:xfrm>
                <a:off x="3493620" y="1993827"/>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𝒋</m:t>
                      </m:r>
                    </m:oMath>
                  </m:oMathPara>
                </a14:m>
                <a:endParaRPr lang="en-US" b="1" dirty="0"/>
              </a:p>
            </p:txBody>
          </p:sp>
        </mc:Choice>
        <mc:Fallback xmlns="">
          <p:sp>
            <p:nvSpPr>
              <p:cNvPr id="134" name="TextBox 133">
                <a:extLst>
                  <a:ext uri="{FF2B5EF4-FFF2-40B4-BE49-F238E27FC236}">
                    <a16:creationId xmlns:a16="http://schemas.microsoft.com/office/drawing/2014/main" id="{28A28A1A-A072-444F-BCD9-0F3A30A0AA38}"/>
                  </a:ext>
                </a:extLst>
              </p:cNvPr>
              <p:cNvSpPr txBox="1">
                <a:spLocks noRot="1" noChangeAspect="1" noMove="1" noResize="1" noEditPoints="1" noAdjustHandles="1" noChangeArrowheads="1" noChangeShapeType="1" noTextEdit="1"/>
              </p:cNvSpPr>
              <p:nvPr/>
            </p:nvSpPr>
            <p:spPr>
              <a:xfrm>
                <a:off x="3493620" y="1993827"/>
                <a:ext cx="438366" cy="369332"/>
              </a:xfrm>
              <a:prstGeom prst="rect">
                <a:avLst/>
              </a:prstGeom>
              <a:blipFill>
                <a:blip r:embed="rId6"/>
                <a:stretch>
                  <a:fillRect b="-11475"/>
                </a:stretch>
              </a:blipFill>
            </p:spPr>
            <p:txBody>
              <a:bodyPr/>
              <a:lstStyle/>
              <a:p>
                <a:r>
                  <a:rPr lang="en-US">
                    <a:noFill/>
                  </a:rPr>
                  <a:t> </a:t>
                </a:r>
              </a:p>
            </p:txBody>
          </p:sp>
        </mc:Fallback>
      </mc:AlternateContent>
      <p:sp>
        <p:nvSpPr>
          <p:cNvPr id="135" name="Rectangle 134">
            <a:extLst>
              <a:ext uri="{FF2B5EF4-FFF2-40B4-BE49-F238E27FC236}">
                <a16:creationId xmlns:a16="http://schemas.microsoft.com/office/drawing/2014/main" id="{D3CDDDF6-5293-47CE-BCDF-3A0E5DB5B11E}"/>
              </a:ext>
            </a:extLst>
          </p:cNvPr>
          <p:cNvSpPr/>
          <p:nvPr/>
        </p:nvSpPr>
        <p:spPr>
          <a:xfrm>
            <a:off x="3609975" y="248703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36" name="Rectangle 135">
            <a:extLst>
              <a:ext uri="{FF2B5EF4-FFF2-40B4-BE49-F238E27FC236}">
                <a16:creationId xmlns:a16="http://schemas.microsoft.com/office/drawing/2014/main" id="{48D43FBC-4165-46A6-AD31-9FB8BC6B6B2F}"/>
              </a:ext>
            </a:extLst>
          </p:cNvPr>
          <p:cNvSpPr/>
          <p:nvPr/>
        </p:nvSpPr>
        <p:spPr>
          <a:xfrm>
            <a:off x="3609974" y="269269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37" name="Arrow: Right 136">
            <a:extLst>
              <a:ext uri="{FF2B5EF4-FFF2-40B4-BE49-F238E27FC236}">
                <a16:creationId xmlns:a16="http://schemas.microsoft.com/office/drawing/2014/main" id="{50A0F22A-88AF-4F51-867A-7656A100F1BA}"/>
              </a:ext>
            </a:extLst>
          </p:cNvPr>
          <p:cNvSpPr/>
          <p:nvPr/>
        </p:nvSpPr>
        <p:spPr>
          <a:xfrm>
            <a:off x="4525826" y="3104018"/>
            <a:ext cx="985974"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8" name="TextBox 137">
                <a:extLst>
                  <a:ext uri="{FF2B5EF4-FFF2-40B4-BE49-F238E27FC236}">
                    <a16:creationId xmlns:a16="http://schemas.microsoft.com/office/drawing/2014/main" id="{B92F7141-BF11-4B41-B695-1D7788662FF4}"/>
                  </a:ext>
                </a:extLst>
              </p:cNvPr>
              <p:cNvSpPr txBox="1"/>
              <p:nvPr/>
            </p:nvSpPr>
            <p:spPr>
              <a:xfrm>
                <a:off x="4189430" y="2423928"/>
                <a:ext cx="1544523" cy="646331"/>
              </a:xfrm>
              <a:prstGeom prst="rect">
                <a:avLst/>
              </a:prstGeom>
              <a:noFill/>
            </p:spPr>
            <p:txBody>
              <a:bodyPr wrap="square" rtlCol="0">
                <a:spAutoFit/>
              </a:bodyPr>
              <a:lstStyle/>
              <a:p>
                <a:pPr algn="ctr"/>
                <a:r>
                  <a:rPr lang="en-US" dirty="0"/>
                  <a:t>Align </a:t>
                </a:r>
                <a14:m>
                  <m:oMath xmlns:m="http://schemas.openxmlformats.org/officeDocument/2006/math">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𝐴𝑜𝐴</m:t>
                        </m:r>
                      </m:e>
                      <m:sub>
                        <m:r>
                          <a:rPr lang="en-US" i="1">
                            <a:solidFill>
                              <a:srgbClr val="FF0000"/>
                            </a:solidFill>
                            <a:latin typeface="Cambria Math" panose="02040503050406030204" pitchFamily="18" charset="0"/>
                          </a:rPr>
                          <m:t>1</m:t>
                        </m:r>
                      </m:sub>
                    </m:sSub>
                    <m:r>
                      <a:rPr lang="en-US">
                        <a:solidFill>
                          <a:srgbClr val="FF0000"/>
                        </a:solidFill>
                        <a:latin typeface="Cambria Math" panose="02040503050406030204" pitchFamily="18" charset="0"/>
                      </a:rPr>
                      <m:t>/</m:t>
                    </m:r>
                    <m:r>
                      <m:rPr>
                        <m:sty m:val="p"/>
                      </m:rPr>
                      <a:rPr lang="el-GR" i="1">
                        <a:solidFill>
                          <a:srgbClr val="FF0000"/>
                        </a:solidFill>
                        <a:latin typeface="Cambria Math" panose="02040503050406030204" pitchFamily="18" charset="0"/>
                      </a:rPr>
                      <m:t>Δ</m:t>
                    </m:r>
                    <m:sSub>
                      <m:sSubPr>
                        <m:ctrlPr>
                          <a:rPr lang="el-GR"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𝑇</m:t>
                        </m:r>
                      </m:e>
                      <m:sub>
                        <m:r>
                          <a:rPr lang="en-US" i="1">
                            <a:solidFill>
                              <a:srgbClr val="FF0000"/>
                            </a:solidFill>
                            <a:latin typeface="Cambria Math" panose="02040503050406030204" pitchFamily="18" charset="0"/>
                          </a:rPr>
                          <m:t>1</m:t>
                        </m:r>
                      </m:sub>
                    </m:sSub>
                  </m:oMath>
                </a14:m>
                <a:endParaRPr lang="en-US" dirty="0"/>
              </a:p>
            </p:txBody>
          </p:sp>
        </mc:Choice>
        <mc:Fallback xmlns="">
          <p:sp>
            <p:nvSpPr>
              <p:cNvPr id="138" name="TextBox 137">
                <a:extLst>
                  <a:ext uri="{FF2B5EF4-FFF2-40B4-BE49-F238E27FC236}">
                    <a16:creationId xmlns:a16="http://schemas.microsoft.com/office/drawing/2014/main" id="{B92F7141-BF11-4B41-B695-1D7788662FF4}"/>
                  </a:ext>
                </a:extLst>
              </p:cNvPr>
              <p:cNvSpPr txBox="1">
                <a:spLocks noRot="1" noChangeAspect="1" noMove="1" noResize="1" noEditPoints="1" noAdjustHandles="1" noChangeArrowheads="1" noChangeShapeType="1" noTextEdit="1"/>
              </p:cNvSpPr>
              <p:nvPr/>
            </p:nvSpPr>
            <p:spPr>
              <a:xfrm>
                <a:off x="4189430" y="2423928"/>
                <a:ext cx="1544523" cy="646331"/>
              </a:xfrm>
              <a:prstGeom prst="rect">
                <a:avLst/>
              </a:prstGeom>
              <a:blipFill>
                <a:blip r:embed="rId7"/>
                <a:stretch>
                  <a:fillRect t="-5660" b="-6604"/>
                </a:stretch>
              </a:blipFill>
            </p:spPr>
            <p:txBody>
              <a:bodyPr/>
              <a:lstStyle/>
              <a:p>
                <a:r>
                  <a:rPr lang="en-US">
                    <a:noFill/>
                  </a:rPr>
                  <a:t> </a:t>
                </a:r>
              </a:p>
            </p:txBody>
          </p:sp>
        </mc:Fallback>
      </mc:AlternateContent>
      <p:sp>
        <p:nvSpPr>
          <p:cNvPr id="139" name="Rectangle 138">
            <a:extLst>
              <a:ext uri="{FF2B5EF4-FFF2-40B4-BE49-F238E27FC236}">
                <a16:creationId xmlns:a16="http://schemas.microsoft.com/office/drawing/2014/main" id="{2F058607-CA4D-46D2-B458-7691A859662F}"/>
              </a:ext>
            </a:extLst>
          </p:cNvPr>
          <p:cNvSpPr/>
          <p:nvPr/>
        </p:nvSpPr>
        <p:spPr>
          <a:xfrm rot="16200000">
            <a:off x="6414328" y="372100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sp>
        <p:nvSpPr>
          <p:cNvPr id="140" name="Rectangle 139">
            <a:extLst>
              <a:ext uri="{FF2B5EF4-FFF2-40B4-BE49-F238E27FC236}">
                <a16:creationId xmlns:a16="http://schemas.microsoft.com/office/drawing/2014/main" id="{B111A6A0-E822-496A-8BC3-39081AD7FA58}"/>
              </a:ext>
            </a:extLst>
          </p:cNvPr>
          <p:cNvSpPr/>
          <p:nvPr/>
        </p:nvSpPr>
        <p:spPr>
          <a:xfrm>
            <a:off x="6414329" y="269269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141" name="Rectangle 140">
            <a:extLst>
              <a:ext uri="{FF2B5EF4-FFF2-40B4-BE49-F238E27FC236}">
                <a16:creationId xmlns:a16="http://schemas.microsoft.com/office/drawing/2014/main" id="{B7607B62-EA1E-4487-B463-94E04F2BBF88}"/>
              </a:ext>
            </a:extLst>
          </p:cNvPr>
          <p:cNvSpPr/>
          <p:nvPr/>
        </p:nvSpPr>
        <p:spPr>
          <a:xfrm>
            <a:off x="6414328" y="289835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142" name="Rectangle 141">
            <a:extLst>
              <a:ext uri="{FF2B5EF4-FFF2-40B4-BE49-F238E27FC236}">
                <a16:creationId xmlns:a16="http://schemas.microsoft.com/office/drawing/2014/main" id="{EA5DA78D-C78F-4F9D-9ED8-839C7D683883}"/>
              </a:ext>
            </a:extLst>
          </p:cNvPr>
          <p:cNvSpPr/>
          <p:nvPr/>
        </p:nvSpPr>
        <p:spPr>
          <a:xfrm>
            <a:off x="6414328" y="31040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143" name="Rectangle 142">
            <a:extLst>
              <a:ext uri="{FF2B5EF4-FFF2-40B4-BE49-F238E27FC236}">
                <a16:creationId xmlns:a16="http://schemas.microsoft.com/office/drawing/2014/main" id="{B50986A5-F1B3-4572-91EE-2A5E9C202500}"/>
              </a:ext>
            </a:extLst>
          </p:cNvPr>
          <p:cNvSpPr/>
          <p:nvPr/>
        </p:nvSpPr>
        <p:spPr>
          <a:xfrm>
            <a:off x="6414328" y="330967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pic>
        <p:nvPicPr>
          <p:cNvPr id="144" name="Picture 2" descr="Image result for microphone symbol">
            <a:extLst>
              <a:ext uri="{FF2B5EF4-FFF2-40B4-BE49-F238E27FC236}">
                <a16:creationId xmlns:a16="http://schemas.microsoft.com/office/drawing/2014/main" id="{8989FAA0-DEF1-4272-A2AD-2E1EB144F0B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83623" y="1535534"/>
            <a:ext cx="438366" cy="438366"/>
          </a:xfrm>
          <a:prstGeom prst="rect">
            <a:avLst/>
          </a:prstGeom>
          <a:noFill/>
          <a:extLst>
            <a:ext uri="{909E8E84-426E-40DD-AFC4-6F175D3DCCD1}">
              <a14:hiddenFill xmlns:a14="http://schemas.microsoft.com/office/drawing/2010/main">
                <a:solidFill>
                  <a:srgbClr val="FFFFFF"/>
                </a:solidFill>
              </a14:hiddenFill>
            </a:ext>
          </a:extLst>
        </p:spPr>
      </p:pic>
      <p:pic>
        <p:nvPicPr>
          <p:cNvPr id="145" name="Picture 2" descr="Image result for microphone symbol">
            <a:extLst>
              <a:ext uri="{FF2B5EF4-FFF2-40B4-BE49-F238E27FC236}">
                <a16:creationId xmlns:a16="http://schemas.microsoft.com/office/drawing/2014/main" id="{35C06346-CB6B-4C82-A280-66E8767EF12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97974" y="1535534"/>
            <a:ext cx="438366" cy="43836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46" name="TextBox 145">
                <a:extLst>
                  <a:ext uri="{FF2B5EF4-FFF2-40B4-BE49-F238E27FC236}">
                    <a16:creationId xmlns:a16="http://schemas.microsoft.com/office/drawing/2014/main" id="{FF5FA0FB-47D5-4AD6-AE29-4369417269A4}"/>
                  </a:ext>
                </a:extLst>
              </p:cNvPr>
              <p:cNvSpPr txBox="1"/>
              <p:nvPr/>
            </p:nvSpPr>
            <p:spPr>
              <a:xfrm>
                <a:off x="5783623" y="1993827"/>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oMath>
                  </m:oMathPara>
                </a14:m>
                <a:endParaRPr lang="en-US" b="1" dirty="0"/>
              </a:p>
            </p:txBody>
          </p:sp>
        </mc:Choice>
        <mc:Fallback xmlns="">
          <p:sp>
            <p:nvSpPr>
              <p:cNvPr id="146" name="TextBox 145">
                <a:extLst>
                  <a:ext uri="{FF2B5EF4-FFF2-40B4-BE49-F238E27FC236}">
                    <a16:creationId xmlns:a16="http://schemas.microsoft.com/office/drawing/2014/main" id="{FF5FA0FB-47D5-4AD6-AE29-4369417269A4}"/>
                  </a:ext>
                </a:extLst>
              </p:cNvPr>
              <p:cNvSpPr txBox="1">
                <a:spLocks noRot="1" noChangeAspect="1" noMove="1" noResize="1" noEditPoints="1" noAdjustHandles="1" noChangeArrowheads="1" noChangeShapeType="1" noTextEdit="1"/>
              </p:cNvSpPr>
              <p:nvPr/>
            </p:nvSpPr>
            <p:spPr>
              <a:xfrm>
                <a:off x="5783623" y="1993827"/>
                <a:ext cx="438366" cy="369332"/>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7" name="TextBox 146">
                <a:extLst>
                  <a:ext uri="{FF2B5EF4-FFF2-40B4-BE49-F238E27FC236}">
                    <a16:creationId xmlns:a16="http://schemas.microsoft.com/office/drawing/2014/main" id="{83FED7FB-C754-44B0-97F1-C2B4265A5B10}"/>
                  </a:ext>
                </a:extLst>
              </p:cNvPr>
              <p:cNvSpPr txBox="1"/>
              <p:nvPr/>
            </p:nvSpPr>
            <p:spPr>
              <a:xfrm>
                <a:off x="6297974" y="1993827"/>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𝒋</m:t>
                      </m:r>
                    </m:oMath>
                  </m:oMathPara>
                </a14:m>
                <a:endParaRPr lang="en-US" b="1" dirty="0"/>
              </a:p>
            </p:txBody>
          </p:sp>
        </mc:Choice>
        <mc:Fallback xmlns="">
          <p:sp>
            <p:nvSpPr>
              <p:cNvPr id="147" name="TextBox 146">
                <a:extLst>
                  <a:ext uri="{FF2B5EF4-FFF2-40B4-BE49-F238E27FC236}">
                    <a16:creationId xmlns:a16="http://schemas.microsoft.com/office/drawing/2014/main" id="{83FED7FB-C754-44B0-97F1-C2B4265A5B10}"/>
                  </a:ext>
                </a:extLst>
              </p:cNvPr>
              <p:cNvSpPr txBox="1">
                <a:spLocks noRot="1" noChangeAspect="1" noMove="1" noResize="1" noEditPoints="1" noAdjustHandles="1" noChangeArrowheads="1" noChangeShapeType="1" noTextEdit="1"/>
              </p:cNvSpPr>
              <p:nvPr/>
            </p:nvSpPr>
            <p:spPr>
              <a:xfrm>
                <a:off x="6297974" y="1993827"/>
                <a:ext cx="438366" cy="369332"/>
              </a:xfrm>
              <a:prstGeom prst="rect">
                <a:avLst/>
              </a:prstGeom>
              <a:blipFill>
                <a:blip r:embed="rId9"/>
                <a:stretch>
                  <a:fillRect b="-11475"/>
                </a:stretch>
              </a:blipFill>
            </p:spPr>
            <p:txBody>
              <a:bodyPr/>
              <a:lstStyle/>
              <a:p>
                <a:r>
                  <a:rPr lang="en-US">
                    <a:noFill/>
                  </a:rPr>
                  <a:t> </a:t>
                </a:r>
              </a:p>
            </p:txBody>
          </p:sp>
        </mc:Fallback>
      </mc:AlternateContent>
      <p:sp>
        <p:nvSpPr>
          <p:cNvPr id="148" name="Rectangle 147">
            <a:extLst>
              <a:ext uri="{FF2B5EF4-FFF2-40B4-BE49-F238E27FC236}">
                <a16:creationId xmlns:a16="http://schemas.microsoft.com/office/drawing/2014/main" id="{EB0F93A1-2A4A-4BB3-88F3-82103BEDF159}"/>
              </a:ext>
            </a:extLst>
          </p:cNvPr>
          <p:cNvSpPr/>
          <p:nvPr/>
        </p:nvSpPr>
        <p:spPr>
          <a:xfrm>
            <a:off x="6414328" y="351533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149" name="Rectangle 148">
            <a:extLst>
              <a:ext uri="{FF2B5EF4-FFF2-40B4-BE49-F238E27FC236}">
                <a16:creationId xmlns:a16="http://schemas.microsoft.com/office/drawing/2014/main" id="{DB42E9B9-8059-4B31-936A-3393864B9D68}"/>
              </a:ext>
            </a:extLst>
          </p:cNvPr>
          <p:cNvSpPr/>
          <p:nvPr/>
        </p:nvSpPr>
        <p:spPr>
          <a:xfrm rot="16200000">
            <a:off x="5899976" y="372100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sp>
        <p:nvSpPr>
          <p:cNvPr id="150" name="Rectangle 149">
            <a:extLst>
              <a:ext uri="{FF2B5EF4-FFF2-40B4-BE49-F238E27FC236}">
                <a16:creationId xmlns:a16="http://schemas.microsoft.com/office/drawing/2014/main" id="{3F79C86F-9BD1-42EA-B81D-FD1159C6FAAF}"/>
              </a:ext>
            </a:extLst>
          </p:cNvPr>
          <p:cNvSpPr/>
          <p:nvPr/>
        </p:nvSpPr>
        <p:spPr>
          <a:xfrm>
            <a:off x="5899977" y="269269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151" name="Rectangle 150">
            <a:extLst>
              <a:ext uri="{FF2B5EF4-FFF2-40B4-BE49-F238E27FC236}">
                <a16:creationId xmlns:a16="http://schemas.microsoft.com/office/drawing/2014/main" id="{7A8A2A0A-FAE7-4A40-914F-84F3837A4892}"/>
              </a:ext>
            </a:extLst>
          </p:cNvPr>
          <p:cNvSpPr/>
          <p:nvPr/>
        </p:nvSpPr>
        <p:spPr>
          <a:xfrm>
            <a:off x="5899976" y="289835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152" name="Rectangle 151">
            <a:extLst>
              <a:ext uri="{FF2B5EF4-FFF2-40B4-BE49-F238E27FC236}">
                <a16:creationId xmlns:a16="http://schemas.microsoft.com/office/drawing/2014/main" id="{60824F7C-00CA-4708-AC7D-0B8347AB127B}"/>
              </a:ext>
            </a:extLst>
          </p:cNvPr>
          <p:cNvSpPr/>
          <p:nvPr/>
        </p:nvSpPr>
        <p:spPr>
          <a:xfrm>
            <a:off x="5899976" y="31040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153" name="Rectangle 152">
            <a:extLst>
              <a:ext uri="{FF2B5EF4-FFF2-40B4-BE49-F238E27FC236}">
                <a16:creationId xmlns:a16="http://schemas.microsoft.com/office/drawing/2014/main" id="{7DB02380-3F53-4C61-B196-846C3DA97437}"/>
              </a:ext>
            </a:extLst>
          </p:cNvPr>
          <p:cNvSpPr/>
          <p:nvPr/>
        </p:nvSpPr>
        <p:spPr>
          <a:xfrm>
            <a:off x="5899976" y="330967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154" name="Rectangle 153">
            <a:extLst>
              <a:ext uri="{FF2B5EF4-FFF2-40B4-BE49-F238E27FC236}">
                <a16:creationId xmlns:a16="http://schemas.microsoft.com/office/drawing/2014/main" id="{636BA708-DA4C-4DF8-8BD5-D8753918FF34}"/>
              </a:ext>
            </a:extLst>
          </p:cNvPr>
          <p:cNvSpPr/>
          <p:nvPr/>
        </p:nvSpPr>
        <p:spPr>
          <a:xfrm>
            <a:off x="5899976" y="351533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155" name="Rectangle 154">
            <a:extLst>
              <a:ext uri="{FF2B5EF4-FFF2-40B4-BE49-F238E27FC236}">
                <a16:creationId xmlns:a16="http://schemas.microsoft.com/office/drawing/2014/main" id="{99EA5BAA-D400-4744-BD04-0D68F17A1E86}"/>
              </a:ext>
            </a:extLst>
          </p:cNvPr>
          <p:cNvSpPr/>
          <p:nvPr/>
        </p:nvSpPr>
        <p:spPr>
          <a:xfrm>
            <a:off x="6414329" y="24870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56" name="Rectangle 155">
            <a:extLst>
              <a:ext uri="{FF2B5EF4-FFF2-40B4-BE49-F238E27FC236}">
                <a16:creationId xmlns:a16="http://schemas.microsoft.com/office/drawing/2014/main" id="{5DA9F9C4-0D0D-4E23-B33C-B89F28841127}"/>
              </a:ext>
            </a:extLst>
          </p:cNvPr>
          <p:cNvSpPr/>
          <p:nvPr/>
        </p:nvSpPr>
        <p:spPr>
          <a:xfrm>
            <a:off x="5899977" y="24870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57" name="Arrow: Right 156">
            <a:extLst>
              <a:ext uri="{FF2B5EF4-FFF2-40B4-BE49-F238E27FC236}">
                <a16:creationId xmlns:a16="http://schemas.microsoft.com/office/drawing/2014/main" id="{F2971FD1-F6AA-4FED-AA2C-D0005102DFA4}"/>
              </a:ext>
            </a:extLst>
          </p:cNvPr>
          <p:cNvSpPr/>
          <p:nvPr/>
        </p:nvSpPr>
        <p:spPr>
          <a:xfrm>
            <a:off x="7103153" y="3104018"/>
            <a:ext cx="985974"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8" name="TextBox 157">
            <a:extLst>
              <a:ext uri="{FF2B5EF4-FFF2-40B4-BE49-F238E27FC236}">
                <a16:creationId xmlns:a16="http://schemas.microsoft.com/office/drawing/2014/main" id="{9809D978-02E1-467A-B043-02EF0A81E488}"/>
              </a:ext>
            </a:extLst>
          </p:cNvPr>
          <p:cNvSpPr txBox="1"/>
          <p:nvPr/>
        </p:nvSpPr>
        <p:spPr>
          <a:xfrm>
            <a:off x="6823879" y="2471915"/>
            <a:ext cx="1544523" cy="646331"/>
          </a:xfrm>
          <a:prstGeom prst="rect">
            <a:avLst/>
          </a:prstGeom>
          <a:noFill/>
        </p:spPr>
        <p:txBody>
          <a:bodyPr wrap="square" rtlCol="0">
            <a:spAutoFit/>
          </a:bodyPr>
          <a:lstStyle/>
          <a:p>
            <a:pPr algn="ctr"/>
            <a:r>
              <a:rPr lang="en-US" dirty="0"/>
              <a:t>Cancel</a:t>
            </a:r>
            <a:br>
              <a:rPr lang="en-US" dirty="0"/>
            </a:br>
            <a:r>
              <a:rPr lang="en-US" dirty="0">
                <a:solidFill>
                  <a:srgbClr val="FF0000"/>
                </a:solidFill>
              </a:rPr>
              <a:t>Path 1</a:t>
            </a:r>
          </a:p>
        </p:txBody>
      </p:sp>
      <p:pic>
        <p:nvPicPr>
          <p:cNvPr id="159" name="Picture 2" descr="Image result for subtract icon">
            <a:extLst>
              <a:ext uri="{FF2B5EF4-FFF2-40B4-BE49-F238E27FC236}">
                <a16:creationId xmlns:a16="http://schemas.microsoft.com/office/drawing/2014/main" id="{807168E4-3199-4F25-BC16-32DC3D49E075}"/>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404759" y="3436112"/>
            <a:ext cx="382761" cy="382761"/>
          </a:xfrm>
          <a:prstGeom prst="rect">
            <a:avLst/>
          </a:prstGeom>
          <a:noFill/>
          <a:extLst>
            <a:ext uri="{909E8E84-426E-40DD-AFC4-6F175D3DCCD1}">
              <a14:hiddenFill xmlns:a14="http://schemas.microsoft.com/office/drawing/2010/main">
                <a:solidFill>
                  <a:srgbClr val="FFFFFF"/>
                </a:solidFill>
              </a14:hiddenFill>
            </a:ext>
          </a:extLst>
        </p:spPr>
      </p:pic>
      <p:sp>
        <p:nvSpPr>
          <p:cNvPr id="160" name="Rectangle 159">
            <a:extLst>
              <a:ext uri="{FF2B5EF4-FFF2-40B4-BE49-F238E27FC236}">
                <a16:creationId xmlns:a16="http://schemas.microsoft.com/office/drawing/2014/main" id="{947AB91F-CC18-4465-859C-3BA97880C4C6}"/>
              </a:ext>
            </a:extLst>
          </p:cNvPr>
          <p:cNvSpPr/>
          <p:nvPr/>
        </p:nvSpPr>
        <p:spPr>
          <a:xfrm>
            <a:off x="8534333" y="269269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rgbClr val="FF0000"/>
                </a:solidFill>
              </a:rPr>
              <a:t>-</a:t>
            </a:r>
          </a:p>
        </p:txBody>
      </p:sp>
      <p:sp>
        <p:nvSpPr>
          <p:cNvPr id="161" name="Rectangle 160">
            <a:extLst>
              <a:ext uri="{FF2B5EF4-FFF2-40B4-BE49-F238E27FC236}">
                <a16:creationId xmlns:a16="http://schemas.microsoft.com/office/drawing/2014/main" id="{7295631E-DF38-43F8-A6BD-0AAAF631F918}"/>
              </a:ext>
            </a:extLst>
          </p:cNvPr>
          <p:cNvSpPr/>
          <p:nvPr/>
        </p:nvSpPr>
        <p:spPr>
          <a:xfrm>
            <a:off x="8534332" y="289835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rgbClr val="FF0000"/>
                </a:solidFill>
              </a:rPr>
              <a:t>-</a:t>
            </a:r>
          </a:p>
        </p:txBody>
      </p:sp>
      <p:sp>
        <p:nvSpPr>
          <p:cNvPr id="162" name="Rectangle 161">
            <a:extLst>
              <a:ext uri="{FF2B5EF4-FFF2-40B4-BE49-F238E27FC236}">
                <a16:creationId xmlns:a16="http://schemas.microsoft.com/office/drawing/2014/main" id="{9795AB98-CC4F-4C5A-BAF5-94A449F91442}"/>
              </a:ext>
            </a:extLst>
          </p:cNvPr>
          <p:cNvSpPr/>
          <p:nvPr/>
        </p:nvSpPr>
        <p:spPr>
          <a:xfrm>
            <a:off x="8534332" y="31040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rgbClr val="FF0000"/>
                </a:solidFill>
              </a:rPr>
              <a:t>-</a:t>
            </a:r>
          </a:p>
        </p:txBody>
      </p:sp>
      <p:sp>
        <p:nvSpPr>
          <p:cNvPr id="163" name="Rectangle 162">
            <a:extLst>
              <a:ext uri="{FF2B5EF4-FFF2-40B4-BE49-F238E27FC236}">
                <a16:creationId xmlns:a16="http://schemas.microsoft.com/office/drawing/2014/main" id="{7C48BF5F-34C9-41AA-8FE0-AF32238C85C7}"/>
              </a:ext>
            </a:extLst>
          </p:cNvPr>
          <p:cNvSpPr/>
          <p:nvPr/>
        </p:nvSpPr>
        <p:spPr>
          <a:xfrm>
            <a:off x="8534332" y="330967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rgbClr val="FF0000"/>
                </a:solidFill>
              </a:rPr>
              <a:t>-</a:t>
            </a:r>
          </a:p>
        </p:txBody>
      </p:sp>
      <p:sp>
        <p:nvSpPr>
          <p:cNvPr id="164" name="Rectangle 163">
            <a:extLst>
              <a:ext uri="{FF2B5EF4-FFF2-40B4-BE49-F238E27FC236}">
                <a16:creationId xmlns:a16="http://schemas.microsoft.com/office/drawing/2014/main" id="{E3E0D23F-6B23-4931-AF25-D2EEC3305E3D}"/>
              </a:ext>
            </a:extLst>
          </p:cNvPr>
          <p:cNvSpPr/>
          <p:nvPr/>
        </p:nvSpPr>
        <p:spPr>
          <a:xfrm>
            <a:off x="8534332" y="351533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rgbClr val="FF0000"/>
                </a:solidFill>
              </a:rPr>
              <a:t>-</a:t>
            </a:r>
          </a:p>
        </p:txBody>
      </p:sp>
      <p:sp>
        <p:nvSpPr>
          <p:cNvPr id="165" name="Rectangle 164">
            <a:extLst>
              <a:ext uri="{FF2B5EF4-FFF2-40B4-BE49-F238E27FC236}">
                <a16:creationId xmlns:a16="http://schemas.microsoft.com/office/drawing/2014/main" id="{DBDC388E-7994-4DA3-836C-597C8C1C3AD3}"/>
              </a:ext>
            </a:extLst>
          </p:cNvPr>
          <p:cNvSpPr/>
          <p:nvPr/>
        </p:nvSpPr>
        <p:spPr>
          <a:xfrm>
            <a:off x="8534333" y="24870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rgbClr val="FF0000"/>
                </a:solidFill>
              </a:rPr>
              <a:t>-</a:t>
            </a:r>
          </a:p>
        </p:txBody>
      </p:sp>
      <p:sp>
        <p:nvSpPr>
          <p:cNvPr id="166" name="Rectangle 165">
            <a:extLst>
              <a:ext uri="{FF2B5EF4-FFF2-40B4-BE49-F238E27FC236}">
                <a16:creationId xmlns:a16="http://schemas.microsoft.com/office/drawing/2014/main" id="{6A8C8340-6CE2-4B0E-9418-4E3349777065}"/>
              </a:ext>
            </a:extLst>
          </p:cNvPr>
          <p:cNvSpPr/>
          <p:nvPr/>
        </p:nvSpPr>
        <p:spPr>
          <a:xfrm>
            <a:off x="8534332" y="372100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rgbClr val="FF0000"/>
                </a:solidFill>
              </a:rPr>
              <a:t>-</a:t>
            </a:r>
          </a:p>
        </p:txBody>
      </p:sp>
      <p:sp>
        <p:nvSpPr>
          <p:cNvPr id="204" name="TextBox 203">
            <a:extLst>
              <a:ext uri="{FF2B5EF4-FFF2-40B4-BE49-F238E27FC236}">
                <a16:creationId xmlns:a16="http://schemas.microsoft.com/office/drawing/2014/main" id="{210A2535-6EEA-4177-B5CA-9BCFA991AF00}"/>
              </a:ext>
            </a:extLst>
          </p:cNvPr>
          <p:cNvSpPr txBox="1"/>
          <p:nvPr/>
        </p:nvSpPr>
        <p:spPr>
          <a:xfrm>
            <a:off x="2684823" y="4564840"/>
            <a:ext cx="1561729" cy="369332"/>
          </a:xfrm>
          <a:prstGeom prst="rect">
            <a:avLst/>
          </a:prstGeom>
          <a:solidFill>
            <a:schemeClr val="tx1"/>
          </a:solidFill>
        </p:spPr>
        <p:txBody>
          <a:bodyPr wrap="square" rtlCol="0">
            <a:spAutoFit/>
          </a:bodyPr>
          <a:lstStyle/>
          <a:p>
            <a:pPr algn="ctr"/>
            <a:r>
              <a:rPr lang="en-US" dirty="0">
                <a:solidFill>
                  <a:schemeClr val="bg1"/>
                </a:solidFill>
              </a:rPr>
              <a:t>Raw Signal</a:t>
            </a:r>
          </a:p>
        </p:txBody>
      </p:sp>
      <p:sp>
        <p:nvSpPr>
          <p:cNvPr id="205" name="TextBox 204">
            <a:extLst>
              <a:ext uri="{FF2B5EF4-FFF2-40B4-BE49-F238E27FC236}">
                <a16:creationId xmlns:a16="http://schemas.microsoft.com/office/drawing/2014/main" id="{9704AFF5-E036-4902-9884-27928B8F9816}"/>
              </a:ext>
            </a:extLst>
          </p:cNvPr>
          <p:cNvSpPr txBox="1"/>
          <p:nvPr/>
        </p:nvSpPr>
        <p:spPr>
          <a:xfrm>
            <a:off x="5413446" y="4564840"/>
            <a:ext cx="1769056" cy="369332"/>
          </a:xfrm>
          <a:prstGeom prst="rect">
            <a:avLst/>
          </a:prstGeom>
          <a:solidFill>
            <a:schemeClr val="tx1"/>
          </a:solidFill>
        </p:spPr>
        <p:txBody>
          <a:bodyPr wrap="square" rtlCol="0">
            <a:spAutoFit/>
          </a:bodyPr>
          <a:lstStyle/>
          <a:p>
            <a:pPr algn="ctr"/>
            <a:r>
              <a:rPr lang="en-US" dirty="0">
                <a:solidFill>
                  <a:schemeClr val="bg1"/>
                </a:solidFill>
              </a:rPr>
              <a:t>Aligned Signal</a:t>
            </a:r>
          </a:p>
        </p:txBody>
      </p:sp>
      <p:sp>
        <p:nvSpPr>
          <p:cNvPr id="206" name="TextBox 205">
            <a:extLst>
              <a:ext uri="{FF2B5EF4-FFF2-40B4-BE49-F238E27FC236}">
                <a16:creationId xmlns:a16="http://schemas.microsoft.com/office/drawing/2014/main" id="{26863D02-23B9-408E-A5E4-B941FCBCE074}"/>
              </a:ext>
            </a:extLst>
          </p:cNvPr>
          <p:cNvSpPr txBox="1"/>
          <p:nvPr/>
        </p:nvSpPr>
        <p:spPr>
          <a:xfrm>
            <a:off x="8058862" y="4564840"/>
            <a:ext cx="1156599" cy="369332"/>
          </a:xfrm>
          <a:prstGeom prst="rect">
            <a:avLst/>
          </a:prstGeom>
          <a:solidFill>
            <a:schemeClr val="tx1"/>
          </a:solidFill>
        </p:spPr>
        <p:txBody>
          <a:bodyPr wrap="square" rtlCol="0">
            <a:spAutoFit/>
          </a:bodyPr>
          <a:lstStyle/>
          <a:p>
            <a:pPr algn="ctr"/>
            <a:r>
              <a:rPr lang="en-US" dirty="0">
                <a:solidFill>
                  <a:schemeClr val="bg1"/>
                </a:solidFill>
              </a:rPr>
              <a:t>Residue</a:t>
            </a:r>
          </a:p>
        </p:txBody>
      </p:sp>
      <mc:AlternateContent xmlns:mc="http://schemas.openxmlformats.org/markup-compatibility/2006" xmlns:a14="http://schemas.microsoft.com/office/drawing/2010/main">
        <mc:Choice Requires="a14">
          <p:sp>
            <p:nvSpPr>
              <p:cNvPr id="208" name="TextBox 207">
                <a:extLst>
                  <a:ext uri="{FF2B5EF4-FFF2-40B4-BE49-F238E27FC236}">
                    <a16:creationId xmlns:a16="http://schemas.microsoft.com/office/drawing/2014/main" id="{206173F3-7D2A-463B-B36C-50411E04D5FC}"/>
                  </a:ext>
                </a:extLst>
              </p:cNvPr>
              <p:cNvSpPr txBox="1"/>
              <p:nvPr/>
            </p:nvSpPr>
            <p:spPr>
              <a:xfrm>
                <a:off x="0" y="5594877"/>
                <a:ext cx="12192000" cy="646331"/>
              </a:xfrm>
              <a:prstGeom prst="rect">
                <a:avLst/>
              </a:prstGeom>
              <a:solidFill>
                <a:schemeClr val="accent1">
                  <a:lumMod val="20000"/>
                  <a:lumOff val="80000"/>
                </a:schemeClr>
              </a:solidFill>
            </p:spPr>
            <p:txBody>
              <a:bodyPr wrap="square" rtlCol="0">
                <a:spAutoFit/>
              </a:bodyPr>
              <a:lstStyle/>
              <a:p>
                <a:pPr algn="ctr"/>
                <a:r>
                  <a:rPr lang="en-US" sz="3600" dirty="0">
                    <a:solidFill>
                      <a:schemeClr val="tx1"/>
                    </a:solidFill>
                  </a:rPr>
                  <a:t>Find </a:t>
                </a:r>
                <a14:m>
                  <m:oMath xmlns:m="http://schemas.openxmlformats.org/officeDocument/2006/math">
                    <m:sSub>
                      <m:sSubPr>
                        <m:ctrlPr>
                          <a:rPr lang="en-US" sz="3600" i="1" smtClean="0">
                            <a:solidFill>
                              <a:srgbClr val="FF0000"/>
                            </a:solidFill>
                            <a:latin typeface="Cambria Math" panose="02040503050406030204" pitchFamily="18" charset="0"/>
                          </a:rPr>
                        </m:ctrlPr>
                      </m:sSubPr>
                      <m:e>
                        <m:r>
                          <a:rPr lang="en-US" sz="3600" i="1">
                            <a:solidFill>
                              <a:srgbClr val="FF0000"/>
                            </a:solidFill>
                            <a:latin typeface="Cambria Math" panose="02040503050406030204" pitchFamily="18" charset="0"/>
                          </a:rPr>
                          <m:t>𝐴𝑜𝐴</m:t>
                        </m:r>
                      </m:e>
                      <m:sub>
                        <m:r>
                          <a:rPr lang="en-US" sz="3600" i="1">
                            <a:solidFill>
                              <a:srgbClr val="FF0000"/>
                            </a:solidFill>
                            <a:latin typeface="Cambria Math" panose="02040503050406030204" pitchFamily="18" charset="0"/>
                          </a:rPr>
                          <m:t>1</m:t>
                        </m:r>
                      </m:sub>
                    </m:sSub>
                    <m:r>
                      <a:rPr lang="en-US" sz="3600" b="0" i="0" smtClean="0">
                        <a:solidFill>
                          <a:srgbClr val="FF0000"/>
                        </a:solidFill>
                        <a:latin typeface="Cambria Math" panose="02040503050406030204" pitchFamily="18" charset="0"/>
                      </a:rPr>
                      <m:t>(</m:t>
                    </m:r>
                    <m:r>
                      <m:rPr>
                        <m:sty m:val="p"/>
                      </m:rPr>
                      <a:rPr lang="el-GR" sz="3600" i="1">
                        <a:solidFill>
                          <a:srgbClr val="FF0000"/>
                        </a:solidFill>
                        <a:latin typeface="Cambria Math" panose="02040503050406030204" pitchFamily="18" charset="0"/>
                      </a:rPr>
                      <m:t>Δ</m:t>
                    </m:r>
                    <m:sSub>
                      <m:sSubPr>
                        <m:ctrlPr>
                          <a:rPr lang="el-GR" sz="3600" i="1">
                            <a:solidFill>
                              <a:srgbClr val="FF0000"/>
                            </a:solidFill>
                            <a:latin typeface="Cambria Math" panose="02040503050406030204" pitchFamily="18" charset="0"/>
                          </a:rPr>
                        </m:ctrlPr>
                      </m:sSubPr>
                      <m:e>
                        <m:r>
                          <a:rPr lang="en-US" sz="3600" i="1">
                            <a:solidFill>
                              <a:srgbClr val="FF0000"/>
                            </a:solidFill>
                            <a:latin typeface="Cambria Math" panose="02040503050406030204" pitchFamily="18" charset="0"/>
                          </a:rPr>
                          <m:t>𝑇</m:t>
                        </m:r>
                      </m:e>
                      <m:sub>
                        <m:r>
                          <a:rPr lang="en-US" sz="3600" i="1">
                            <a:solidFill>
                              <a:srgbClr val="FF0000"/>
                            </a:solidFill>
                            <a:latin typeface="Cambria Math" panose="02040503050406030204" pitchFamily="18" charset="0"/>
                          </a:rPr>
                          <m:t>1</m:t>
                        </m:r>
                      </m:sub>
                    </m:sSub>
                    <m:r>
                      <a:rPr lang="en-US" sz="3600" b="0" i="1" smtClean="0">
                        <a:solidFill>
                          <a:srgbClr val="FF0000"/>
                        </a:solidFill>
                        <a:latin typeface="Cambria Math" panose="02040503050406030204" pitchFamily="18" charset="0"/>
                      </a:rPr>
                      <m:t>)</m:t>
                    </m:r>
                  </m:oMath>
                </a14:m>
                <a:r>
                  <a:rPr lang="en-US" sz="3600" dirty="0">
                    <a:solidFill>
                      <a:srgbClr val="FF0000"/>
                    </a:solidFill>
                  </a:rPr>
                  <a:t> </a:t>
                </a:r>
                <a:r>
                  <a:rPr lang="en-US" sz="3600" dirty="0">
                    <a:solidFill>
                      <a:schemeClr val="tx1"/>
                    </a:solidFill>
                  </a:rPr>
                  <a:t>that </a:t>
                </a:r>
                <a:r>
                  <a:rPr lang="en-US" sz="3600" dirty="0">
                    <a:solidFill>
                      <a:srgbClr val="FF0000"/>
                    </a:solidFill>
                  </a:rPr>
                  <a:t>minimizes residue</a:t>
                </a:r>
              </a:p>
            </p:txBody>
          </p:sp>
        </mc:Choice>
        <mc:Fallback xmlns="">
          <p:sp>
            <p:nvSpPr>
              <p:cNvPr id="208" name="TextBox 207">
                <a:extLst>
                  <a:ext uri="{FF2B5EF4-FFF2-40B4-BE49-F238E27FC236}">
                    <a16:creationId xmlns:a16="http://schemas.microsoft.com/office/drawing/2014/main" id="{206173F3-7D2A-463B-B36C-50411E04D5FC}"/>
                  </a:ext>
                </a:extLst>
              </p:cNvPr>
              <p:cNvSpPr txBox="1">
                <a:spLocks noRot="1" noChangeAspect="1" noMove="1" noResize="1" noEditPoints="1" noAdjustHandles="1" noChangeArrowheads="1" noChangeShapeType="1" noTextEdit="1"/>
              </p:cNvSpPr>
              <p:nvPr/>
            </p:nvSpPr>
            <p:spPr>
              <a:xfrm>
                <a:off x="0" y="5594877"/>
                <a:ext cx="12192000" cy="646331"/>
              </a:xfrm>
              <a:prstGeom prst="rect">
                <a:avLst/>
              </a:prstGeom>
              <a:blipFill>
                <a:blip r:embed="rId11"/>
                <a:stretch>
                  <a:fillRect t="-15094" b="-3490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6F61CB1C-3CE4-467B-B59B-DF639A8D51C5}"/>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altLang="zh-TW" sz="3200" b="1" dirty="0"/>
                  <a:t> </a:t>
                </a:r>
                <a:r>
                  <a:rPr lang="zh-TW" altLang="en-US" sz="3200" b="1" dirty="0"/>
                  <a:t> </a:t>
                </a:r>
                <a:r>
                  <a:rPr lang="en-US" altLang="zh-TW" sz="3200" b="1" dirty="0"/>
                  <a:t>IAC</a:t>
                </a:r>
                <a:r>
                  <a:rPr lang="zh-TW" altLang="en-US" sz="3200" b="1" dirty="0"/>
                  <a:t> </a:t>
                </a:r>
                <a:r>
                  <a:rPr lang="en-US" altLang="zh-TW" sz="3200" b="1" dirty="0"/>
                  <a:t>step 1: Compute </a:t>
                </a:r>
                <a14:m>
                  <m:oMath xmlns:m="http://schemas.openxmlformats.org/officeDocument/2006/math">
                    <m:sSub>
                      <m:sSubPr>
                        <m:ctrlPr>
                          <a:rPr lang="en-US" sz="3200" i="1" smtClean="0">
                            <a:solidFill>
                              <a:srgbClr val="FF0000"/>
                            </a:solidFill>
                            <a:latin typeface="Cambria Math" panose="02040503050406030204" pitchFamily="18" charset="0"/>
                          </a:rPr>
                        </m:ctrlPr>
                      </m:sSubPr>
                      <m:e>
                        <m:r>
                          <a:rPr lang="en-US" sz="3200" i="1">
                            <a:solidFill>
                              <a:srgbClr val="FF0000"/>
                            </a:solidFill>
                            <a:latin typeface="Cambria Math" panose="02040503050406030204" pitchFamily="18" charset="0"/>
                          </a:rPr>
                          <m:t>𝐴𝑜𝐴</m:t>
                        </m:r>
                      </m:e>
                      <m:sub>
                        <m:r>
                          <a:rPr lang="en-US" sz="3200" i="1">
                            <a:solidFill>
                              <a:srgbClr val="FF0000"/>
                            </a:solidFill>
                            <a:latin typeface="Cambria Math" panose="02040503050406030204" pitchFamily="18" charset="0"/>
                          </a:rPr>
                          <m:t>1</m:t>
                        </m:r>
                      </m:sub>
                    </m:sSub>
                  </m:oMath>
                </a14:m>
                <a:r>
                  <a:rPr lang="en-US" altLang="zh-TW" sz="3200" b="1" dirty="0"/>
                  <a:t> </a:t>
                </a:r>
                <a:endParaRPr lang="en-US" sz="4000" b="1" dirty="0"/>
              </a:p>
            </p:txBody>
          </p:sp>
        </mc:Choice>
        <mc:Fallback xmlns="">
          <p:sp>
            <p:nvSpPr>
              <p:cNvPr id="2" name="TextBox 1">
                <a:extLst>
                  <a:ext uri="{FF2B5EF4-FFF2-40B4-BE49-F238E27FC236}">
                    <a16:creationId xmlns:a16="http://schemas.microsoft.com/office/drawing/2014/main" id="{6F61CB1C-3CE4-467B-B59B-DF639A8D51C5}"/>
                  </a:ext>
                </a:extLst>
              </p:cNvPr>
              <p:cNvSpPr txBox="1">
                <a:spLocks noRot="1" noChangeAspect="1" noMove="1" noResize="1" noEditPoints="1" noAdjustHandles="1" noChangeArrowheads="1" noChangeShapeType="1" noTextEdit="1"/>
              </p:cNvSpPr>
              <p:nvPr/>
            </p:nvSpPr>
            <p:spPr>
              <a:xfrm>
                <a:off x="0" y="326756"/>
                <a:ext cx="12192000" cy="584775"/>
              </a:xfrm>
              <a:prstGeom prst="rect">
                <a:avLst/>
              </a:prstGeom>
              <a:blipFill>
                <a:blip r:embed="rId12"/>
                <a:stretch>
                  <a:fillRect t="-12500" b="-34375"/>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2706361250"/>
      </p:ext>
    </p:extLst>
  </p:cSld>
  <p:clrMapOvr>
    <a:masterClrMapping/>
  </p:clrMapOvr>
  <mc:AlternateContent xmlns:mc="http://schemas.openxmlformats.org/markup-compatibility/2006">
    <mc:Choice xmlns:p14="http://schemas.microsoft.com/office/powerpoint/2010/main" Requires="p14">
      <p:transition spd="slow" p14:dur="2000" advTm="35274"/>
    </mc:Choice>
    <mc:Fallback>
      <p:transition spd="slow" advTm="3527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 grpId="0" animBg="1"/>
      <p:bldP spid="158" grpId="0"/>
      <p:bldP spid="160" grpId="0" animBg="1"/>
      <p:bldP spid="161" grpId="0" animBg="1"/>
      <p:bldP spid="162" grpId="0" animBg="1"/>
      <p:bldP spid="163" grpId="0" animBg="1"/>
      <p:bldP spid="164" grpId="0" animBg="1"/>
      <p:bldP spid="165" grpId="0" animBg="1"/>
      <p:bldP spid="166" grpId="0" animBg="1"/>
      <p:bldP spid="206" grpId="0" animBg="1"/>
      <p:bldP spid="20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07C9E2F0-0C9B-40C9-A9BC-B0F6652195FB}"/>
              </a:ext>
            </a:extLst>
          </p:cNvPr>
          <p:cNvSpPr/>
          <p:nvPr/>
        </p:nvSpPr>
        <p:spPr>
          <a:xfrm>
            <a:off x="1865468" y="248703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56" name="Rectangle 55">
            <a:extLst>
              <a:ext uri="{FF2B5EF4-FFF2-40B4-BE49-F238E27FC236}">
                <a16:creationId xmlns:a16="http://schemas.microsoft.com/office/drawing/2014/main" id="{019C7B1E-6FE1-4BA9-94B0-71B610BC74DE}"/>
              </a:ext>
            </a:extLst>
          </p:cNvPr>
          <p:cNvSpPr/>
          <p:nvPr/>
        </p:nvSpPr>
        <p:spPr>
          <a:xfrm>
            <a:off x="1865467" y="269269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57" name="Rectangle 56">
            <a:extLst>
              <a:ext uri="{FF2B5EF4-FFF2-40B4-BE49-F238E27FC236}">
                <a16:creationId xmlns:a16="http://schemas.microsoft.com/office/drawing/2014/main" id="{2C991754-729A-48B2-9772-E36CA960BF2E}"/>
              </a:ext>
            </a:extLst>
          </p:cNvPr>
          <p:cNvSpPr/>
          <p:nvPr/>
        </p:nvSpPr>
        <p:spPr>
          <a:xfrm>
            <a:off x="1865467" y="289835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58" name="Rectangle 57">
            <a:extLst>
              <a:ext uri="{FF2B5EF4-FFF2-40B4-BE49-F238E27FC236}">
                <a16:creationId xmlns:a16="http://schemas.microsoft.com/office/drawing/2014/main" id="{23BC1D71-EC29-4F49-9B39-EA0BA5F92684}"/>
              </a:ext>
            </a:extLst>
          </p:cNvPr>
          <p:cNvSpPr/>
          <p:nvPr/>
        </p:nvSpPr>
        <p:spPr>
          <a:xfrm>
            <a:off x="1865467" y="31040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59" name="Rectangle 58">
            <a:extLst>
              <a:ext uri="{FF2B5EF4-FFF2-40B4-BE49-F238E27FC236}">
                <a16:creationId xmlns:a16="http://schemas.microsoft.com/office/drawing/2014/main" id="{F53B4D3E-D8B9-4E35-BD3E-A265BB7DB48B}"/>
              </a:ext>
            </a:extLst>
          </p:cNvPr>
          <p:cNvSpPr/>
          <p:nvPr/>
        </p:nvSpPr>
        <p:spPr>
          <a:xfrm>
            <a:off x="1865466" y="330977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60" name="Rectangle 59">
            <a:extLst>
              <a:ext uri="{FF2B5EF4-FFF2-40B4-BE49-F238E27FC236}">
                <a16:creationId xmlns:a16="http://schemas.microsoft.com/office/drawing/2014/main" id="{EDC612C8-8940-442C-8D79-039134233908}"/>
              </a:ext>
            </a:extLst>
          </p:cNvPr>
          <p:cNvSpPr/>
          <p:nvPr/>
        </p:nvSpPr>
        <p:spPr>
          <a:xfrm>
            <a:off x="1865466" y="351544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61" name="Rectangle 60">
            <a:extLst>
              <a:ext uri="{FF2B5EF4-FFF2-40B4-BE49-F238E27FC236}">
                <a16:creationId xmlns:a16="http://schemas.microsoft.com/office/drawing/2014/main" id="{ADCCDD52-209F-44E2-B236-14EA70C1A948}"/>
              </a:ext>
            </a:extLst>
          </p:cNvPr>
          <p:cNvSpPr/>
          <p:nvPr/>
        </p:nvSpPr>
        <p:spPr>
          <a:xfrm rot="16200000">
            <a:off x="1865464" y="515647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pic>
        <p:nvPicPr>
          <p:cNvPr id="62" name="Picture 2" descr="Image result for microphone symbol">
            <a:extLst>
              <a:ext uri="{FF2B5EF4-FFF2-40B4-BE49-F238E27FC236}">
                <a16:creationId xmlns:a16="http://schemas.microsoft.com/office/drawing/2014/main" id="{AFD378C1-C318-4CE3-80DA-634AA1BAABD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2459" y="1535534"/>
            <a:ext cx="438366" cy="438366"/>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2" descr="Image result for microphone symbol">
            <a:extLst>
              <a:ext uri="{FF2B5EF4-FFF2-40B4-BE49-F238E27FC236}">
                <a16:creationId xmlns:a16="http://schemas.microsoft.com/office/drawing/2014/main" id="{2B098D4C-17AF-4805-AD31-12E111DB44F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657724" y="1535534"/>
            <a:ext cx="438366" cy="43836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1C6DFDBA-888F-4A1B-8AC3-35668F23D7B5}"/>
                  </a:ext>
                </a:extLst>
              </p:cNvPr>
              <p:cNvSpPr txBox="1"/>
              <p:nvPr/>
            </p:nvSpPr>
            <p:spPr>
              <a:xfrm>
                <a:off x="1882459" y="1993827"/>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oMath>
                  </m:oMathPara>
                </a14:m>
                <a:endParaRPr lang="en-US" b="1" dirty="0"/>
              </a:p>
            </p:txBody>
          </p:sp>
        </mc:Choice>
        <mc:Fallback xmlns="">
          <p:sp>
            <p:nvSpPr>
              <p:cNvPr id="64" name="TextBox 63">
                <a:extLst>
                  <a:ext uri="{FF2B5EF4-FFF2-40B4-BE49-F238E27FC236}">
                    <a16:creationId xmlns:a16="http://schemas.microsoft.com/office/drawing/2014/main" id="{1C6DFDBA-888F-4A1B-8AC3-35668F23D7B5}"/>
                  </a:ext>
                </a:extLst>
              </p:cNvPr>
              <p:cNvSpPr txBox="1">
                <a:spLocks noRot="1" noChangeAspect="1" noMove="1" noResize="1" noEditPoints="1" noAdjustHandles="1" noChangeArrowheads="1" noChangeShapeType="1" noTextEdit="1"/>
              </p:cNvSpPr>
              <p:nvPr/>
            </p:nvSpPr>
            <p:spPr>
              <a:xfrm>
                <a:off x="1882459" y="1993827"/>
                <a:ext cx="438366"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5" name="TextBox 64">
                <a:extLst>
                  <a:ext uri="{FF2B5EF4-FFF2-40B4-BE49-F238E27FC236}">
                    <a16:creationId xmlns:a16="http://schemas.microsoft.com/office/drawing/2014/main" id="{E3E629F9-079D-48E4-B7B6-F94BDBF0232E}"/>
                  </a:ext>
                </a:extLst>
              </p:cNvPr>
              <p:cNvSpPr txBox="1"/>
              <p:nvPr/>
            </p:nvSpPr>
            <p:spPr>
              <a:xfrm>
                <a:off x="2657724" y="1993827"/>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𝒋</m:t>
                      </m:r>
                    </m:oMath>
                  </m:oMathPara>
                </a14:m>
                <a:endParaRPr lang="en-US" b="1" dirty="0"/>
              </a:p>
            </p:txBody>
          </p:sp>
        </mc:Choice>
        <mc:Fallback xmlns="">
          <p:sp>
            <p:nvSpPr>
              <p:cNvPr id="65" name="TextBox 64">
                <a:extLst>
                  <a:ext uri="{FF2B5EF4-FFF2-40B4-BE49-F238E27FC236}">
                    <a16:creationId xmlns:a16="http://schemas.microsoft.com/office/drawing/2014/main" id="{E3E629F9-079D-48E4-B7B6-F94BDBF0232E}"/>
                  </a:ext>
                </a:extLst>
              </p:cNvPr>
              <p:cNvSpPr txBox="1">
                <a:spLocks noRot="1" noChangeAspect="1" noMove="1" noResize="1" noEditPoints="1" noAdjustHandles="1" noChangeArrowheads="1" noChangeShapeType="1" noTextEdit="1"/>
              </p:cNvSpPr>
              <p:nvPr/>
            </p:nvSpPr>
            <p:spPr>
              <a:xfrm>
                <a:off x="2657724" y="1993827"/>
                <a:ext cx="438366" cy="369332"/>
              </a:xfrm>
              <a:prstGeom prst="rect">
                <a:avLst/>
              </a:prstGeom>
              <a:blipFill>
                <a:blip r:embed="rId6"/>
                <a:stretch>
                  <a:fillRect b="-11475"/>
                </a:stretch>
              </a:blipFill>
            </p:spPr>
            <p:txBody>
              <a:bodyPr/>
              <a:lstStyle/>
              <a:p>
                <a:r>
                  <a:rPr lang="en-US">
                    <a:noFill/>
                  </a:rPr>
                  <a:t> </a:t>
                </a:r>
              </a:p>
            </p:txBody>
          </p:sp>
        </mc:Fallback>
      </mc:AlternateContent>
      <p:sp>
        <p:nvSpPr>
          <p:cNvPr id="66" name="TextBox 65">
            <a:extLst>
              <a:ext uri="{FF2B5EF4-FFF2-40B4-BE49-F238E27FC236}">
                <a16:creationId xmlns:a16="http://schemas.microsoft.com/office/drawing/2014/main" id="{7B042A6B-7746-476B-AF7D-0E1DC93B35AA}"/>
              </a:ext>
            </a:extLst>
          </p:cNvPr>
          <p:cNvSpPr txBox="1"/>
          <p:nvPr/>
        </p:nvSpPr>
        <p:spPr>
          <a:xfrm>
            <a:off x="1865464" y="5789715"/>
            <a:ext cx="1561729" cy="369332"/>
          </a:xfrm>
          <a:prstGeom prst="rect">
            <a:avLst/>
          </a:prstGeom>
          <a:solidFill>
            <a:schemeClr val="tx1"/>
          </a:solidFill>
        </p:spPr>
        <p:txBody>
          <a:bodyPr wrap="square" rtlCol="0">
            <a:spAutoFit/>
          </a:bodyPr>
          <a:lstStyle/>
          <a:p>
            <a:pPr algn="ctr"/>
            <a:r>
              <a:rPr lang="en-US" dirty="0">
                <a:solidFill>
                  <a:schemeClr val="bg1"/>
                </a:solidFill>
              </a:rPr>
              <a:t>Raw Signal</a:t>
            </a:r>
          </a:p>
        </p:txBody>
      </p:sp>
      <p:sp>
        <p:nvSpPr>
          <p:cNvPr id="67" name="Rectangle 66">
            <a:extLst>
              <a:ext uri="{FF2B5EF4-FFF2-40B4-BE49-F238E27FC236}">
                <a16:creationId xmlns:a16="http://schemas.microsoft.com/office/drawing/2014/main" id="{75D0F34E-FF55-4B58-84BA-1CC336571ACB}"/>
              </a:ext>
            </a:extLst>
          </p:cNvPr>
          <p:cNvSpPr/>
          <p:nvPr/>
        </p:nvSpPr>
        <p:spPr>
          <a:xfrm>
            <a:off x="1865466" y="372100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68" name="Rectangle 67">
            <a:extLst>
              <a:ext uri="{FF2B5EF4-FFF2-40B4-BE49-F238E27FC236}">
                <a16:creationId xmlns:a16="http://schemas.microsoft.com/office/drawing/2014/main" id="{FAA98B6F-58AA-40A2-86C6-31AAC9279F00}"/>
              </a:ext>
            </a:extLst>
          </p:cNvPr>
          <p:cNvSpPr/>
          <p:nvPr/>
        </p:nvSpPr>
        <p:spPr>
          <a:xfrm>
            <a:off x="1865466" y="392723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69" name="Rectangle 68">
            <a:extLst>
              <a:ext uri="{FF2B5EF4-FFF2-40B4-BE49-F238E27FC236}">
                <a16:creationId xmlns:a16="http://schemas.microsoft.com/office/drawing/2014/main" id="{F64F47D8-8870-40C3-BC34-09C54FB38AFF}"/>
              </a:ext>
            </a:extLst>
          </p:cNvPr>
          <p:cNvSpPr/>
          <p:nvPr/>
        </p:nvSpPr>
        <p:spPr>
          <a:xfrm>
            <a:off x="1865465" y="413222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70" name="Rectangle 69">
            <a:extLst>
              <a:ext uri="{FF2B5EF4-FFF2-40B4-BE49-F238E27FC236}">
                <a16:creationId xmlns:a16="http://schemas.microsoft.com/office/drawing/2014/main" id="{307B03EF-E8E6-4C3D-824C-683392EFE55B}"/>
              </a:ext>
            </a:extLst>
          </p:cNvPr>
          <p:cNvSpPr/>
          <p:nvPr/>
        </p:nvSpPr>
        <p:spPr>
          <a:xfrm>
            <a:off x="1865465" y="433720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71" name="Rectangle 70">
            <a:extLst>
              <a:ext uri="{FF2B5EF4-FFF2-40B4-BE49-F238E27FC236}">
                <a16:creationId xmlns:a16="http://schemas.microsoft.com/office/drawing/2014/main" id="{E5B783D4-FB6A-452C-860E-FD5EBFA2001E}"/>
              </a:ext>
            </a:extLst>
          </p:cNvPr>
          <p:cNvSpPr/>
          <p:nvPr/>
        </p:nvSpPr>
        <p:spPr>
          <a:xfrm>
            <a:off x="1865465" y="474717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L</a:t>
            </a:r>
          </a:p>
        </p:txBody>
      </p:sp>
      <p:sp>
        <p:nvSpPr>
          <p:cNvPr id="72" name="Rectangle 71">
            <a:extLst>
              <a:ext uri="{FF2B5EF4-FFF2-40B4-BE49-F238E27FC236}">
                <a16:creationId xmlns:a16="http://schemas.microsoft.com/office/drawing/2014/main" id="{1F30D34D-A064-4AB3-9A2D-4FD4DCFD052F}"/>
              </a:ext>
            </a:extLst>
          </p:cNvPr>
          <p:cNvSpPr/>
          <p:nvPr/>
        </p:nvSpPr>
        <p:spPr>
          <a:xfrm>
            <a:off x="1865464" y="495216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M</a:t>
            </a:r>
          </a:p>
        </p:txBody>
      </p:sp>
      <p:sp>
        <p:nvSpPr>
          <p:cNvPr id="73" name="Rectangle 72">
            <a:extLst>
              <a:ext uri="{FF2B5EF4-FFF2-40B4-BE49-F238E27FC236}">
                <a16:creationId xmlns:a16="http://schemas.microsoft.com/office/drawing/2014/main" id="{7C6CAAF1-1AEC-4B19-9216-4151FCF33498}"/>
              </a:ext>
            </a:extLst>
          </p:cNvPr>
          <p:cNvSpPr/>
          <p:nvPr/>
        </p:nvSpPr>
        <p:spPr>
          <a:xfrm>
            <a:off x="1865465" y="454219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74" name="Rectangle 73">
            <a:extLst>
              <a:ext uri="{FF2B5EF4-FFF2-40B4-BE49-F238E27FC236}">
                <a16:creationId xmlns:a16="http://schemas.microsoft.com/office/drawing/2014/main" id="{BE7AE022-D44D-4B10-BCC6-0316A023F4D9}"/>
              </a:ext>
            </a:extLst>
          </p:cNvPr>
          <p:cNvSpPr/>
          <p:nvPr/>
        </p:nvSpPr>
        <p:spPr>
          <a:xfrm>
            <a:off x="2070249" y="392656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75" name="Rectangle 74">
            <a:extLst>
              <a:ext uri="{FF2B5EF4-FFF2-40B4-BE49-F238E27FC236}">
                <a16:creationId xmlns:a16="http://schemas.microsoft.com/office/drawing/2014/main" id="{B2BEE91E-B6CD-4AA9-8506-47AFBCCD5B4A}"/>
              </a:ext>
            </a:extLst>
          </p:cNvPr>
          <p:cNvSpPr/>
          <p:nvPr/>
        </p:nvSpPr>
        <p:spPr>
          <a:xfrm>
            <a:off x="2070248" y="413222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76" name="Rectangle 75">
            <a:extLst>
              <a:ext uri="{FF2B5EF4-FFF2-40B4-BE49-F238E27FC236}">
                <a16:creationId xmlns:a16="http://schemas.microsoft.com/office/drawing/2014/main" id="{69E41FEC-ED58-4665-97E7-7EADF2FD2660}"/>
              </a:ext>
            </a:extLst>
          </p:cNvPr>
          <p:cNvSpPr/>
          <p:nvPr/>
        </p:nvSpPr>
        <p:spPr>
          <a:xfrm>
            <a:off x="2070247" y="433788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77" name="Rectangle 76">
            <a:extLst>
              <a:ext uri="{FF2B5EF4-FFF2-40B4-BE49-F238E27FC236}">
                <a16:creationId xmlns:a16="http://schemas.microsoft.com/office/drawing/2014/main" id="{997AF2D0-0239-4DFD-9CA1-D3491B0FFE38}"/>
              </a:ext>
            </a:extLst>
          </p:cNvPr>
          <p:cNvSpPr/>
          <p:nvPr/>
        </p:nvSpPr>
        <p:spPr>
          <a:xfrm>
            <a:off x="2070246" y="454299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78" name="Rectangle 77">
            <a:extLst>
              <a:ext uri="{FF2B5EF4-FFF2-40B4-BE49-F238E27FC236}">
                <a16:creationId xmlns:a16="http://schemas.microsoft.com/office/drawing/2014/main" id="{79CAF485-AFC5-4896-8D85-4AEFDD4259D5}"/>
              </a:ext>
            </a:extLst>
          </p:cNvPr>
          <p:cNvSpPr/>
          <p:nvPr/>
        </p:nvSpPr>
        <p:spPr>
          <a:xfrm>
            <a:off x="2070246" y="474865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79" name="Rectangle 78">
            <a:extLst>
              <a:ext uri="{FF2B5EF4-FFF2-40B4-BE49-F238E27FC236}">
                <a16:creationId xmlns:a16="http://schemas.microsoft.com/office/drawing/2014/main" id="{E89F5BB0-D9FE-406E-ABD0-4D66136AB0B9}"/>
              </a:ext>
            </a:extLst>
          </p:cNvPr>
          <p:cNvSpPr/>
          <p:nvPr/>
        </p:nvSpPr>
        <p:spPr>
          <a:xfrm>
            <a:off x="2070246" y="495138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80" name="Rectangle 79">
            <a:extLst>
              <a:ext uri="{FF2B5EF4-FFF2-40B4-BE49-F238E27FC236}">
                <a16:creationId xmlns:a16="http://schemas.microsoft.com/office/drawing/2014/main" id="{64B4BC79-4BCE-4A9F-9A84-F18192CFB629}"/>
              </a:ext>
            </a:extLst>
          </p:cNvPr>
          <p:cNvSpPr/>
          <p:nvPr/>
        </p:nvSpPr>
        <p:spPr>
          <a:xfrm rot="16200000">
            <a:off x="2070245" y="515792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81" name="Rectangle 80">
            <a:extLst>
              <a:ext uri="{FF2B5EF4-FFF2-40B4-BE49-F238E27FC236}">
                <a16:creationId xmlns:a16="http://schemas.microsoft.com/office/drawing/2014/main" id="{7E901F32-65E6-42AC-BF13-07CB0DA48227}"/>
              </a:ext>
            </a:extLst>
          </p:cNvPr>
          <p:cNvSpPr/>
          <p:nvPr/>
        </p:nvSpPr>
        <p:spPr>
          <a:xfrm>
            <a:off x="2686365" y="289835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82" name="Rectangle 81">
            <a:extLst>
              <a:ext uri="{FF2B5EF4-FFF2-40B4-BE49-F238E27FC236}">
                <a16:creationId xmlns:a16="http://schemas.microsoft.com/office/drawing/2014/main" id="{B221DC70-93D1-4E5C-A9C7-0A06F55A4645}"/>
              </a:ext>
            </a:extLst>
          </p:cNvPr>
          <p:cNvSpPr/>
          <p:nvPr/>
        </p:nvSpPr>
        <p:spPr>
          <a:xfrm>
            <a:off x="2686364" y="31040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83" name="Rectangle 82">
            <a:extLst>
              <a:ext uri="{FF2B5EF4-FFF2-40B4-BE49-F238E27FC236}">
                <a16:creationId xmlns:a16="http://schemas.microsoft.com/office/drawing/2014/main" id="{0F342D77-B4B3-44BF-BD40-B141F7930310}"/>
              </a:ext>
            </a:extLst>
          </p:cNvPr>
          <p:cNvSpPr/>
          <p:nvPr/>
        </p:nvSpPr>
        <p:spPr>
          <a:xfrm>
            <a:off x="2686364" y="330967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84" name="Rectangle 83">
            <a:extLst>
              <a:ext uri="{FF2B5EF4-FFF2-40B4-BE49-F238E27FC236}">
                <a16:creationId xmlns:a16="http://schemas.microsoft.com/office/drawing/2014/main" id="{1ED44BB3-C4D6-4FA1-8AC0-B575B5E40D89}"/>
              </a:ext>
            </a:extLst>
          </p:cNvPr>
          <p:cNvSpPr/>
          <p:nvPr/>
        </p:nvSpPr>
        <p:spPr>
          <a:xfrm>
            <a:off x="2686364" y="351534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85" name="Rectangle 84">
            <a:extLst>
              <a:ext uri="{FF2B5EF4-FFF2-40B4-BE49-F238E27FC236}">
                <a16:creationId xmlns:a16="http://schemas.microsoft.com/office/drawing/2014/main" id="{976605D6-6C4F-4B7C-BF81-AB40A7AB964E}"/>
              </a:ext>
            </a:extLst>
          </p:cNvPr>
          <p:cNvSpPr/>
          <p:nvPr/>
        </p:nvSpPr>
        <p:spPr>
          <a:xfrm>
            <a:off x="2686363" y="372110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86" name="Rectangle 85">
            <a:extLst>
              <a:ext uri="{FF2B5EF4-FFF2-40B4-BE49-F238E27FC236}">
                <a16:creationId xmlns:a16="http://schemas.microsoft.com/office/drawing/2014/main" id="{3A2CC562-F1AA-4947-82AB-DBE170FF6CAD}"/>
              </a:ext>
            </a:extLst>
          </p:cNvPr>
          <p:cNvSpPr/>
          <p:nvPr/>
        </p:nvSpPr>
        <p:spPr>
          <a:xfrm>
            <a:off x="2686363" y="392676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87" name="Rectangle 86">
            <a:extLst>
              <a:ext uri="{FF2B5EF4-FFF2-40B4-BE49-F238E27FC236}">
                <a16:creationId xmlns:a16="http://schemas.microsoft.com/office/drawing/2014/main" id="{1596C173-174B-4F37-8A3D-44356A8462F5}"/>
              </a:ext>
            </a:extLst>
          </p:cNvPr>
          <p:cNvSpPr/>
          <p:nvPr/>
        </p:nvSpPr>
        <p:spPr>
          <a:xfrm>
            <a:off x="2686363" y="413232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88" name="Rectangle 87">
            <a:extLst>
              <a:ext uri="{FF2B5EF4-FFF2-40B4-BE49-F238E27FC236}">
                <a16:creationId xmlns:a16="http://schemas.microsoft.com/office/drawing/2014/main" id="{51695C5D-AD04-4FAD-9320-0AF59C1F4888}"/>
              </a:ext>
            </a:extLst>
          </p:cNvPr>
          <p:cNvSpPr/>
          <p:nvPr/>
        </p:nvSpPr>
        <p:spPr>
          <a:xfrm>
            <a:off x="2686363" y="433855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89" name="Rectangle 88">
            <a:extLst>
              <a:ext uri="{FF2B5EF4-FFF2-40B4-BE49-F238E27FC236}">
                <a16:creationId xmlns:a16="http://schemas.microsoft.com/office/drawing/2014/main" id="{C0BBAA50-AA8B-4394-A5C6-0B7FD227E31C}"/>
              </a:ext>
            </a:extLst>
          </p:cNvPr>
          <p:cNvSpPr/>
          <p:nvPr/>
        </p:nvSpPr>
        <p:spPr>
          <a:xfrm>
            <a:off x="2686362" y="454354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90" name="Rectangle 89">
            <a:extLst>
              <a:ext uri="{FF2B5EF4-FFF2-40B4-BE49-F238E27FC236}">
                <a16:creationId xmlns:a16="http://schemas.microsoft.com/office/drawing/2014/main" id="{A273512F-EE84-4244-9112-9EA9C2E57922}"/>
              </a:ext>
            </a:extLst>
          </p:cNvPr>
          <p:cNvSpPr/>
          <p:nvPr/>
        </p:nvSpPr>
        <p:spPr>
          <a:xfrm>
            <a:off x="2686362" y="474852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91" name="Rectangle 90">
            <a:extLst>
              <a:ext uri="{FF2B5EF4-FFF2-40B4-BE49-F238E27FC236}">
                <a16:creationId xmlns:a16="http://schemas.microsoft.com/office/drawing/2014/main" id="{D5D38A1E-B8BA-437B-842E-BC1DE709C938}"/>
              </a:ext>
            </a:extLst>
          </p:cNvPr>
          <p:cNvSpPr/>
          <p:nvPr/>
        </p:nvSpPr>
        <p:spPr>
          <a:xfrm>
            <a:off x="2686362" y="495351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92" name="Rectangle 91">
            <a:extLst>
              <a:ext uri="{FF2B5EF4-FFF2-40B4-BE49-F238E27FC236}">
                <a16:creationId xmlns:a16="http://schemas.microsoft.com/office/drawing/2014/main" id="{5E82893E-C154-4753-ABD4-21A0982F3CF3}"/>
              </a:ext>
            </a:extLst>
          </p:cNvPr>
          <p:cNvSpPr/>
          <p:nvPr/>
        </p:nvSpPr>
        <p:spPr>
          <a:xfrm>
            <a:off x="2686362" y="248646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93" name="Rectangle 92">
            <a:extLst>
              <a:ext uri="{FF2B5EF4-FFF2-40B4-BE49-F238E27FC236}">
                <a16:creationId xmlns:a16="http://schemas.microsoft.com/office/drawing/2014/main" id="{DA84FBB4-CB98-4FE7-8E00-CE72A6731EAD}"/>
              </a:ext>
            </a:extLst>
          </p:cNvPr>
          <p:cNvSpPr/>
          <p:nvPr/>
        </p:nvSpPr>
        <p:spPr>
          <a:xfrm>
            <a:off x="2686361" y="269212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94" name="Rectangle 93">
            <a:extLst>
              <a:ext uri="{FF2B5EF4-FFF2-40B4-BE49-F238E27FC236}">
                <a16:creationId xmlns:a16="http://schemas.microsoft.com/office/drawing/2014/main" id="{EFDF91D3-9ADB-4BCD-A82D-0F531F39B408}"/>
              </a:ext>
            </a:extLst>
          </p:cNvPr>
          <p:cNvSpPr/>
          <p:nvPr/>
        </p:nvSpPr>
        <p:spPr>
          <a:xfrm rot="16200000">
            <a:off x="2686361" y="515647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sp>
        <p:nvSpPr>
          <p:cNvPr id="95" name="Rectangle 94">
            <a:extLst>
              <a:ext uri="{FF2B5EF4-FFF2-40B4-BE49-F238E27FC236}">
                <a16:creationId xmlns:a16="http://schemas.microsoft.com/office/drawing/2014/main" id="{2D4E4AF6-9B2D-441C-AFF4-328D5396F8AF}"/>
              </a:ext>
            </a:extLst>
          </p:cNvPr>
          <p:cNvSpPr/>
          <p:nvPr/>
        </p:nvSpPr>
        <p:spPr>
          <a:xfrm>
            <a:off x="2891316" y="372372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96" name="Rectangle 95">
            <a:extLst>
              <a:ext uri="{FF2B5EF4-FFF2-40B4-BE49-F238E27FC236}">
                <a16:creationId xmlns:a16="http://schemas.microsoft.com/office/drawing/2014/main" id="{A20E6068-7E24-46B8-BAE0-688B330C4143}"/>
              </a:ext>
            </a:extLst>
          </p:cNvPr>
          <p:cNvSpPr/>
          <p:nvPr/>
        </p:nvSpPr>
        <p:spPr>
          <a:xfrm>
            <a:off x="2891315" y="392939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97" name="Rectangle 96">
            <a:extLst>
              <a:ext uri="{FF2B5EF4-FFF2-40B4-BE49-F238E27FC236}">
                <a16:creationId xmlns:a16="http://schemas.microsoft.com/office/drawing/2014/main" id="{86DC4A8F-1F42-4AD1-87D6-F3C434C95E26}"/>
              </a:ext>
            </a:extLst>
          </p:cNvPr>
          <p:cNvSpPr/>
          <p:nvPr/>
        </p:nvSpPr>
        <p:spPr>
          <a:xfrm>
            <a:off x="2891314" y="413505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98" name="Rectangle 97">
            <a:extLst>
              <a:ext uri="{FF2B5EF4-FFF2-40B4-BE49-F238E27FC236}">
                <a16:creationId xmlns:a16="http://schemas.microsoft.com/office/drawing/2014/main" id="{51B1924C-1ED1-4030-8F18-7A6DB708BB8B}"/>
              </a:ext>
            </a:extLst>
          </p:cNvPr>
          <p:cNvSpPr/>
          <p:nvPr/>
        </p:nvSpPr>
        <p:spPr>
          <a:xfrm>
            <a:off x="2891313" y="434016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99" name="Rectangle 98">
            <a:extLst>
              <a:ext uri="{FF2B5EF4-FFF2-40B4-BE49-F238E27FC236}">
                <a16:creationId xmlns:a16="http://schemas.microsoft.com/office/drawing/2014/main" id="{772A0A66-A641-4B81-AB7D-8BF4AF9FB00C}"/>
              </a:ext>
            </a:extLst>
          </p:cNvPr>
          <p:cNvSpPr/>
          <p:nvPr/>
        </p:nvSpPr>
        <p:spPr>
          <a:xfrm>
            <a:off x="2891313" y="454582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100" name="Rectangle 99">
            <a:extLst>
              <a:ext uri="{FF2B5EF4-FFF2-40B4-BE49-F238E27FC236}">
                <a16:creationId xmlns:a16="http://schemas.microsoft.com/office/drawing/2014/main" id="{BE165057-667B-4EAE-8620-6C309E581B5B}"/>
              </a:ext>
            </a:extLst>
          </p:cNvPr>
          <p:cNvSpPr/>
          <p:nvPr/>
        </p:nvSpPr>
        <p:spPr>
          <a:xfrm>
            <a:off x="2891313" y="474855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101" name="Rectangle 100">
            <a:extLst>
              <a:ext uri="{FF2B5EF4-FFF2-40B4-BE49-F238E27FC236}">
                <a16:creationId xmlns:a16="http://schemas.microsoft.com/office/drawing/2014/main" id="{D4A54733-BCBC-4E37-BBEF-0EFCB4BF46D1}"/>
              </a:ext>
            </a:extLst>
          </p:cNvPr>
          <p:cNvSpPr/>
          <p:nvPr/>
        </p:nvSpPr>
        <p:spPr>
          <a:xfrm rot="16200000">
            <a:off x="2891312" y="515901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102" name="Rectangle 101">
            <a:extLst>
              <a:ext uri="{FF2B5EF4-FFF2-40B4-BE49-F238E27FC236}">
                <a16:creationId xmlns:a16="http://schemas.microsoft.com/office/drawing/2014/main" id="{5D8B259F-BD2E-4AE1-8ECD-152A47A71BB3}"/>
              </a:ext>
            </a:extLst>
          </p:cNvPr>
          <p:cNvSpPr/>
          <p:nvPr/>
        </p:nvSpPr>
        <p:spPr>
          <a:xfrm>
            <a:off x="2891313" y="495128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g</a:t>
            </a:r>
          </a:p>
        </p:txBody>
      </p:sp>
      <p:sp>
        <p:nvSpPr>
          <p:cNvPr id="103" name="Rectangle 102">
            <a:extLst>
              <a:ext uri="{FF2B5EF4-FFF2-40B4-BE49-F238E27FC236}">
                <a16:creationId xmlns:a16="http://schemas.microsoft.com/office/drawing/2014/main" id="{EA194D42-1342-4167-9549-51FB2D42DEA3}"/>
              </a:ext>
            </a:extLst>
          </p:cNvPr>
          <p:cNvSpPr/>
          <p:nvPr/>
        </p:nvSpPr>
        <p:spPr>
          <a:xfrm>
            <a:off x="2070243" y="248646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4" name="Rectangle 103">
            <a:extLst>
              <a:ext uri="{FF2B5EF4-FFF2-40B4-BE49-F238E27FC236}">
                <a16:creationId xmlns:a16="http://schemas.microsoft.com/office/drawing/2014/main" id="{F665B9A2-B8CC-458B-8D87-6CDC9A52211B}"/>
              </a:ext>
            </a:extLst>
          </p:cNvPr>
          <p:cNvSpPr/>
          <p:nvPr/>
        </p:nvSpPr>
        <p:spPr>
          <a:xfrm>
            <a:off x="2070242" y="269212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5" name="Rectangle 104">
            <a:extLst>
              <a:ext uri="{FF2B5EF4-FFF2-40B4-BE49-F238E27FC236}">
                <a16:creationId xmlns:a16="http://schemas.microsoft.com/office/drawing/2014/main" id="{6D9D49FF-1F95-46BC-B856-11218E117D27}"/>
              </a:ext>
            </a:extLst>
          </p:cNvPr>
          <p:cNvSpPr/>
          <p:nvPr/>
        </p:nvSpPr>
        <p:spPr>
          <a:xfrm>
            <a:off x="2070243" y="289866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6" name="Rectangle 105">
            <a:extLst>
              <a:ext uri="{FF2B5EF4-FFF2-40B4-BE49-F238E27FC236}">
                <a16:creationId xmlns:a16="http://schemas.microsoft.com/office/drawing/2014/main" id="{99FA7B43-39B2-4254-8FA2-6AB77CD6B683}"/>
              </a:ext>
            </a:extLst>
          </p:cNvPr>
          <p:cNvSpPr/>
          <p:nvPr/>
        </p:nvSpPr>
        <p:spPr>
          <a:xfrm>
            <a:off x="2070242" y="310432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7" name="Rectangle 106">
            <a:extLst>
              <a:ext uri="{FF2B5EF4-FFF2-40B4-BE49-F238E27FC236}">
                <a16:creationId xmlns:a16="http://schemas.microsoft.com/office/drawing/2014/main" id="{32CFF34F-EBC5-4F12-8DC3-B1516B29720B}"/>
              </a:ext>
            </a:extLst>
          </p:cNvPr>
          <p:cNvSpPr/>
          <p:nvPr/>
        </p:nvSpPr>
        <p:spPr>
          <a:xfrm>
            <a:off x="2070242" y="331130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8" name="Rectangle 107">
            <a:extLst>
              <a:ext uri="{FF2B5EF4-FFF2-40B4-BE49-F238E27FC236}">
                <a16:creationId xmlns:a16="http://schemas.microsoft.com/office/drawing/2014/main" id="{A1292397-0159-43D1-9063-78358C658027}"/>
              </a:ext>
            </a:extLst>
          </p:cNvPr>
          <p:cNvSpPr/>
          <p:nvPr/>
        </p:nvSpPr>
        <p:spPr>
          <a:xfrm>
            <a:off x="2070243" y="351784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9" name="Rectangle 108">
            <a:extLst>
              <a:ext uri="{FF2B5EF4-FFF2-40B4-BE49-F238E27FC236}">
                <a16:creationId xmlns:a16="http://schemas.microsoft.com/office/drawing/2014/main" id="{CD1D811E-B5E0-47AD-A784-C984534103FC}"/>
              </a:ext>
            </a:extLst>
          </p:cNvPr>
          <p:cNvSpPr/>
          <p:nvPr/>
        </p:nvSpPr>
        <p:spPr>
          <a:xfrm>
            <a:off x="2070242" y="372350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0" name="Rectangle 109">
            <a:extLst>
              <a:ext uri="{FF2B5EF4-FFF2-40B4-BE49-F238E27FC236}">
                <a16:creationId xmlns:a16="http://schemas.microsoft.com/office/drawing/2014/main" id="{4AC95D2C-9803-4D84-A09E-1A809039CCB3}"/>
              </a:ext>
            </a:extLst>
          </p:cNvPr>
          <p:cNvSpPr/>
          <p:nvPr/>
        </p:nvSpPr>
        <p:spPr>
          <a:xfrm>
            <a:off x="2890431" y="248646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1" name="Rectangle 110">
            <a:extLst>
              <a:ext uri="{FF2B5EF4-FFF2-40B4-BE49-F238E27FC236}">
                <a16:creationId xmlns:a16="http://schemas.microsoft.com/office/drawing/2014/main" id="{D3B3647D-4143-4321-93CF-2421B2D5A82C}"/>
              </a:ext>
            </a:extLst>
          </p:cNvPr>
          <p:cNvSpPr/>
          <p:nvPr/>
        </p:nvSpPr>
        <p:spPr>
          <a:xfrm>
            <a:off x="2890430" y="269212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2" name="Rectangle 111">
            <a:extLst>
              <a:ext uri="{FF2B5EF4-FFF2-40B4-BE49-F238E27FC236}">
                <a16:creationId xmlns:a16="http://schemas.microsoft.com/office/drawing/2014/main" id="{5EDA1656-3A99-4A9C-ADDE-7C996160FE5F}"/>
              </a:ext>
            </a:extLst>
          </p:cNvPr>
          <p:cNvSpPr/>
          <p:nvPr/>
        </p:nvSpPr>
        <p:spPr>
          <a:xfrm>
            <a:off x="2890431" y="289866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3" name="Rectangle 112">
            <a:extLst>
              <a:ext uri="{FF2B5EF4-FFF2-40B4-BE49-F238E27FC236}">
                <a16:creationId xmlns:a16="http://schemas.microsoft.com/office/drawing/2014/main" id="{58D74B4C-0D3A-4654-A262-177AF56CCAB7}"/>
              </a:ext>
            </a:extLst>
          </p:cNvPr>
          <p:cNvSpPr/>
          <p:nvPr/>
        </p:nvSpPr>
        <p:spPr>
          <a:xfrm>
            <a:off x="2890430" y="310432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4" name="Rectangle 113">
            <a:extLst>
              <a:ext uri="{FF2B5EF4-FFF2-40B4-BE49-F238E27FC236}">
                <a16:creationId xmlns:a16="http://schemas.microsoft.com/office/drawing/2014/main" id="{4FB175F9-A22A-4A61-B7EF-C2D8A060D789}"/>
              </a:ext>
            </a:extLst>
          </p:cNvPr>
          <p:cNvSpPr/>
          <p:nvPr/>
        </p:nvSpPr>
        <p:spPr>
          <a:xfrm>
            <a:off x="2890430" y="331130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5" name="Rectangle 114">
            <a:extLst>
              <a:ext uri="{FF2B5EF4-FFF2-40B4-BE49-F238E27FC236}">
                <a16:creationId xmlns:a16="http://schemas.microsoft.com/office/drawing/2014/main" id="{021024DC-9AAE-48C6-9BED-595E3E82514A}"/>
              </a:ext>
            </a:extLst>
          </p:cNvPr>
          <p:cNvSpPr/>
          <p:nvPr/>
        </p:nvSpPr>
        <p:spPr>
          <a:xfrm>
            <a:off x="2890431" y="351784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6" name="Left Brace 115">
            <a:extLst>
              <a:ext uri="{FF2B5EF4-FFF2-40B4-BE49-F238E27FC236}">
                <a16:creationId xmlns:a16="http://schemas.microsoft.com/office/drawing/2014/main" id="{8CAFAC8A-097A-4A43-AD88-DAB5C982BF7A}"/>
              </a:ext>
            </a:extLst>
          </p:cNvPr>
          <p:cNvSpPr/>
          <p:nvPr/>
        </p:nvSpPr>
        <p:spPr>
          <a:xfrm flipH="1">
            <a:off x="3799066" y="2487032"/>
            <a:ext cx="205660" cy="411324"/>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17" name="Rectangle 116">
                <a:extLst>
                  <a:ext uri="{FF2B5EF4-FFF2-40B4-BE49-F238E27FC236}">
                    <a16:creationId xmlns:a16="http://schemas.microsoft.com/office/drawing/2014/main" id="{4B8B8F83-C4ED-4A37-98B9-05F9F868E796}"/>
                  </a:ext>
                </a:extLst>
              </p:cNvPr>
              <p:cNvSpPr/>
              <p:nvPr/>
            </p:nvSpPr>
            <p:spPr>
              <a:xfrm>
                <a:off x="4189167" y="2508028"/>
                <a:ext cx="590483"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rgbClr val="FF0000"/>
                          </a:solidFill>
                          <a:latin typeface="Cambria Math" panose="02040503050406030204" pitchFamily="18" charset="0"/>
                        </a:rPr>
                        <m:t>Δ</m:t>
                      </m:r>
                      <m:sSub>
                        <m:sSubPr>
                          <m:ctrlPr>
                            <a:rPr lang="el-GR"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𝑇</m:t>
                          </m:r>
                        </m:e>
                        <m:sub>
                          <m:r>
                            <a:rPr lang="en-US" i="1">
                              <a:solidFill>
                                <a:srgbClr val="FF0000"/>
                              </a:solidFill>
                              <a:latin typeface="Cambria Math" panose="02040503050406030204" pitchFamily="18" charset="0"/>
                            </a:rPr>
                            <m:t>1</m:t>
                          </m:r>
                        </m:sub>
                      </m:sSub>
                    </m:oMath>
                  </m:oMathPara>
                </a14:m>
                <a:endParaRPr lang="en-US" dirty="0">
                  <a:solidFill>
                    <a:srgbClr val="FF0000"/>
                  </a:solidFill>
                </a:endParaRPr>
              </a:p>
            </p:txBody>
          </p:sp>
        </mc:Choice>
        <mc:Fallback xmlns="">
          <p:sp>
            <p:nvSpPr>
              <p:cNvPr id="117" name="Rectangle 116">
                <a:extLst>
                  <a:ext uri="{FF2B5EF4-FFF2-40B4-BE49-F238E27FC236}">
                    <a16:creationId xmlns:a16="http://schemas.microsoft.com/office/drawing/2014/main" id="{4B8B8F83-C4ED-4A37-98B9-05F9F868E796}"/>
                  </a:ext>
                </a:extLst>
              </p:cNvPr>
              <p:cNvSpPr>
                <a:spLocks noRot="1" noChangeAspect="1" noMove="1" noResize="1" noEditPoints="1" noAdjustHandles="1" noChangeArrowheads="1" noChangeShapeType="1" noTextEdit="1"/>
              </p:cNvSpPr>
              <p:nvPr/>
            </p:nvSpPr>
            <p:spPr>
              <a:xfrm>
                <a:off x="4189167" y="2508028"/>
                <a:ext cx="590483" cy="369332"/>
              </a:xfrm>
              <a:prstGeom prst="rect">
                <a:avLst/>
              </a:prstGeom>
              <a:blipFill>
                <a:blip r:embed="rId7"/>
                <a:stretch>
                  <a:fillRect/>
                </a:stretch>
              </a:blipFill>
            </p:spPr>
            <p:txBody>
              <a:bodyPr/>
              <a:lstStyle/>
              <a:p>
                <a:r>
                  <a:rPr lang="en-US">
                    <a:noFill/>
                  </a:rPr>
                  <a:t> </a:t>
                </a:r>
              </a:p>
            </p:txBody>
          </p:sp>
        </mc:Fallback>
      </mc:AlternateContent>
      <p:cxnSp>
        <p:nvCxnSpPr>
          <p:cNvPr id="118" name="Straight Connector 117">
            <a:extLst>
              <a:ext uri="{FF2B5EF4-FFF2-40B4-BE49-F238E27FC236}">
                <a16:creationId xmlns:a16="http://schemas.microsoft.com/office/drawing/2014/main" id="{B7422CFB-D918-4B92-B6FA-850992506634}"/>
              </a:ext>
            </a:extLst>
          </p:cNvPr>
          <p:cNvCxnSpPr>
            <a:cxnSpLocks/>
            <a:stCxn id="55" idx="0"/>
          </p:cNvCxnSpPr>
          <p:nvPr/>
        </p:nvCxnSpPr>
        <p:spPr>
          <a:xfrm>
            <a:off x="1968298" y="2487034"/>
            <a:ext cx="1727402" cy="0"/>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5BC537D1-956C-4E9C-B9F7-C63DD5AA4D00}"/>
              </a:ext>
            </a:extLst>
          </p:cNvPr>
          <p:cNvCxnSpPr>
            <a:cxnSpLocks/>
            <a:stCxn id="93" idx="2"/>
          </p:cNvCxnSpPr>
          <p:nvPr/>
        </p:nvCxnSpPr>
        <p:spPr>
          <a:xfrm>
            <a:off x="2789192" y="2897782"/>
            <a:ext cx="906509" cy="0"/>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168" name="Left Brace 167">
            <a:extLst>
              <a:ext uri="{FF2B5EF4-FFF2-40B4-BE49-F238E27FC236}">
                <a16:creationId xmlns:a16="http://schemas.microsoft.com/office/drawing/2014/main" id="{EC6E7CD0-2B8A-4D2E-9167-FACC61FCCCC0}"/>
              </a:ext>
            </a:extLst>
          </p:cNvPr>
          <p:cNvSpPr/>
          <p:nvPr/>
        </p:nvSpPr>
        <p:spPr>
          <a:xfrm flipH="1">
            <a:off x="3799066" y="3725568"/>
            <a:ext cx="205660" cy="205661"/>
          </a:xfrm>
          <a:prstGeom prst="leftBrace">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9" name="Rectangle 168">
                <a:extLst>
                  <a:ext uri="{FF2B5EF4-FFF2-40B4-BE49-F238E27FC236}">
                    <a16:creationId xmlns:a16="http://schemas.microsoft.com/office/drawing/2014/main" id="{FCDECF8D-242E-43CA-8EE2-E8FC8B379D48}"/>
                  </a:ext>
                </a:extLst>
              </p:cNvPr>
              <p:cNvSpPr/>
              <p:nvPr/>
            </p:nvSpPr>
            <p:spPr>
              <a:xfrm>
                <a:off x="4147271" y="3643731"/>
                <a:ext cx="590483"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chemeClr val="accent1"/>
                          </a:solidFill>
                          <a:latin typeface="Cambria Math" panose="02040503050406030204" pitchFamily="18" charset="0"/>
                        </a:rPr>
                        <m:t>Δ</m:t>
                      </m:r>
                      <m:sSub>
                        <m:sSubPr>
                          <m:ctrlPr>
                            <a:rPr lang="el-GR"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𝑇</m:t>
                          </m:r>
                        </m:e>
                        <m:sub>
                          <m:r>
                            <a:rPr lang="en-US" i="1">
                              <a:solidFill>
                                <a:schemeClr val="accent1"/>
                              </a:solidFill>
                              <a:latin typeface="Cambria Math" panose="02040503050406030204" pitchFamily="18" charset="0"/>
                            </a:rPr>
                            <m:t>2</m:t>
                          </m:r>
                        </m:sub>
                      </m:sSub>
                    </m:oMath>
                  </m:oMathPara>
                </a14:m>
                <a:endParaRPr lang="en-US" dirty="0">
                  <a:solidFill>
                    <a:schemeClr val="accent1"/>
                  </a:solidFill>
                </a:endParaRPr>
              </a:p>
            </p:txBody>
          </p:sp>
        </mc:Choice>
        <mc:Fallback xmlns="">
          <p:sp>
            <p:nvSpPr>
              <p:cNvPr id="169" name="Rectangle 168">
                <a:extLst>
                  <a:ext uri="{FF2B5EF4-FFF2-40B4-BE49-F238E27FC236}">
                    <a16:creationId xmlns:a16="http://schemas.microsoft.com/office/drawing/2014/main" id="{FCDECF8D-242E-43CA-8EE2-E8FC8B379D48}"/>
                  </a:ext>
                </a:extLst>
              </p:cNvPr>
              <p:cNvSpPr>
                <a:spLocks noRot="1" noChangeAspect="1" noMove="1" noResize="1" noEditPoints="1" noAdjustHandles="1" noChangeArrowheads="1" noChangeShapeType="1" noTextEdit="1"/>
              </p:cNvSpPr>
              <p:nvPr/>
            </p:nvSpPr>
            <p:spPr>
              <a:xfrm>
                <a:off x="4147271" y="3643731"/>
                <a:ext cx="590483" cy="369332"/>
              </a:xfrm>
              <a:prstGeom prst="rect">
                <a:avLst/>
              </a:prstGeom>
              <a:blipFill>
                <a:blip r:embed="rId8"/>
                <a:stretch>
                  <a:fillRect/>
                </a:stretch>
              </a:blipFill>
            </p:spPr>
            <p:txBody>
              <a:bodyPr/>
              <a:lstStyle/>
              <a:p>
                <a:r>
                  <a:rPr lang="en-US">
                    <a:noFill/>
                  </a:rPr>
                  <a:t> </a:t>
                </a:r>
              </a:p>
            </p:txBody>
          </p:sp>
        </mc:Fallback>
      </mc:AlternateContent>
      <p:cxnSp>
        <p:nvCxnSpPr>
          <p:cNvPr id="170" name="Straight Connector 169">
            <a:extLst>
              <a:ext uri="{FF2B5EF4-FFF2-40B4-BE49-F238E27FC236}">
                <a16:creationId xmlns:a16="http://schemas.microsoft.com/office/drawing/2014/main" id="{7F70590F-12D3-4D1A-B286-CA0255F2BBD4}"/>
              </a:ext>
            </a:extLst>
          </p:cNvPr>
          <p:cNvCxnSpPr>
            <a:cxnSpLocks/>
            <a:stCxn id="95" idx="0"/>
          </p:cNvCxnSpPr>
          <p:nvPr/>
        </p:nvCxnSpPr>
        <p:spPr>
          <a:xfrm flipV="1">
            <a:off x="2994146" y="3723258"/>
            <a:ext cx="701554" cy="470"/>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3C0C2B54-3B8D-4A77-B80D-7AD605E987F6}"/>
              </a:ext>
            </a:extLst>
          </p:cNvPr>
          <p:cNvCxnSpPr>
            <a:cxnSpLocks/>
          </p:cNvCxnSpPr>
          <p:nvPr/>
        </p:nvCxnSpPr>
        <p:spPr>
          <a:xfrm>
            <a:off x="2173078" y="3931366"/>
            <a:ext cx="1522622" cy="8535"/>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6553526-33D8-496C-9EA2-C7FEE235E0C7}"/>
                  </a:ext>
                </a:extLst>
              </p:cNvPr>
              <p:cNvSpPr txBox="1"/>
              <p:nvPr/>
            </p:nvSpPr>
            <p:spPr>
              <a:xfrm>
                <a:off x="5218862" y="1405617"/>
                <a:ext cx="6464083" cy="1200329"/>
              </a:xfrm>
              <a:prstGeom prst="rect">
                <a:avLst/>
              </a:prstGeom>
              <a:noFill/>
            </p:spPr>
            <p:txBody>
              <a:bodyPr wrap="square" rtlCol="0">
                <a:spAutoFit/>
              </a:bodyPr>
              <a:lstStyle/>
              <a:p>
                <a:r>
                  <a:rPr lang="en-US" sz="3600" dirty="0"/>
                  <a:t>Let’s first assume we know </a:t>
                </a:r>
                <a14:m>
                  <m:oMath xmlns:m="http://schemas.openxmlformats.org/officeDocument/2006/math">
                    <m:sSub>
                      <m:sSubPr>
                        <m:ctrlPr>
                          <a:rPr lang="en-US" sz="3600" i="1" smtClean="0">
                            <a:solidFill>
                              <a:schemeClr val="accent1"/>
                            </a:solidFill>
                            <a:latin typeface="Cambria Math" panose="02040503050406030204" pitchFamily="18" charset="0"/>
                          </a:rPr>
                        </m:ctrlPr>
                      </m:sSubPr>
                      <m:e>
                        <m:r>
                          <a:rPr lang="en-US" sz="3600" i="1">
                            <a:solidFill>
                              <a:schemeClr val="accent1"/>
                            </a:solidFill>
                            <a:latin typeface="Cambria Math" panose="02040503050406030204" pitchFamily="18" charset="0"/>
                          </a:rPr>
                          <m:t>𝐴𝑜𝐴</m:t>
                        </m:r>
                      </m:e>
                      <m:sub>
                        <m:r>
                          <a:rPr lang="en-US" sz="3600" b="0" i="1" smtClean="0">
                            <a:solidFill>
                              <a:schemeClr val="accent1"/>
                            </a:solidFill>
                            <a:latin typeface="Cambria Math" panose="02040503050406030204" pitchFamily="18" charset="0"/>
                          </a:rPr>
                          <m:t>2</m:t>
                        </m:r>
                      </m:sub>
                    </m:sSub>
                  </m:oMath>
                </a14:m>
                <a:r>
                  <a:rPr lang="en-US" sz="3600" dirty="0"/>
                  <a:t> and see what can we get</a:t>
                </a:r>
              </a:p>
            </p:txBody>
          </p:sp>
        </mc:Choice>
        <mc:Fallback xmlns="">
          <p:sp>
            <p:nvSpPr>
              <p:cNvPr id="2" name="TextBox 1">
                <a:extLst>
                  <a:ext uri="{FF2B5EF4-FFF2-40B4-BE49-F238E27FC236}">
                    <a16:creationId xmlns:a16="http://schemas.microsoft.com/office/drawing/2014/main" id="{F6553526-33D8-496C-9EA2-C7FEE235E0C7}"/>
                  </a:ext>
                </a:extLst>
              </p:cNvPr>
              <p:cNvSpPr txBox="1">
                <a:spLocks noRot="1" noChangeAspect="1" noMove="1" noResize="1" noEditPoints="1" noAdjustHandles="1" noChangeArrowheads="1" noChangeShapeType="1" noTextEdit="1"/>
              </p:cNvSpPr>
              <p:nvPr/>
            </p:nvSpPr>
            <p:spPr>
              <a:xfrm>
                <a:off x="5218862" y="1405617"/>
                <a:ext cx="6464083" cy="1200329"/>
              </a:xfrm>
              <a:prstGeom prst="rect">
                <a:avLst/>
              </a:prstGeom>
              <a:blipFill>
                <a:blip r:embed="rId9"/>
                <a:stretch>
                  <a:fillRect l="-2830" t="-8163" b="-1887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C8B53825-3752-449E-93F4-198D2B670F71}"/>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altLang="zh-TW" sz="3200" b="1" dirty="0"/>
                  <a:t> </a:t>
                </a:r>
                <a:r>
                  <a:rPr lang="zh-TW" altLang="en-US" sz="3200" b="1" dirty="0"/>
                  <a:t> </a:t>
                </a:r>
                <a:r>
                  <a:rPr lang="en-US" altLang="zh-TW" sz="3200" b="1" dirty="0"/>
                  <a:t>IAC</a:t>
                </a:r>
                <a:r>
                  <a:rPr lang="zh-TW" altLang="en-US" sz="3200" b="1" dirty="0"/>
                  <a:t> </a:t>
                </a:r>
                <a:r>
                  <a:rPr lang="en-US" altLang="zh-TW" sz="3200" b="1" dirty="0"/>
                  <a:t>step 2: Compute </a:t>
                </a:r>
                <a14:m>
                  <m:oMath xmlns:m="http://schemas.openxmlformats.org/officeDocument/2006/math">
                    <m:sSub>
                      <m:sSubPr>
                        <m:ctrlPr>
                          <a:rPr lang="en-US" sz="3200" i="1" smtClean="0">
                            <a:solidFill>
                              <a:srgbClr val="FF0000"/>
                            </a:solidFill>
                            <a:latin typeface="Cambria Math" panose="02040503050406030204" pitchFamily="18" charset="0"/>
                          </a:rPr>
                        </m:ctrlPr>
                      </m:sSubPr>
                      <m:e>
                        <m:r>
                          <a:rPr lang="en-US" sz="3200" i="1">
                            <a:solidFill>
                              <a:srgbClr val="FF0000"/>
                            </a:solidFill>
                            <a:latin typeface="Cambria Math" panose="02040503050406030204" pitchFamily="18" charset="0"/>
                          </a:rPr>
                          <m:t>𝐴𝑜𝐴</m:t>
                        </m:r>
                      </m:e>
                      <m:sub>
                        <m:r>
                          <a:rPr lang="en-US" sz="3200" b="0" i="1" smtClean="0">
                            <a:solidFill>
                              <a:srgbClr val="FF0000"/>
                            </a:solidFill>
                            <a:latin typeface="Cambria Math" panose="02040503050406030204" pitchFamily="18" charset="0"/>
                          </a:rPr>
                          <m:t>2</m:t>
                        </m:r>
                      </m:sub>
                    </m:sSub>
                  </m:oMath>
                </a14:m>
                <a:r>
                  <a:rPr lang="en-US" altLang="zh-TW" sz="3200" b="1" dirty="0"/>
                  <a:t> </a:t>
                </a:r>
                <a:endParaRPr lang="en-US" sz="4000" b="1" dirty="0"/>
              </a:p>
            </p:txBody>
          </p:sp>
        </mc:Choice>
        <mc:Fallback xmlns="">
          <p:sp>
            <p:nvSpPr>
              <p:cNvPr id="3" name="TextBox 2">
                <a:extLst>
                  <a:ext uri="{FF2B5EF4-FFF2-40B4-BE49-F238E27FC236}">
                    <a16:creationId xmlns:a16="http://schemas.microsoft.com/office/drawing/2014/main" id="{C8B53825-3752-449E-93F4-198D2B670F71}"/>
                  </a:ext>
                </a:extLst>
              </p:cNvPr>
              <p:cNvSpPr txBox="1">
                <a:spLocks noRot="1" noChangeAspect="1" noMove="1" noResize="1" noEditPoints="1" noAdjustHandles="1" noChangeArrowheads="1" noChangeShapeType="1" noTextEdit="1"/>
              </p:cNvSpPr>
              <p:nvPr/>
            </p:nvSpPr>
            <p:spPr>
              <a:xfrm>
                <a:off x="0" y="326756"/>
                <a:ext cx="12192000" cy="584775"/>
              </a:xfrm>
              <a:prstGeom prst="rect">
                <a:avLst/>
              </a:prstGeom>
              <a:blipFill>
                <a:blip r:embed="rId10"/>
                <a:stretch>
                  <a:fillRect t="-12500" b="-34375"/>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3938529233"/>
      </p:ext>
    </p:extLst>
  </p:cSld>
  <p:clrMapOvr>
    <a:masterClrMapping/>
  </p:clrMapOvr>
  <mc:AlternateContent xmlns:mc="http://schemas.openxmlformats.org/markup-compatibility/2006">
    <mc:Choice xmlns:p14="http://schemas.microsoft.com/office/powerpoint/2010/main" Requires="p14">
      <p:transition spd="slow" p14:dur="2000" advTm="29023"/>
    </mc:Choice>
    <mc:Fallback>
      <p:transition spd="slow" advTm="2902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P spid="117" grpId="0"/>
      <p:bldP spid="168" grpId="0" animBg="1"/>
      <p:bldP spid="16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07C9E2F0-0C9B-40C9-A9BC-B0F6652195FB}"/>
              </a:ext>
            </a:extLst>
          </p:cNvPr>
          <p:cNvSpPr/>
          <p:nvPr/>
        </p:nvSpPr>
        <p:spPr>
          <a:xfrm>
            <a:off x="883335" y="252384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56" name="Rectangle 55">
            <a:extLst>
              <a:ext uri="{FF2B5EF4-FFF2-40B4-BE49-F238E27FC236}">
                <a16:creationId xmlns:a16="http://schemas.microsoft.com/office/drawing/2014/main" id="{019C7B1E-6FE1-4BA9-94B0-71B610BC74DE}"/>
              </a:ext>
            </a:extLst>
          </p:cNvPr>
          <p:cNvSpPr/>
          <p:nvPr/>
        </p:nvSpPr>
        <p:spPr>
          <a:xfrm>
            <a:off x="883334" y="272950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57" name="Rectangle 56">
            <a:extLst>
              <a:ext uri="{FF2B5EF4-FFF2-40B4-BE49-F238E27FC236}">
                <a16:creationId xmlns:a16="http://schemas.microsoft.com/office/drawing/2014/main" id="{2C991754-729A-48B2-9772-E36CA960BF2E}"/>
              </a:ext>
            </a:extLst>
          </p:cNvPr>
          <p:cNvSpPr/>
          <p:nvPr/>
        </p:nvSpPr>
        <p:spPr>
          <a:xfrm>
            <a:off x="883334" y="293516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58" name="Rectangle 57">
            <a:extLst>
              <a:ext uri="{FF2B5EF4-FFF2-40B4-BE49-F238E27FC236}">
                <a16:creationId xmlns:a16="http://schemas.microsoft.com/office/drawing/2014/main" id="{23BC1D71-EC29-4F49-9B39-EA0BA5F92684}"/>
              </a:ext>
            </a:extLst>
          </p:cNvPr>
          <p:cNvSpPr/>
          <p:nvPr/>
        </p:nvSpPr>
        <p:spPr>
          <a:xfrm>
            <a:off x="883334" y="314083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59" name="Rectangle 58">
            <a:extLst>
              <a:ext uri="{FF2B5EF4-FFF2-40B4-BE49-F238E27FC236}">
                <a16:creationId xmlns:a16="http://schemas.microsoft.com/office/drawing/2014/main" id="{F53B4D3E-D8B9-4E35-BD3E-A265BB7DB48B}"/>
              </a:ext>
            </a:extLst>
          </p:cNvPr>
          <p:cNvSpPr/>
          <p:nvPr/>
        </p:nvSpPr>
        <p:spPr>
          <a:xfrm>
            <a:off x="883333" y="334659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60" name="Rectangle 59">
            <a:extLst>
              <a:ext uri="{FF2B5EF4-FFF2-40B4-BE49-F238E27FC236}">
                <a16:creationId xmlns:a16="http://schemas.microsoft.com/office/drawing/2014/main" id="{EDC612C8-8940-442C-8D79-039134233908}"/>
              </a:ext>
            </a:extLst>
          </p:cNvPr>
          <p:cNvSpPr/>
          <p:nvPr/>
        </p:nvSpPr>
        <p:spPr>
          <a:xfrm>
            <a:off x="883333" y="355225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61" name="Rectangle 60">
            <a:extLst>
              <a:ext uri="{FF2B5EF4-FFF2-40B4-BE49-F238E27FC236}">
                <a16:creationId xmlns:a16="http://schemas.microsoft.com/office/drawing/2014/main" id="{ADCCDD52-209F-44E2-B236-14EA70C1A948}"/>
              </a:ext>
            </a:extLst>
          </p:cNvPr>
          <p:cNvSpPr/>
          <p:nvPr/>
        </p:nvSpPr>
        <p:spPr>
          <a:xfrm rot="16200000">
            <a:off x="883331" y="519328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pic>
        <p:nvPicPr>
          <p:cNvPr id="62" name="Picture 2" descr="Image result for microphone symbol">
            <a:extLst>
              <a:ext uri="{FF2B5EF4-FFF2-40B4-BE49-F238E27FC236}">
                <a16:creationId xmlns:a16="http://schemas.microsoft.com/office/drawing/2014/main" id="{AFD378C1-C318-4CE3-80DA-634AA1BAABD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0326" y="1572346"/>
            <a:ext cx="438366" cy="438366"/>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2" descr="Image result for microphone symbol">
            <a:extLst>
              <a:ext uri="{FF2B5EF4-FFF2-40B4-BE49-F238E27FC236}">
                <a16:creationId xmlns:a16="http://schemas.microsoft.com/office/drawing/2014/main" id="{2B098D4C-17AF-4805-AD31-12E111DB44F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675591" y="1572346"/>
            <a:ext cx="438366" cy="43836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1C6DFDBA-888F-4A1B-8AC3-35668F23D7B5}"/>
                  </a:ext>
                </a:extLst>
              </p:cNvPr>
              <p:cNvSpPr txBox="1"/>
              <p:nvPr/>
            </p:nvSpPr>
            <p:spPr>
              <a:xfrm>
                <a:off x="900326" y="203063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oMath>
                  </m:oMathPara>
                </a14:m>
                <a:endParaRPr lang="en-US" b="1" dirty="0"/>
              </a:p>
            </p:txBody>
          </p:sp>
        </mc:Choice>
        <mc:Fallback xmlns="">
          <p:sp>
            <p:nvSpPr>
              <p:cNvPr id="64" name="TextBox 63">
                <a:extLst>
                  <a:ext uri="{FF2B5EF4-FFF2-40B4-BE49-F238E27FC236}">
                    <a16:creationId xmlns:a16="http://schemas.microsoft.com/office/drawing/2014/main" id="{1C6DFDBA-888F-4A1B-8AC3-35668F23D7B5}"/>
                  </a:ext>
                </a:extLst>
              </p:cNvPr>
              <p:cNvSpPr txBox="1">
                <a:spLocks noRot="1" noChangeAspect="1" noMove="1" noResize="1" noEditPoints="1" noAdjustHandles="1" noChangeArrowheads="1" noChangeShapeType="1" noTextEdit="1"/>
              </p:cNvSpPr>
              <p:nvPr/>
            </p:nvSpPr>
            <p:spPr>
              <a:xfrm>
                <a:off x="900326" y="2030639"/>
                <a:ext cx="438366"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5" name="TextBox 64">
                <a:extLst>
                  <a:ext uri="{FF2B5EF4-FFF2-40B4-BE49-F238E27FC236}">
                    <a16:creationId xmlns:a16="http://schemas.microsoft.com/office/drawing/2014/main" id="{E3E629F9-079D-48E4-B7B6-F94BDBF0232E}"/>
                  </a:ext>
                </a:extLst>
              </p:cNvPr>
              <p:cNvSpPr txBox="1"/>
              <p:nvPr/>
            </p:nvSpPr>
            <p:spPr>
              <a:xfrm>
                <a:off x="1675591" y="203063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𝒋</m:t>
                      </m:r>
                    </m:oMath>
                  </m:oMathPara>
                </a14:m>
                <a:endParaRPr lang="en-US" b="1" dirty="0"/>
              </a:p>
            </p:txBody>
          </p:sp>
        </mc:Choice>
        <mc:Fallback xmlns="">
          <p:sp>
            <p:nvSpPr>
              <p:cNvPr id="65" name="TextBox 64">
                <a:extLst>
                  <a:ext uri="{FF2B5EF4-FFF2-40B4-BE49-F238E27FC236}">
                    <a16:creationId xmlns:a16="http://schemas.microsoft.com/office/drawing/2014/main" id="{E3E629F9-079D-48E4-B7B6-F94BDBF0232E}"/>
                  </a:ext>
                </a:extLst>
              </p:cNvPr>
              <p:cNvSpPr txBox="1">
                <a:spLocks noRot="1" noChangeAspect="1" noMove="1" noResize="1" noEditPoints="1" noAdjustHandles="1" noChangeArrowheads="1" noChangeShapeType="1" noTextEdit="1"/>
              </p:cNvSpPr>
              <p:nvPr/>
            </p:nvSpPr>
            <p:spPr>
              <a:xfrm>
                <a:off x="1675591" y="2030639"/>
                <a:ext cx="438366" cy="369332"/>
              </a:xfrm>
              <a:prstGeom prst="rect">
                <a:avLst/>
              </a:prstGeom>
              <a:blipFill>
                <a:blip r:embed="rId6"/>
                <a:stretch>
                  <a:fillRect b="-11475"/>
                </a:stretch>
              </a:blipFill>
            </p:spPr>
            <p:txBody>
              <a:bodyPr/>
              <a:lstStyle/>
              <a:p>
                <a:r>
                  <a:rPr lang="en-US">
                    <a:noFill/>
                  </a:rPr>
                  <a:t> </a:t>
                </a:r>
              </a:p>
            </p:txBody>
          </p:sp>
        </mc:Fallback>
      </mc:AlternateContent>
      <p:sp>
        <p:nvSpPr>
          <p:cNvPr id="66" name="TextBox 65">
            <a:extLst>
              <a:ext uri="{FF2B5EF4-FFF2-40B4-BE49-F238E27FC236}">
                <a16:creationId xmlns:a16="http://schemas.microsoft.com/office/drawing/2014/main" id="{7B042A6B-7746-476B-AF7D-0E1DC93B35AA}"/>
              </a:ext>
            </a:extLst>
          </p:cNvPr>
          <p:cNvSpPr txBox="1"/>
          <p:nvPr/>
        </p:nvSpPr>
        <p:spPr>
          <a:xfrm>
            <a:off x="883331" y="5826527"/>
            <a:ext cx="1561729" cy="369332"/>
          </a:xfrm>
          <a:prstGeom prst="rect">
            <a:avLst/>
          </a:prstGeom>
          <a:solidFill>
            <a:schemeClr val="tx1"/>
          </a:solidFill>
        </p:spPr>
        <p:txBody>
          <a:bodyPr wrap="square" rtlCol="0">
            <a:spAutoFit/>
          </a:bodyPr>
          <a:lstStyle/>
          <a:p>
            <a:pPr algn="ctr"/>
            <a:r>
              <a:rPr lang="en-US" dirty="0">
                <a:solidFill>
                  <a:schemeClr val="bg1"/>
                </a:solidFill>
              </a:rPr>
              <a:t>Raw Signal</a:t>
            </a:r>
          </a:p>
        </p:txBody>
      </p:sp>
      <p:sp>
        <p:nvSpPr>
          <p:cNvPr id="67" name="Rectangle 66">
            <a:extLst>
              <a:ext uri="{FF2B5EF4-FFF2-40B4-BE49-F238E27FC236}">
                <a16:creationId xmlns:a16="http://schemas.microsoft.com/office/drawing/2014/main" id="{75D0F34E-FF55-4B58-84BA-1CC336571ACB}"/>
              </a:ext>
            </a:extLst>
          </p:cNvPr>
          <p:cNvSpPr/>
          <p:nvPr/>
        </p:nvSpPr>
        <p:spPr>
          <a:xfrm>
            <a:off x="883333" y="375781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68" name="Rectangle 67">
            <a:extLst>
              <a:ext uri="{FF2B5EF4-FFF2-40B4-BE49-F238E27FC236}">
                <a16:creationId xmlns:a16="http://schemas.microsoft.com/office/drawing/2014/main" id="{FAA98B6F-58AA-40A2-86C6-31AAC9279F00}"/>
              </a:ext>
            </a:extLst>
          </p:cNvPr>
          <p:cNvSpPr/>
          <p:nvPr/>
        </p:nvSpPr>
        <p:spPr>
          <a:xfrm>
            <a:off x="883333" y="396404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69" name="Rectangle 68">
            <a:extLst>
              <a:ext uri="{FF2B5EF4-FFF2-40B4-BE49-F238E27FC236}">
                <a16:creationId xmlns:a16="http://schemas.microsoft.com/office/drawing/2014/main" id="{F64F47D8-8870-40C3-BC34-09C54FB38AFF}"/>
              </a:ext>
            </a:extLst>
          </p:cNvPr>
          <p:cNvSpPr/>
          <p:nvPr/>
        </p:nvSpPr>
        <p:spPr>
          <a:xfrm>
            <a:off x="883332" y="416903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70" name="Rectangle 69">
            <a:extLst>
              <a:ext uri="{FF2B5EF4-FFF2-40B4-BE49-F238E27FC236}">
                <a16:creationId xmlns:a16="http://schemas.microsoft.com/office/drawing/2014/main" id="{307B03EF-E8E6-4C3D-824C-683392EFE55B}"/>
              </a:ext>
            </a:extLst>
          </p:cNvPr>
          <p:cNvSpPr/>
          <p:nvPr/>
        </p:nvSpPr>
        <p:spPr>
          <a:xfrm>
            <a:off x="883332" y="43740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71" name="Rectangle 70">
            <a:extLst>
              <a:ext uri="{FF2B5EF4-FFF2-40B4-BE49-F238E27FC236}">
                <a16:creationId xmlns:a16="http://schemas.microsoft.com/office/drawing/2014/main" id="{E5B783D4-FB6A-452C-860E-FD5EBFA2001E}"/>
              </a:ext>
            </a:extLst>
          </p:cNvPr>
          <p:cNvSpPr/>
          <p:nvPr/>
        </p:nvSpPr>
        <p:spPr>
          <a:xfrm>
            <a:off x="883332" y="478398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L</a:t>
            </a:r>
          </a:p>
        </p:txBody>
      </p:sp>
      <p:sp>
        <p:nvSpPr>
          <p:cNvPr id="72" name="Rectangle 71">
            <a:extLst>
              <a:ext uri="{FF2B5EF4-FFF2-40B4-BE49-F238E27FC236}">
                <a16:creationId xmlns:a16="http://schemas.microsoft.com/office/drawing/2014/main" id="{1F30D34D-A064-4AB3-9A2D-4FD4DCFD052F}"/>
              </a:ext>
            </a:extLst>
          </p:cNvPr>
          <p:cNvSpPr/>
          <p:nvPr/>
        </p:nvSpPr>
        <p:spPr>
          <a:xfrm>
            <a:off x="883331" y="49889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M</a:t>
            </a:r>
          </a:p>
        </p:txBody>
      </p:sp>
      <p:sp>
        <p:nvSpPr>
          <p:cNvPr id="73" name="Rectangle 72">
            <a:extLst>
              <a:ext uri="{FF2B5EF4-FFF2-40B4-BE49-F238E27FC236}">
                <a16:creationId xmlns:a16="http://schemas.microsoft.com/office/drawing/2014/main" id="{7C6CAAF1-1AEC-4B19-9216-4151FCF33498}"/>
              </a:ext>
            </a:extLst>
          </p:cNvPr>
          <p:cNvSpPr/>
          <p:nvPr/>
        </p:nvSpPr>
        <p:spPr>
          <a:xfrm>
            <a:off x="883332" y="457900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74" name="Rectangle 73">
            <a:extLst>
              <a:ext uri="{FF2B5EF4-FFF2-40B4-BE49-F238E27FC236}">
                <a16:creationId xmlns:a16="http://schemas.microsoft.com/office/drawing/2014/main" id="{BE7AE022-D44D-4B10-BCC6-0316A023F4D9}"/>
              </a:ext>
            </a:extLst>
          </p:cNvPr>
          <p:cNvSpPr/>
          <p:nvPr/>
        </p:nvSpPr>
        <p:spPr>
          <a:xfrm>
            <a:off x="1088116" y="396337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75" name="Rectangle 74">
            <a:extLst>
              <a:ext uri="{FF2B5EF4-FFF2-40B4-BE49-F238E27FC236}">
                <a16:creationId xmlns:a16="http://schemas.microsoft.com/office/drawing/2014/main" id="{B2BEE91E-B6CD-4AA9-8506-47AFBCCD5B4A}"/>
              </a:ext>
            </a:extLst>
          </p:cNvPr>
          <p:cNvSpPr/>
          <p:nvPr/>
        </p:nvSpPr>
        <p:spPr>
          <a:xfrm>
            <a:off x="1088115" y="416903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76" name="Rectangle 75">
            <a:extLst>
              <a:ext uri="{FF2B5EF4-FFF2-40B4-BE49-F238E27FC236}">
                <a16:creationId xmlns:a16="http://schemas.microsoft.com/office/drawing/2014/main" id="{69E41FEC-ED58-4665-97E7-7EADF2FD2660}"/>
              </a:ext>
            </a:extLst>
          </p:cNvPr>
          <p:cNvSpPr/>
          <p:nvPr/>
        </p:nvSpPr>
        <p:spPr>
          <a:xfrm>
            <a:off x="1088114" y="437469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77" name="Rectangle 76">
            <a:extLst>
              <a:ext uri="{FF2B5EF4-FFF2-40B4-BE49-F238E27FC236}">
                <a16:creationId xmlns:a16="http://schemas.microsoft.com/office/drawing/2014/main" id="{997AF2D0-0239-4DFD-9CA1-D3491B0FFE38}"/>
              </a:ext>
            </a:extLst>
          </p:cNvPr>
          <p:cNvSpPr/>
          <p:nvPr/>
        </p:nvSpPr>
        <p:spPr>
          <a:xfrm>
            <a:off x="1088113" y="457980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78" name="Rectangle 77">
            <a:extLst>
              <a:ext uri="{FF2B5EF4-FFF2-40B4-BE49-F238E27FC236}">
                <a16:creationId xmlns:a16="http://schemas.microsoft.com/office/drawing/2014/main" id="{79CAF485-AFC5-4896-8D85-4AEFDD4259D5}"/>
              </a:ext>
            </a:extLst>
          </p:cNvPr>
          <p:cNvSpPr/>
          <p:nvPr/>
        </p:nvSpPr>
        <p:spPr>
          <a:xfrm>
            <a:off x="1088113" y="478546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79" name="Rectangle 78">
            <a:extLst>
              <a:ext uri="{FF2B5EF4-FFF2-40B4-BE49-F238E27FC236}">
                <a16:creationId xmlns:a16="http://schemas.microsoft.com/office/drawing/2014/main" id="{E89F5BB0-D9FE-406E-ABD0-4D66136AB0B9}"/>
              </a:ext>
            </a:extLst>
          </p:cNvPr>
          <p:cNvSpPr/>
          <p:nvPr/>
        </p:nvSpPr>
        <p:spPr>
          <a:xfrm>
            <a:off x="1088113" y="498819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80" name="Rectangle 79">
            <a:extLst>
              <a:ext uri="{FF2B5EF4-FFF2-40B4-BE49-F238E27FC236}">
                <a16:creationId xmlns:a16="http://schemas.microsoft.com/office/drawing/2014/main" id="{64B4BC79-4BCE-4A9F-9A84-F18192CFB629}"/>
              </a:ext>
            </a:extLst>
          </p:cNvPr>
          <p:cNvSpPr/>
          <p:nvPr/>
        </p:nvSpPr>
        <p:spPr>
          <a:xfrm rot="16200000">
            <a:off x="1088112" y="519473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81" name="Rectangle 80">
            <a:extLst>
              <a:ext uri="{FF2B5EF4-FFF2-40B4-BE49-F238E27FC236}">
                <a16:creationId xmlns:a16="http://schemas.microsoft.com/office/drawing/2014/main" id="{7E901F32-65E6-42AC-BF13-07CB0DA48227}"/>
              </a:ext>
            </a:extLst>
          </p:cNvPr>
          <p:cNvSpPr/>
          <p:nvPr/>
        </p:nvSpPr>
        <p:spPr>
          <a:xfrm>
            <a:off x="1704232" y="293516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82" name="Rectangle 81">
            <a:extLst>
              <a:ext uri="{FF2B5EF4-FFF2-40B4-BE49-F238E27FC236}">
                <a16:creationId xmlns:a16="http://schemas.microsoft.com/office/drawing/2014/main" id="{B221DC70-93D1-4E5C-A9C7-0A06F55A4645}"/>
              </a:ext>
            </a:extLst>
          </p:cNvPr>
          <p:cNvSpPr/>
          <p:nvPr/>
        </p:nvSpPr>
        <p:spPr>
          <a:xfrm>
            <a:off x="1704231" y="314083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83" name="Rectangle 82">
            <a:extLst>
              <a:ext uri="{FF2B5EF4-FFF2-40B4-BE49-F238E27FC236}">
                <a16:creationId xmlns:a16="http://schemas.microsoft.com/office/drawing/2014/main" id="{0F342D77-B4B3-44BF-BD40-B141F7930310}"/>
              </a:ext>
            </a:extLst>
          </p:cNvPr>
          <p:cNvSpPr/>
          <p:nvPr/>
        </p:nvSpPr>
        <p:spPr>
          <a:xfrm>
            <a:off x="1704231" y="334649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84" name="Rectangle 83">
            <a:extLst>
              <a:ext uri="{FF2B5EF4-FFF2-40B4-BE49-F238E27FC236}">
                <a16:creationId xmlns:a16="http://schemas.microsoft.com/office/drawing/2014/main" id="{1ED44BB3-C4D6-4FA1-8AC0-B575B5E40D89}"/>
              </a:ext>
            </a:extLst>
          </p:cNvPr>
          <p:cNvSpPr/>
          <p:nvPr/>
        </p:nvSpPr>
        <p:spPr>
          <a:xfrm>
            <a:off x="1704231" y="355215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85" name="Rectangle 84">
            <a:extLst>
              <a:ext uri="{FF2B5EF4-FFF2-40B4-BE49-F238E27FC236}">
                <a16:creationId xmlns:a16="http://schemas.microsoft.com/office/drawing/2014/main" id="{976605D6-6C4F-4B7C-BF81-AB40A7AB964E}"/>
              </a:ext>
            </a:extLst>
          </p:cNvPr>
          <p:cNvSpPr/>
          <p:nvPr/>
        </p:nvSpPr>
        <p:spPr>
          <a:xfrm>
            <a:off x="1704230" y="375791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86" name="Rectangle 85">
            <a:extLst>
              <a:ext uri="{FF2B5EF4-FFF2-40B4-BE49-F238E27FC236}">
                <a16:creationId xmlns:a16="http://schemas.microsoft.com/office/drawing/2014/main" id="{3A2CC562-F1AA-4947-82AB-DBE170FF6CAD}"/>
              </a:ext>
            </a:extLst>
          </p:cNvPr>
          <p:cNvSpPr/>
          <p:nvPr/>
        </p:nvSpPr>
        <p:spPr>
          <a:xfrm>
            <a:off x="1704230" y="396357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87" name="Rectangle 86">
            <a:extLst>
              <a:ext uri="{FF2B5EF4-FFF2-40B4-BE49-F238E27FC236}">
                <a16:creationId xmlns:a16="http://schemas.microsoft.com/office/drawing/2014/main" id="{1596C173-174B-4F37-8A3D-44356A8462F5}"/>
              </a:ext>
            </a:extLst>
          </p:cNvPr>
          <p:cNvSpPr/>
          <p:nvPr/>
        </p:nvSpPr>
        <p:spPr>
          <a:xfrm>
            <a:off x="1704230" y="41691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88" name="Rectangle 87">
            <a:extLst>
              <a:ext uri="{FF2B5EF4-FFF2-40B4-BE49-F238E27FC236}">
                <a16:creationId xmlns:a16="http://schemas.microsoft.com/office/drawing/2014/main" id="{51695C5D-AD04-4FAD-9320-0AF59C1F4888}"/>
              </a:ext>
            </a:extLst>
          </p:cNvPr>
          <p:cNvSpPr/>
          <p:nvPr/>
        </p:nvSpPr>
        <p:spPr>
          <a:xfrm>
            <a:off x="1704230" y="437537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89" name="Rectangle 88">
            <a:extLst>
              <a:ext uri="{FF2B5EF4-FFF2-40B4-BE49-F238E27FC236}">
                <a16:creationId xmlns:a16="http://schemas.microsoft.com/office/drawing/2014/main" id="{C0BBAA50-AA8B-4394-A5C6-0B7FD227E31C}"/>
              </a:ext>
            </a:extLst>
          </p:cNvPr>
          <p:cNvSpPr/>
          <p:nvPr/>
        </p:nvSpPr>
        <p:spPr>
          <a:xfrm>
            <a:off x="1704229" y="458035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90" name="Rectangle 89">
            <a:extLst>
              <a:ext uri="{FF2B5EF4-FFF2-40B4-BE49-F238E27FC236}">
                <a16:creationId xmlns:a16="http://schemas.microsoft.com/office/drawing/2014/main" id="{A273512F-EE84-4244-9112-9EA9C2E57922}"/>
              </a:ext>
            </a:extLst>
          </p:cNvPr>
          <p:cNvSpPr/>
          <p:nvPr/>
        </p:nvSpPr>
        <p:spPr>
          <a:xfrm>
            <a:off x="1704229" y="478534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91" name="Rectangle 90">
            <a:extLst>
              <a:ext uri="{FF2B5EF4-FFF2-40B4-BE49-F238E27FC236}">
                <a16:creationId xmlns:a16="http://schemas.microsoft.com/office/drawing/2014/main" id="{D5D38A1E-B8BA-437B-842E-BC1DE709C938}"/>
              </a:ext>
            </a:extLst>
          </p:cNvPr>
          <p:cNvSpPr/>
          <p:nvPr/>
        </p:nvSpPr>
        <p:spPr>
          <a:xfrm>
            <a:off x="1704229" y="499032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92" name="Rectangle 91">
            <a:extLst>
              <a:ext uri="{FF2B5EF4-FFF2-40B4-BE49-F238E27FC236}">
                <a16:creationId xmlns:a16="http://schemas.microsoft.com/office/drawing/2014/main" id="{5E82893E-C154-4753-ABD4-21A0982F3CF3}"/>
              </a:ext>
            </a:extLst>
          </p:cNvPr>
          <p:cNvSpPr/>
          <p:nvPr/>
        </p:nvSpPr>
        <p:spPr>
          <a:xfrm>
            <a:off x="1704229" y="25232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93" name="Rectangle 92">
            <a:extLst>
              <a:ext uri="{FF2B5EF4-FFF2-40B4-BE49-F238E27FC236}">
                <a16:creationId xmlns:a16="http://schemas.microsoft.com/office/drawing/2014/main" id="{DA84FBB4-CB98-4FE7-8E00-CE72A6731EAD}"/>
              </a:ext>
            </a:extLst>
          </p:cNvPr>
          <p:cNvSpPr/>
          <p:nvPr/>
        </p:nvSpPr>
        <p:spPr>
          <a:xfrm>
            <a:off x="1704228" y="27289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94" name="Rectangle 93">
            <a:extLst>
              <a:ext uri="{FF2B5EF4-FFF2-40B4-BE49-F238E27FC236}">
                <a16:creationId xmlns:a16="http://schemas.microsoft.com/office/drawing/2014/main" id="{EFDF91D3-9ADB-4BCD-A82D-0F531F39B408}"/>
              </a:ext>
            </a:extLst>
          </p:cNvPr>
          <p:cNvSpPr/>
          <p:nvPr/>
        </p:nvSpPr>
        <p:spPr>
          <a:xfrm rot="16200000">
            <a:off x="1704228" y="519328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sp>
        <p:nvSpPr>
          <p:cNvPr id="95" name="Rectangle 94">
            <a:extLst>
              <a:ext uri="{FF2B5EF4-FFF2-40B4-BE49-F238E27FC236}">
                <a16:creationId xmlns:a16="http://schemas.microsoft.com/office/drawing/2014/main" id="{2D4E4AF6-9B2D-441C-AFF4-328D5396F8AF}"/>
              </a:ext>
            </a:extLst>
          </p:cNvPr>
          <p:cNvSpPr/>
          <p:nvPr/>
        </p:nvSpPr>
        <p:spPr>
          <a:xfrm>
            <a:off x="1909183" y="376054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96" name="Rectangle 95">
            <a:extLst>
              <a:ext uri="{FF2B5EF4-FFF2-40B4-BE49-F238E27FC236}">
                <a16:creationId xmlns:a16="http://schemas.microsoft.com/office/drawing/2014/main" id="{A20E6068-7E24-46B8-BAE0-688B330C4143}"/>
              </a:ext>
            </a:extLst>
          </p:cNvPr>
          <p:cNvSpPr/>
          <p:nvPr/>
        </p:nvSpPr>
        <p:spPr>
          <a:xfrm>
            <a:off x="1909182" y="396620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97" name="Rectangle 96">
            <a:extLst>
              <a:ext uri="{FF2B5EF4-FFF2-40B4-BE49-F238E27FC236}">
                <a16:creationId xmlns:a16="http://schemas.microsoft.com/office/drawing/2014/main" id="{86DC4A8F-1F42-4AD1-87D6-F3C434C95E26}"/>
              </a:ext>
            </a:extLst>
          </p:cNvPr>
          <p:cNvSpPr/>
          <p:nvPr/>
        </p:nvSpPr>
        <p:spPr>
          <a:xfrm>
            <a:off x="1909181" y="417186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98" name="Rectangle 97">
            <a:extLst>
              <a:ext uri="{FF2B5EF4-FFF2-40B4-BE49-F238E27FC236}">
                <a16:creationId xmlns:a16="http://schemas.microsoft.com/office/drawing/2014/main" id="{51B1924C-1ED1-4030-8F18-7A6DB708BB8B}"/>
              </a:ext>
            </a:extLst>
          </p:cNvPr>
          <p:cNvSpPr/>
          <p:nvPr/>
        </p:nvSpPr>
        <p:spPr>
          <a:xfrm>
            <a:off x="1909180" y="437697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99" name="Rectangle 98">
            <a:extLst>
              <a:ext uri="{FF2B5EF4-FFF2-40B4-BE49-F238E27FC236}">
                <a16:creationId xmlns:a16="http://schemas.microsoft.com/office/drawing/2014/main" id="{772A0A66-A641-4B81-AB7D-8BF4AF9FB00C}"/>
              </a:ext>
            </a:extLst>
          </p:cNvPr>
          <p:cNvSpPr/>
          <p:nvPr/>
        </p:nvSpPr>
        <p:spPr>
          <a:xfrm>
            <a:off x="1909180" y="458263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100" name="Rectangle 99">
            <a:extLst>
              <a:ext uri="{FF2B5EF4-FFF2-40B4-BE49-F238E27FC236}">
                <a16:creationId xmlns:a16="http://schemas.microsoft.com/office/drawing/2014/main" id="{BE165057-667B-4EAE-8620-6C309E581B5B}"/>
              </a:ext>
            </a:extLst>
          </p:cNvPr>
          <p:cNvSpPr/>
          <p:nvPr/>
        </p:nvSpPr>
        <p:spPr>
          <a:xfrm>
            <a:off x="1909180" y="478536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101" name="Rectangle 100">
            <a:extLst>
              <a:ext uri="{FF2B5EF4-FFF2-40B4-BE49-F238E27FC236}">
                <a16:creationId xmlns:a16="http://schemas.microsoft.com/office/drawing/2014/main" id="{D4A54733-BCBC-4E37-BBEF-0EFCB4BF46D1}"/>
              </a:ext>
            </a:extLst>
          </p:cNvPr>
          <p:cNvSpPr/>
          <p:nvPr/>
        </p:nvSpPr>
        <p:spPr>
          <a:xfrm rot="16200000">
            <a:off x="1909179" y="519582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102" name="Rectangle 101">
            <a:extLst>
              <a:ext uri="{FF2B5EF4-FFF2-40B4-BE49-F238E27FC236}">
                <a16:creationId xmlns:a16="http://schemas.microsoft.com/office/drawing/2014/main" id="{5D8B259F-BD2E-4AE1-8ECD-152A47A71BB3}"/>
              </a:ext>
            </a:extLst>
          </p:cNvPr>
          <p:cNvSpPr/>
          <p:nvPr/>
        </p:nvSpPr>
        <p:spPr>
          <a:xfrm>
            <a:off x="1909180" y="498810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g</a:t>
            </a:r>
          </a:p>
        </p:txBody>
      </p:sp>
      <p:sp>
        <p:nvSpPr>
          <p:cNvPr id="103" name="Rectangle 102">
            <a:extLst>
              <a:ext uri="{FF2B5EF4-FFF2-40B4-BE49-F238E27FC236}">
                <a16:creationId xmlns:a16="http://schemas.microsoft.com/office/drawing/2014/main" id="{EA194D42-1342-4167-9549-51FB2D42DEA3}"/>
              </a:ext>
            </a:extLst>
          </p:cNvPr>
          <p:cNvSpPr/>
          <p:nvPr/>
        </p:nvSpPr>
        <p:spPr>
          <a:xfrm>
            <a:off x="1088110" y="25232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4" name="Rectangle 103">
            <a:extLst>
              <a:ext uri="{FF2B5EF4-FFF2-40B4-BE49-F238E27FC236}">
                <a16:creationId xmlns:a16="http://schemas.microsoft.com/office/drawing/2014/main" id="{F665B9A2-B8CC-458B-8D87-6CDC9A52211B}"/>
              </a:ext>
            </a:extLst>
          </p:cNvPr>
          <p:cNvSpPr/>
          <p:nvPr/>
        </p:nvSpPr>
        <p:spPr>
          <a:xfrm>
            <a:off x="1088109" y="27289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5" name="Rectangle 104">
            <a:extLst>
              <a:ext uri="{FF2B5EF4-FFF2-40B4-BE49-F238E27FC236}">
                <a16:creationId xmlns:a16="http://schemas.microsoft.com/office/drawing/2014/main" id="{6D9D49FF-1F95-46BC-B856-11218E117D27}"/>
              </a:ext>
            </a:extLst>
          </p:cNvPr>
          <p:cNvSpPr/>
          <p:nvPr/>
        </p:nvSpPr>
        <p:spPr>
          <a:xfrm>
            <a:off x="1088110" y="293547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6" name="Rectangle 105">
            <a:extLst>
              <a:ext uri="{FF2B5EF4-FFF2-40B4-BE49-F238E27FC236}">
                <a16:creationId xmlns:a16="http://schemas.microsoft.com/office/drawing/2014/main" id="{99FA7B43-39B2-4254-8FA2-6AB77CD6B683}"/>
              </a:ext>
            </a:extLst>
          </p:cNvPr>
          <p:cNvSpPr/>
          <p:nvPr/>
        </p:nvSpPr>
        <p:spPr>
          <a:xfrm>
            <a:off x="1088109" y="314113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7" name="Rectangle 106">
            <a:extLst>
              <a:ext uri="{FF2B5EF4-FFF2-40B4-BE49-F238E27FC236}">
                <a16:creationId xmlns:a16="http://schemas.microsoft.com/office/drawing/2014/main" id="{32CFF34F-EBC5-4F12-8DC3-B1516B29720B}"/>
              </a:ext>
            </a:extLst>
          </p:cNvPr>
          <p:cNvSpPr/>
          <p:nvPr/>
        </p:nvSpPr>
        <p:spPr>
          <a:xfrm>
            <a:off x="1088109" y="334811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8" name="Rectangle 107">
            <a:extLst>
              <a:ext uri="{FF2B5EF4-FFF2-40B4-BE49-F238E27FC236}">
                <a16:creationId xmlns:a16="http://schemas.microsoft.com/office/drawing/2014/main" id="{A1292397-0159-43D1-9063-78358C658027}"/>
              </a:ext>
            </a:extLst>
          </p:cNvPr>
          <p:cNvSpPr/>
          <p:nvPr/>
        </p:nvSpPr>
        <p:spPr>
          <a:xfrm>
            <a:off x="1088110" y="355465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09" name="Rectangle 108">
            <a:extLst>
              <a:ext uri="{FF2B5EF4-FFF2-40B4-BE49-F238E27FC236}">
                <a16:creationId xmlns:a16="http://schemas.microsoft.com/office/drawing/2014/main" id="{CD1D811E-B5E0-47AD-A784-C984534103FC}"/>
              </a:ext>
            </a:extLst>
          </p:cNvPr>
          <p:cNvSpPr/>
          <p:nvPr/>
        </p:nvSpPr>
        <p:spPr>
          <a:xfrm>
            <a:off x="1088109" y="376031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0" name="Rectangle 109">
            <a:extLst>
              <a:ext uri="{FF2B5EF4-FFF2-40B4-BE49-F238E27FC236}">
                <a16:creationId xmlns:a16="http://schemas.microsoft.com/office/drawing/2014/main" id="{4AC95D2C-9803-4D84-A09E-1A809039CCB3}"/>
              </a:ext>
            </a:extLst>
          </p:cNvPr>
          <p:cNvSpPr/>
          <p:nvPr/>
        </p:nvSpPr>
        <p:spPr>
          <a:xfrm>
            <a:off x="1908298" y="25232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1" name="Rectangle 110">
            <a:extLst>
              <a:ext uri="{FF2B5EF4-FFF2-40B4-BE49-F238E27FC236}">
                <a16:creationId xmlns:a16="http://schemas.microsoft.com/office/drawing/2014/main" id="{D3B3647D-4143-4321-93CF-2421B2D5A82C}"/>
              </a:ext>
            </a:extLst>
          </p:cNvPr>
          <p:cNvSpPr/>
          <p:nvPr/>
        </p:nvSpPr>
        <p:spPr>
          <a:xfrm>
            <a:off x="1908297" y="27289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2" name="Rectangle 111">
            <a:extLst>
              <a:ext uri="{FF2B5EF4-FFF2-40B4-BE49-F238E27FC236}">
                <a16:creationId xmlns:a16="http://schemas.microsoft.com/office/drawing/2014/main" id="{5EDA1656-3A99-4A9C-ADDE-7C996160FE5F}"/>
              </a:ext>
            </a:extLst>
          </p:cNvPr>
          <p:cNvSpPr/>
          <p:nvPr/>
        </p:nvSpPr>
        <p:spPr>
          <a:xfrm>
            <a:off x="1908298" y="293547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3" name="Rectangle 112">
            <a:extLst>
              <a:ext uri="{FF2B5EF4-FFF2-40B4-BE49-F238E27FC236}">
                <a16:creationId xmlns:a16="http://schemas.microsoft.com/office/drawing/2014/main" id="{58D74B4C-0D3A-4654-A262-177AF56CCAB7}"/>
              </a:ext>
            </a:extLst>
          </p:cNvPr>
          <p:cNvSpPr/>
          <p:nvPr/>
        </p:nvSpPr>
        <p:spPr>
          <a:xfrm>
            <a:off x="1908297" y="314113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4" name="Rectangle 113">
            <a:extLst>
              <a:ext uri="{FF2B5EF4-FFF2-40B4-BE49-F238E27FC236}">
                <a16:creationId xmlns:a16="http://schemas.microsoft.com/office/drawing/2014/main" id="{4FB175F9-A22A-4A61-B7EF-C2D8A060D789}"/>
              </a:ext>
            </a:extLst>
          </p:cNvPr>
          <p:cNvSpPr/>
          <p:nvPr/>
        </p:nvSpPr>
        <p:spPr>
          <a:xfrm>
            <a:off x="1908297" y="334811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5" name="Rectangle 114">
            <a:extLst>
              <a:ext uri="{FF2B5EF4-FFF2-40B4-BE49-F238E27FC236}">
                <a16:creationId xmlns:a16="http://schemas.microsoft.com/office/drawing/2014/main" id="{021024DC-9AAE-48C6-9BED-595E3E82514A}"/>
              </a:ext>
            </a:extLst>
          </p:cNvPr>
          <p:cNvSpPr/>
          <p:nvPr/>
        </p:nvSpPr>
        <p:spPr>
          <a:xfrm>
            <a:off x="1908298" y="355465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116" name="Left Brace 115">
            <a:extLst>
              <a:ext uri="{FF2B5EF4-FFF2-40B4-BE49-F238E27FC236}">
                <a16:creationId xmlns:a16="http://schemas.microsoft.com/office/drawing/2014/main" id="{8CAFAC8A-097A-4A43-AD88-DAB5C982BF7A}"/>
              </a:ext>
            </a:extLst>
          </p:cNvPr>
          <p:cNvSpPr/>
          <p:nvPr/>
        </p:nvSpPr>
        <p:spPr>
          <a:xfrm flipH="1">
            <a:off x="2495812" y="2540016"/>
            <a:ext cx="205660" cy="411324"/>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17" name="Rectangle 116">
                <a:extLst>
                  <a:ext uri="{FF2B5EF4-FFF2-40B4-BE49-F238E27FC236}">
                    <a16:creationId xmlns:a16="http://schemas.microsoft.com/office/drawing/2014/main" id="{4B8B8F83-C4ED-4A37-98B9-05F9F868E796}"/>
                  </a:ext>
                </a:extLst>
              </p:cNvPr>
              <p:cNvSpPr/>
              <p:nvPr/>
            </p:nvSpPr>
            <p:spPr>
              <a:xfrm>
                <a:off x="2885913" y="2561012"/>
                <a:ext cx="590483"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rgbClr val="FF0000"/>
                          </a:solidFill>
                          <a:latin typeface="Cambria Math" panose="02040503050406030204" pitchFamily="18" charset="0"/>
                        </a:rPr>
                        <m:t>Δ</m:t>
                      </m:r>
                      <m:sSub>
                        <m:sSubPr>
                          <m:ctrlPr>
                            <a:rPr lang="el-GR"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𝑇</m:t>
                          </m:r>
                        </m:e>
                        <m:sub>
                          <m:r>
                            <a:rPr lang="en-US" i="1">
                              <a:solidFill>
                                <a:srgbClr val="FF0000"/>
                              </a:solidFill>
                              <a:latin typeface="Cambria Math" panose="02040503050406030204" pitchFamily="18" charset="0"/>
                            </a:rPr>
                            <m:t>1</m:t>
                          </m:r>
                        </m:sub>
                      </m:sSub>
                    </m:oMath>
                  </m:oMathPara>
                </a14:m>
                <a:endParaRPr lang="en-US" dirty="0">
                  <a:solidFill>
                    <a:srgbClr val="FF0000"/>
                  </a:solidFill>
                </a:endParaRPr>
              </a:p>
            </p:txBody>
          </p:sp>
        </mc:Choice>
        <mc:Fallback xmlns="">
          <p:sp>
            <p:nvSpPr>
              <p:cNvPr id="117" name="Rectangle 116">
                <a:extLst>
                  <a:ext uri="{FF2B5EF4-FFF2-40B4-BE49-F238E27FC236}">
                    <a16:creationId xmlns:a16="http://schemas.microsoft.com/office/drawing/2014/main" id="{4B8B8F83-C4ED-4A37-98B9-05F9F868E796}"/>
                  </a:ext>
                </a:extLst>
              </p:cNvPr>
              <p:cNvSpPr>
                <a:spLocks noRot="1" noChangeAspect="1" noMove="1" noResize="1" noEditPoints="1" noAdjustHandles="1" noChangeArrowheads="1" noChangeShapeType="1" noTextEdit="1"/>
              </p:cNvSpPr>
              <p:nvPr/>
            </p:nvSpPr>
            <p:spPr>
              <a:xfrm>
                <a:off x="2885913" y="2561012"/>
                <a:ext cx="590483" cy="369332"/>
              </a:xfrm>
              <a:prstGeom prst="rect">
                <a:avLst/>
              </a:prstGeom>
              <a:blipFill>
                <a:blip r:embed="rId7"/>
                <a:stretch>
                  <a:fillRect/>
                </a:stretch>
              </a:blipFill>
            </p:spPr>
            <p:txBody>
              <a:bodyPr/>
              <a:lstStyle/>
              <a:p>
                <a:r>
                  <a:rPr lang="en-US">
                    <a:noFill/>
                  </a:rPr>
                  <a:t> </a:t>
                </a:r>
              </a:p>
            </p:txBody>
          </p:sp>
        </mc:Fallback>
      </mc:AlternateContent>
      <p:cxnSp>
        <p:nvCxnSpPr>
          <p:cNvPr id="118" name="Straight Connector 117">
            <a:extLst>
              <a:ext uri="{FF2B5EF4-FFF2-40B4-BE49-F238E27FC236}">
                <a16:creationId xmlns:a16="http://schemas.microsoft.com/office/drawing/2014/main" id="{B7422CFB-D918-4B92-B6FA-850992506634}"/>
              </a:ext>
            </a:extLst>
          </p:cNvPr>
          <p:cNvCxnSpPr>
            <a:cxnSpLocks/>
            <a:stCxn id="55" idx="0"/>
          </p:cNvCxnSpPr>
          <p:nvPr/>
        </p:nvCxnSpPr>
        <p:spPr>
          <a:xfrm>
            <a:off x="986166" y="2523847"/>
            <a:ext cx="1458894" cy="33463"/>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5BC537D1-956C-4E9C-B9F7-C63DD5AA4D00}"/>
              </a:ext>
            </a:extLst>
          </p:cNvPr>
          <p:cNvCxnSpPr>
            <a:cxnSpLocks/>
            <a:stCxn id="93" idx="2"/>
          </p:cNvCxnSpPr>
          <p:nvPr/>
        </p:nvCxnSpPr>
        <p:spPr>
          <a:xfrm flipV="1">
            <a:off x="1807059" y="2934594"/>
            <a:ext cx="638001" cy="1"/>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168" name="Left Brace 167">
            <a:extLst>
              <a:ext uri="{FF2B5EF4-FFF2-40B4-BE49-F238E27FC236}">
                <a16:creationId xmlns:a16="http://schemas.microsoft.com/office/drawing/2014/main" id="{EC6E7CD0-2B8A-4D2E-9167-FACC61FCCCC0}"/>
              </a:ext>
            </a:extLst>
          </p:cNvPr>
          <p:cNvSpPr/>
          <p:nvPr/>
        </p:nvSpPr>
        <p:spPr>
          <a:xfrm flipH="1">
            <a:off x="2495812" y="3778552"/>
            <a:ext cx="205660" cy="205661"/>
          </a:xfrm>
          <a:prstGeom prst="leftBrace">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9" name="Rectangle 168">
                <a:extLst>
                  <a:ext uri="{FF2B5EF4-FFF2-40B4-BE49-F238E27FC236}">
                    <a16:creationId xmlns:a16="http://schemas.microsoft.com/office/drawing/2014/main" id="{FCDECF8D-242E-43CA-8EE2-E8FC8B379D48}"/>
                  </a:ext>
                </a:extLst>
              </p:cNvPr>
              <p:cNvSpPr/>
              <p:nvPr/>
            </p:nvSpPr>
            <p:spPr>
              <a:xfrm>
                <a:off x="2844017" y="3696715"/>
                <a:ext cx="590483"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chemeClr val="accent1"/>
                          </a:solidFill>
                          <a:latin typeface="Cambria Math" panose="02040503050406030204" pitchFamily="18" charset="0"/>
                        </a:rPr>
                        <m:t>Δ</m:t>
                      </m:r>
                      <m:sSub>
                        <m:sSubPr>
                          <m:ctrlPr>
                            <a:rPr lang="el-GR"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𝑇</m:t>
                          </m:r>
                        </m:e>
                        <m:sub>
                          <m:r>
                            <a:rPr lang="en-US" i="1">
                              <a:solidFill>
                                <a:schemeClr val="accent1"/>
                              </a:solidFill>
                              <a:latin typeface="Cambria Math" panose="02040503050406030204" pitchFamily="18" charset="0"/>
                            </a:rPr>
                            <m:t>2</m:t>
                          </m:r>
                        </m:sub>
                      </m:sSub>
                    </m:oMath>
                  </m:oMathPara>
                </a14:m>
                <a:endParaRPr lang="en-US" dirty="0">
                  <a:solidFill>
                    <a:schemeClr val="accent1"/>
                  </a:solidFill>
                </a:endParaRPr>
              </a:p>
            </p:txBody>
          </p:sp>
        </mc:Choice>
        <mc:Fallback xmlns="">
          <p:sp>
            <p:nvSpPr>
              <p:cNvPr id="169" name="Rectangle 168">
                <a:extLst>
                  <a:ext uri="{FF2B5EF4-FFF2-40B4-BE49-F238E27FC236}">
                    <a16:creationId xmlns:a16="http://schemas.microsoft.com/office/drawing/2014/main" id="{FCDECF8D-242E-43CA-8EE2-E8FC8B379D48}"/>
                  </a:ext>
                </a:extLst>
              </p:cNvPr>
              <p:cNvSpPr>
                <a:spLocks noRot="1" noChangeAspect="1" noMove="1" noResize="1" noEditPoints="1" noAdjustHandles="1" noChangeArrowheads="1" noChangeShapeType="1" noTextEdit="1"/>
              </p:cNvSpPr>
              <p:nvPr/>
            </p:nvSpPr>
            <p:spPr>
              <a:xfrm>
                <a:off x="2844017" y="3696715"/>
                <a:ext cx="590483" cy="369332"/>
              </a:xfrm>
              <a:prstGeom prst="rect">
                <a:avLst/>
              </a:prstGeom>
              <a:blipFill>
                <a:blip r:embed="rId8"/>
                <a:stretch>
                  <a:fillRect/>
                </a:stretch>
              </a:blipFill>
            </p:spPr>
            <p:txBody>
              <a:bodyPr/>
              <a:lstStyle/>
              <a:p>
                <a:r>
                  <a:rPr lang="en-US">
                    <a:noFill/>
                  </a:rPr>
                  <a:t> </a:t>
                </a:r>
              </a:p>
            </p:txBody>
          </p:sp>
        </mc:Fallback>
      </mc:AlternateContent>
      <p:cxnSp>
        <p:nvCxnSpPr>
          <p:cNvPr id="170" name="Straight Connector 169">
            <a:extLst>
              <a:ext uri="{FF2B5EF4-FFF2-40B4-BE49-F238E27FC236}">
                <a16:creationId xmlns:a16="http://schemas.microsoft.com/office/drawing/2014/main" id="{7F70590F-12D3-4D1A-B286-CA0255F2BBD4}"/>
              </a:ext>
            </a:extLst>
          </p:cNvPr>
          <p:cNvCxnSpPr>
            <a:cxnSpLocks/>
            <a:stCxn id="95" idx="0"/>
          </p:cNvCxnSpPr>
          <p:nvPr/>
        </p:nvCxnSpPr>
        <p:spPr>
          <a:xfrm>
            <a:off x="2012014" y="3760541"/>
            <a:ext cx="433046" cy="0"/>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3C0C2B54-3B8D-4A77-B80D-7AD605E987F6}"/>
              </a:ext>
            </a:extLst>
          </p:cNvPr>
          <p:cNvCxnSpPr>
            <a:cxnSpLocks/>
          </p:cNvCxnSpPr>
          <p:nvPr/>
        </p:nvCxnSpPr>
        <p:spPr>
          <a:xfrm>
            <a:off x="1190945" y="3968178"/>
            <a:ext cx="1254115" cy="0"/>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266" name="TextBox 265">
            <a:extLst>
              <a:ext uri="{FF2B5EF4-FFF2-40B4-BE49-F238E27FC236}">
                <a16:creationId xmlns:a16="http://schemas.microsoft.com/office/drawing/2014/main" id="{06E5EA1F-C06C-475D-991C-58539C85D5EA}"/>
              </a:ext>
            </a:extLst>
          </p:cNvPr>
          <p:cNvSpPr txBox="1"/>
          <p:nvPr/>
        </p:nvSpPr>
        <p:spPr>
          <a:xfrm>
            <a:off x="8411450" y="4987301"/>
            <a:ext cx="1156599" cy="369332"/>
          </a:xfrm>
          <a:prstGeom prst="rect">
            <a:avLst/>
          </a:prstGeom>
          <a:solidFill>
            <a:schemeClr val="tx1"/>
          </a:solidFill>
        </p:spPr>
        <p:txBody>
          <a:bodyPr wrap="square" rtlCol="0">
            <a:spAutoFit/>
          </a:bodyPr>
          <a:lstStyle/>
          <a:p>
            <a:pPr algn="ctr"/>
            <a:r>
              <a:rPr lang="en-US" dirty="0">
                <a:solidFill>
                  <a:schemeClr val="bg1"/>
                </a:solidFill>
              </a:rPr>
              <a:t>Residue</a:t>
            </a:r>
          </a:p>
        </p:txBody>
      </p:sp>
      <p:sp>
        <p:nvSpPr>
          <p:cNvPr id="267" name="Rectangle 266">
            <a:extLst>
              <a:ext uri="{FF2B5EF4-FFF2-40B4-BE49-F238E27FC236}">
                <a16:creationId xmlns:a16="http://schemas.microsoft.com/office/drawing/2014/main" id="{66A420BC-FB98-4C2A-8116-D4F0ACF4A74D}"/>
              </a:ext>
            </a:extLst>
          </p:cNvPr>
          <p:cNvSpPr/>
          <p:nvPr/>
        </p:nvSpPr>
        <p:spPr>
          <a:xfrm>
            <a:off x="4692406" y="221258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268" name="Rectangle 267">
            <a:extLst>
              <a:ext uri="{FF2B5EF4-FFF2-40B4-BE49-F238E27FC236}">
                <a16:creationId xmlns:a16="http://schemas.microsoft.com/office/drawing/2014/main" id="{5A9B4923-C830-4B0C-BE99-B27F206CEC06}"/>
              </a:ext>
            </a:extLst>
          </p:cNvPr>
          <p:cNvSpPr/>
          <p:nvPr/>
        </p:nvSpPr>
        <p:spPr>
          <a:xfrm>
            <a:off x="4692405" y="241824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269" name="Rectangle 268">
            <a:extLst>
              <a:ext uri="{FF2B5EF4-FFF2-40B4-BE49-F238E27FC236}">
                <a16:creationId xmlns:a16="http://schemas.microsoft.com/office/drawing/2014/main" id="{1D938906-BB19-495D-8540-DD600D1C0632}"/>
              </a:ext>
            </a:extLst>
          </p:cNvPr>
          <p:cNvSpPr/>
          <p:nvPr/>
        </p:nvSpPr>
        <p:spPr>
          <a:xfrm>
            <a:off x="4692405" y="262390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270" name="Rectangle 269">
            <a:extLst>
              <a:ext uri="{FF2B5EF4-FFF2-40B4-BE49-F238E27FC236}">
                <a16:creationId xmlns:a16="http://schemas.microsoft.com/office/drawing/2014/main" id="{FE193BEA-8687-4A5D-B311-20EFCEB130BE}"/>
              </a:ext>
            </a:extLst>
          </p:cNvPr>
          <p:cNvSpPr/>
          <p:nvPr/>
        </p:nvSpPr>
        <p:spPr>
          <a:xfrm>
            <a:off x="4692405" y="282957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271" name="Rectangle 270">
            <a:extLst>
              <a:ext uri="{FF2B5EF4-FFF2-40B4-BE49-F238E27FC236}">
                <a16:creationId xmlns:a16="http://schemas.microsoft.com/office/drawing/2014/main" id="{7DAC4049-B91D-4B68-9C6F-91F653764E9C}"/>
              </a:ext>
            </a:extLst>
          </p:cNvPr>
          <p:cNvSpPr/>
          <p:nvPr/>
        </p:nvSpPr>
        <p:spPr>
          <a:xfrm>
            <a:off x="4692404" y="303533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272" name="Rectangle 271">
            <a:extLst>
              <a:ext uri="{FF2B5EF4-FFF2-40B4-BE49-F238E27FC236}">
                <a16:creationId xmlns:a16="http://schemas.microsoft.com/office/drawing/2014/main" id="{91B8EAA7-7FB6-4094-974E-B97A964DAD03}"/>
              </a:ext>
            </a:extLst>
          </p:cNvPr>
          <p:cNvSpPr/>
          <p:nvPr/>
        </p:nvSpPr>
        <p:spPr>
          <a:xfrm>
            <a:off x="4692404" y="324099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273" name="Rectangle 272">
            <a:extLst>
              <a:ext uri="{FF2B5EF4-FFF2-40B4-BE49-F238E27FC236}">
                <a16:creationId xmlns:a16="http://schemas.microsoft.com/office/drawing/2014/main" id="{2D44048D-F70E-4ACE-B998-EEA8F2E6C2D9}"/>
              </a:ext>
            </a:extLst>
          </p:cNvPr>
          <p:cNvSpPr/>
          <p:nvPr/>
        </p:nvSpPr>
        <p:spPr>
          <a:xfrm rot="16200000">
            <a:off x="4692402" y="488202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pic>
        <p:nvPicPr>
          <p:cNvPr id="274" name="Picture 2" descr="Image result for microphone symbol">
            <a:extLst>
              <a:ext uri="{FF2B5EF4-FFF2-40B4-BE49-F238E27FC236}">
                <a16:creationId xmlns:a16="http://schemas.microsoft.com/office/drawing/2014/main" id="{2D3EB24D-2508-46E4-99F6-CEDA413D946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09397" y="1261086"/>
            <a:ext cx="438366" cy="438366"/>
          </a:xfrm>
          <a:prstGeom prst="rect">
            <a:avLst/>
          </a:prstGeom>
          <a:noFill/>
          <a:extLst>
            <a:ext uri="{909E8E84-426E-40DD-AFC4-6F175D3DCCD1}">
              <a14:hiddenFill xmlns:a14="http://schemas.microsoft.com/office/drawing/2010/main">
                <a:solidFill>
                  <a:srgbClr val="FFFFFF"/>
                </a:solidFill>
              </a14:hiddenFill>
            </a:ext>
          </a:extLst>
        </p:spPr>
      </p:pic>
      <p:pic>
        <p:nvPicPr>
          <p:cNvPr id="275" name="Picture 2" descr="Image result for microphone symbol">
            <a:extLst>
              <a:ext uri="{FF2B5EF4-FFF2-40B4-BE49-F238E27FC236}">
                <a16:creationId xmlns:a16="http://schemas.microsoft.com/office/drawing/2014/main" id="{EDF8C9B6-BE54-438B-9C98-BDF9DB2A714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4662" y="1261086"/>
            <a:ext cx="438366" cy="43836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276" name="TextBox 275">
                <a:extLst>
                  <a:ext uri="{FF2B5EF4-FFF2-40B4-BE49-F238E27FC236}">
                    <a16:creationId xmlns:a16="http://schemas.microsoft.com/office/drawing/2014/main" id="{D672BD64-773F-4915-BD0A-2C13F0500090}"/>
                  </a:ext>
                </a:extLst>
              </p:cNvPr>
              <p:cNvSpPr txBox="1"/>
              <p:nvPr/>
            </p:nvSpPr>
            <p:spPr>
              <a:xfrm>
                <a:off x="4709397" y="171937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oMath>
                  </m:oMathPara>
                </a14:m>
                <a:endParaRPr lang="en-US" b="1" dirty="0"/>
              </a:p>
            </p:txBody>
          </p:sp>
        </mc:Choice>
        <mc:Fallback xmlns="">
          <p:sp>
            <p:nvSpPr>
              <p:cNvPr id="276" name="TextBox 275">
                <a:extLst>
                  <a:ext uri="{FF2B5EF4-FFF2-40B4-BE49-F238E27FC236}">
                    <a16:creationId xmlns:a16="http://schemas.microsoft.com/office/drawing/2014/main" id="{D672BD64-773F-4915-BD0A-2C13F0500090}"/>
                  </a:ext>
                </a:extLst>
              </p:cNvPr>
              <p:cNvSpPr txBox="1">
                <a:spLocks noRot="1" noChangeAspect="1" noMove="1" noResize="1" noEditPoints="1" noAdjustHandles="1" noChangeArrowheads="1" noChangeShapeType="1" noTextEdit="1"/>
              </p:cNvSpPr>
              <p:nvPr/>
            </p:nvSpPr>
            <p:spPr>
              <a:xfrm>
                <a:off x="4709397" y="1719379"/>
                <a:ext cx="438366" cy="369332"/>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7" name="TextBox 276">
                <a:extLst>
                  <a:ext uri="{FF2B5EF4-FFF2-40B4-BE49-F238E27FC236}">
                    <a16:creationId xmlns:a16="http://schemas.microsoft.com/office/drawing/2014/main" id="{68D4C9ED-514B-409B-B868-355084C03311}"/>
                  </a:ext>
                </a:extLst>
              </p:cNvPr>
              <p:cNvSpPr txBox="1"/>
              <p:nvPr/>
            </p:nvSpPr>
            <p:spPr>
              <a:xfrm>
                <a:off x="5484662" y="171937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𝒋</m:t>
                      </m:r>
                    </m:oMath>
                  </m:oMathPara>
                </a14:m>
                <a:endParaRPr lang="en-US" b="1" dirty="0"/>
              </a:p>
            </p:txBody>
          </p:sp>
        </mc:Choice>
        <mc:Fallback xmlns="">
          <p:sp>
            <p:nvSpPr>
              <p:cNvPr id="277" name="TextBox 276">
                <a:extLst>
                  <a:ext uri="{FF2B5EF4-FFF2-40B4-BE49-F238E27FC236}">
                    <a16:creationId xmlns:a16="http://schemas.microsoft.com/office/drawing/2014/main" id="{68D4C9ED-514B-409B-B868-355084C03311}"/>
                  </a:ext>
                </a:extLst>
              </p:cNvPr>
              <p:cNvSpPr txBox="1">
                <a:spLocks noRot="1" noChangeAspect="1" noMove="1" noResize="1" noEditPoints="1" noAdjustHandles="1" noChangeArrowheads="1" noChangeShapeType="1" noTextEdit="1"/>
              </p:cNvSpPr>
              <p:nvPr/>
            </p:nvSpPr>
            <p:spPr>
              <a:xfrm>
                <a:off x="5484662" y="1719379"/>
                <a:ext cx="438366" cy="369332"/>
              </a:xfrm>
              <a:prstGeom prst="rect">
                <a:avLst/>
              </a:prstGeom>
              <a:blipFill>
                <a:blip r:embed="rId10"/>
                <a:stretch>
                  <a:fillRect b="-11475"/>
                </a:stretch>
              </a:blipFill>
            </p:spPr>
            <p:txBody>
              <a:bodyPr/>
              <a:lstStyle/>
              <a:p>
                <a:r>
                  <a:rPr lang="en-US">
                    <a:noFill/>
                  </a:rPr>
                  <a:t> </a:t>
                </a:r>
              </a:p>
            </p:txBody>
          </p:sp>
        </mc:Fallback>
      </mc:AlternateContent>
      <p:sp>
        <p:nvSpPr>
          <p:cNvPr id="278" name="Rectangle 277">
            <a:extLst>
              <a:ext uri="{FF2B5EF4-FFF2-40B4-BE49-F238E27FC236}">
                <a16:creationId xmlns:a16="http://schemas.microsoft.com/office/drawing/2014/main" id="{640487EC-BF08-4A03-9FC3-7FDB185E8C7C}"/>
              </a:ext>
            </a:extLst>
          </p:cNvPr>
          <p:cNvSpPr/>
          <p:nvPr/>
        </p:nvSpPr>
        <p:spPr>
          <a:xfrm>
            <a:off x="4692404" y="344655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279" name="Rectangle 278">
            <a:extLst>
              <a:ext uri="{FF2B5EF4-FFF2-40B4-BE49-F238E27FC236}">
                <a16:creationId xmlns:a16="http://schemas.microsoft.com/office/drawing/2014/main" id="{1B074121-21E6-42DB-A807-4E8F8DDC9A16}"/>
              </a:ext>
            </a:extLst>
          </p:cNvPr>
          <p:cNvSpPr/>
          <p:nvPr/>
        </p:nvSpPr>
        <p:spPr>
          <a:xfrm>
            <a:off x="4692404" y="365278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280" name="Rectangle 279">
            <a:extLst>
              <a:ext uri="{FF2B5EF4-FFF2-40B4-BE49-F238E27FC236}">
                <a16:creationId xmlns:a16="http://schemas.microsoft.com/office/drawing/2014/main" id="{63F2445B-25D1-4027-B7B6-8DC29730525E}"/>
              </a:ext>
            </a:extLst>
          </p:cNvPr>
          <p:cNvSpPr/>
          <p:nvPr/>
        </p:nvSpPr>
        <p:spPr>
          <a:xfrm>
            <a:off x="4692403" y="38577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281" name="Rectangle 280">
            <a:extLst>
              <a:ext uri="{FF2B5EF4-FFF2-40B4-BE49-F238E27FC236}">
                <a16:creationId xmlns:a16="http://schemas.microsoft.com/office/drawing/2014/main" id="{FB244DB4-634B-4E7A-990B-18D972196AF5}"/>
              </a:ext>
            </a:extLst>
          </p:cNvPr>
          <p:cNvSpPr/>
          <p:nvPr/>
        </p:nvSpPr>
        <p:spPr>
          <a:xfrm>
            <a:off x="4692403" y="406275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282" name="Rectangle 281">
            <a:extLst>
              <a:ext uri="{FF2B5EF4-FFF2-40B4-BE49-F238E27FC236}">
                <a16:creationId xmlns:a16="http://schemas.microsoft.com/office/drawing/2014/main" id="{935EB523-C125-4D49-A6BC-B0418B868333}"/>
              </a:ext>
            </a:extLst>
          </p:cNvPr>
          <p:cNvSpPr/>
          <p:nvPr/>
        </p:nvSpPr>
        <p:spPr>
          <a:xfrm>
            <a:off x="4692403" y="447272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L</a:t>
            </a:r>
          </a:p>
        </p:txBody>
      </p:sp>
      <p:sp>
        <p:nvSpPr>
          <p:cNvPr id="283" name="Rectangle 282">
            <a:extLst>
              <a:ext uri="{FF2B5EF4-FFF2-40B4-BE49-F238E27FC236}">
                <a16:creationId xmlns:a16="http://schemas.microsoft.com/office/drawing/2014/main" id="{F881C804-F4ED-4925-9317-AA750C0244EF}"/>
              </a:ext>
            </a:extLst>
          </p:cNvPr>
          <p:cNvSpPr/>
          <p:nvPr/>
        </p:nvSpPr>
        <p:spPr>
          <a:xfrm>
            <a:off x="4692402" y="467771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M</a:t>
            </a:r>
          </a:p>
        </p:txBody>
      </p:sp>
      <p:sp>
        <p:nvSpPr>
          <p:cNvPr id="284" name="Rectangle 283">
            <a:extLst>
              <a:ext uri="{FF2B5EF4-FFF2-40B4-BE49-F238E27FC236}">
                <a16:creationId xmlns:a16="http://schemas.microsoft.com/office/drawing/2014/main" id="{34C46BA8-0104-4A66-9328-5146740AA6A3}"/>
              </a:ext>
            </a:extLst>
          </p:cNvPr>
          <p:cNvSpPr/>
          <p:nvPr/>
        </p:nvSpPr>
        <p:spPr>
          <a:xfrm>
            <a:off x="4692403" y="426774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285" name="Rectangle 284">
            <a:extLst>
              <a:ext uri="{FF2B5EF4-FFF2-40B4-BE49-F238E27FC236}">
                <a16:creationId xmlns:a16="http://schemas.microsoft.com/office/drawing/2014/main" id="{7ACD36B5-3CAF-49E0-81AB-719AA839ED81}"/>
              </a:ext>
            </a:extLst>
          </p:cNvPr>
          <p:cNvSpPr/>
          <p:nvPr/>
        </p:nvSpPr>
        <p:spPr>
          <a:xfrm>
            <a:off x="4897187" y="365211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286" name="Rectangle 285">
            <a:extLst>
              <a:ext uri="{FF2B5EF4-FFF2-40B4-BE49-F238E27FC236}">
                <a16:creationId xmlns:a16="http://schemas.microsoft.com/office/drawing/2014/main" id="{68F67DA7-9197-41D9-8BB8-D4AFA9E2D7F9}"/>
              </a:ext>
            </a:extLst>
          </p:cNvPr>
          <p:cNvSpPr/>
          <p:nvPr/>
        </p:nvSpPr>
        <p:spPr>
          <a:xfrm>
            <a:off x="4897186" y="38577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287" name="Rectangle 286">
            <a:extLst>
              <a:ext uri="{FF2B5EF4-FFF2-40B4-BE49-F238E27FC236}">
                <a16:creationId xmlns:a16="http://schemas.microsoft.com/office/drawing/2014/main" id="{72705496-279F-4485-A650-E664F4BEFD0A}"/>
              </a:ext>
            </a:extLst>
          </p:cNvPr>
          <p:cNvSpPr/>
          <p:nvPr/>
        </p:nvSpPr>
        <p:spPr>
          <a:xfrm>
            <a:off x="4897185" y="40634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288" name="Rectangle 287">
            <a:extLst>
              <a:ext uri="{FF2B5EF4-FFF2-40B4-BE49-F238E27FC236}">
                <a16:creationId xmlns:a16="http://schemas.microsoft.com/office/drawing/2014/main" id="{783A2B9C-CCC0-4B31-BF97-409AD0E53EE0}"/>
              </a:ext>
            </a:extLst>
          </p:cNvPr>
          <p:cNvSpPr/>
          <p:nvPr/>
        </p:nvSpPr>
        <p:spPr>
          <a:xfrm>
            <a:off x="4897184" y="426854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289" name="Rectangle 288">
            <a:extLst>
              <a:ext uri="{FF2B5EF4-FFF2-40B4-BE49-F238E27FC236}">
                <a16:creationId xmlns:a16="http://schemas.microsoft.com/office/drawing/2014/main" id="{44BFFD87-AB70-4252-AF5C-7740F4F201DC}"/>
              </a:ext>
            </a:extLst>
          </p:cNvPr>
          <p:cNvSpPr/>
          <p:nvPr/>
        </p:nvSpPr>
        <p:spPr>
          <a:xfrm>
            <a:off x="4897184" y="447420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290" name="Rectangle 289">
            <a:extLst>
              <a:ext uri="{FF2B5EF4-FFF2-40B4-BE49-F238E27FC236}">
                <a16:creationId xmlns:a16="http://schemas.microsoft.com/office/drawing/2014/main" id="{A3730D10-BB16-4D4C-81C5-533526B4B206}"/>
              </a:ext>
            </a:extLst>
          </p:cNvPr>
          <p:cNvSpPr/>
          <p:nvPr/>
        </p:nvSpPr>
        <p:spPr>
          <a:xfrm>
            <a:off x="4897184" y="467693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291" name="Rectangle 290">
            <a:extLst>
              <a:ext uri="{FF2B5EF4-FFF2-40B4-BE49-F238E27FC236}">
                <a16:creationId xmlns:a16="http://schemas.microsoft.com/office/drawing/2014/main" id="{07DB3EB5-E21A-4756-A75B-18BADFDF51D5}"/>
              </a:ext>
            </a:extLst>
          </p:cNvPr>
          <p:cNvSpPr/>
          <p:nvPr/>
        </p:nvSpPr>
        <p:spPr>
          <a:xfrm rot="16200000">
            <a:off x="4897183" y="488347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292" name="Rectangle 291">
            <a:extLst>
              <a:ext uri="{FF2B5EF4-FFF2-40B4-BE49-F238E27FC236}">
                <a16:creationId xmlns:a16="http://schemas.microsoft.com/office/drawing/2014/main" id="{0296AE28-5164-4D6A-817E-18A0FD829608}"/>
              </a:ext>
            </a:extLst>
          </p:cNvPr>
          <p:cNvSpPr/>
          <p:nvPr/>
        </p:nvSpPr>
        <p:spPr>
          <a:xfrm>
            <a:off x="5513303" y="221191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293" name="Rectangle 292">
            <a:extLst>
              <a:ext uri="{FF2B5EF4-FFF2-40B4-BE49-F238E27FC236}">
                <a16:creationId xmlns:a16="http://schemas.microsoft.com/office/drawing/2014/main" id="{6F2651C7-C325-442B-8FE8-B581776829F7}"/>
              </a:ext>
            </a:extLst>
          </p:cNvPr>
          <p:cNvSpPr/>
          <p:nvPr/>
        </p:nvSpPr>
        <p:spPr>
          <a:xfrm>
            <a:off x="5513302" y="241757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294" name="Rectangle 293">
            <a:extLst>
              <a:ext uri="{FF2B5EF4-FFF2-40B4-BE49-F238E27FC236}">
                <a16:creationId xmlns:a16="http://schemas.microsoft.com/office/drawing/2014/main" id="{B56D3DAA-EF42-445D-92BB-E84470756185}"/>
              </a:ext>
            </a:extLst>
          </p:cNvPr>
          <p:cNvSpPr/>
          <p:nvPr/>
        </p:nvSpPr>
        <p:spPr>
          <a:xfrm>
            <a:off x="5513302" y="262323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295" name="Rectangle 294">
            <a:extLst>
              <a:ext uri="{FF2B5EF4-FFF2-40B4-BE49-F238E27FC236}">
                <a16:creationId xmlns:a16="http://schemas.microsoft.com/office/drawing/2014/main" id="{5F018B3B-711F-4C5A-B7BD-AB841B274016}"/>
              </a:ext>
            </a:extLst>
          </p:cNvPr>
          <p:cNvSpPr/>
          <p:nvPr/>
        </p:nvSpPr>
        <p:spPr>
          <a:xfrm>
            <a:off x="5513302" y="282889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296" name="Rectangle 295">
            <a:extLst>
              <a:ext uri="{FF2B5EF4-FFF2-40B4-BE49-F238E27FC236}">
                <a16:creationId xmlns:a16="http://schemas.microsoft.com/office/drawing/2014/main" id="{C5D12C3A-E0D5-449B-940A-69F34C19D585}"/>
              </a:ext>
            </a:extLst>
          </p:cNvPr>
          <p:cNvSpPr/>
          <p:nvPr/>
        </p:nvSpPr>
        <p:spPr>
          <a:xfrm>
            <a:off x="5513301" y="303465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297" name="Rectangle 296">
            <a:extLst>
              <a:ext uri="{FF2B5EF4-FFF2-40B4-BE49-F238E27FC236}">
                <a16:creationId xmlns:a16="http://schemas.microsoft.com/office/drawing/2014/main" id="{9F428AD0-E23E-4D87-BCBE-8C2882F3B6A5}"/>
              </a:ext>
            </a:extLst>
          </p:cNvPr>
          <p:cNvSpPr/>
          <p:nvPr/>
        </p:nvSpPr>
        <p:spPr>
          <a:xfrm>
            <a:off x="5513301" y="324031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298" name="Rectangle 297">
            <a:extLst>
              <a:ext uri="{FF2B5EF4-FFF2-40B4-BE49-F238E27FC236}">
                <a16:creationId xmlns:a16="http://schemas.microsoft.com/office/drawing/2014/main" id="{FE5F3EBE-BCB8-4917-BCEC-38728B101B09}"/>
              </a:ext>
            </a:extLst>
          </p:cNvPr>
          <p:cNvSpPr/>
          <p:nvPr/>
        </p:nvSpPr>
        <p:spPr>
          <a:xfrm>
            <a:off x="5513301" y="344587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299" name="Rectangle 298">
            <a:extLst>
              <a:ext uri="{FF2B5EF4-FFF2-40B4-BE49-F238E27FC236}">
                <a16:creationId xmlns:a16="http://schemas.microsoft.com/office/drawing/2014/main" id="{AD806A28-00C7-45E5-8B8D-AE26C795DC8A}"/>
              </a:ext>
            </a:extLst>
          </p:cNvPr>
          <p:cNvSpPr/>
          <p:nvPr/>
        </p:nvSpPr>
        <p:spPr>
          <a:xfrm>
            <a:off x="5513301" y="365211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300" name="Rectangle 299">
            <a:extLst>
              <a:ext uri="{FF2B5EF4-FFF2-40B4-BE49-F238E27FC236}">
                <a16:creationId xmlns:a16="http://schemas.microsoft.com/office/drawing/2014/main" id="{2752A45E-D1BE-41A3-857F-9AFA406C4B63}"/>
              </a:ext>
            </a:extLst>
          </p:cNvPr>
          <p:cNvSpPr/>
          <p:nvPr/>
        </p:nvSpPr>
        <p:spPr>
          <a:xfrm>
            <a:off x="5513300" y="385709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301" name="Rectangle 300">
            <a:extLst>
              <a:ext uri="{FF2B5EF4-FFF2-40B4-BE49-F238E27FC236}">
                <a16:creationId xmlns:a16="http://schemas.microsoft.com/office/drawing/2014/main" id="{83639ACD-5CE6-4524-8487-FF04D75EDBCE}"/>
              </a:ext>
            </a:extLst>
          </p:cNvPr>
          <p:cNvSpPr/>
          <p:nvPr/>
        </p:nvSpPr>
        <p:spPr>
          <a:xfrm>
            <a:off x="5513300" y="406208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302" name="Rectangle 301">
            <a:extLst>
              <a:ext uri="{FF2B5EF4-FFF2-40B4-BE49-F238E27FC236}">
                <a16:creationId xmlns:a16="http://schemas.microsoft.com/office/drawing/2014/main" id="{138E5B8D-145B-459E-BD03-769C708CD024}"/>
              </a:ext>
            </a:extLst>
          </p:cNvPr>
          <p:cNvSpPr/>
          <p:nvPr/>
        </p:nvSpPr>
        <p:spPr>
          <a:xfrm>
            <a:off x="5513300" y="426706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303" name="Rectangle 302">
            <a:extLst>
              <a:ext uri="{FF2B5EF4-FFF2-40B4-BE49-F238E27FC236}">
                <a16:creationId xmlns:a16="http://schemas.microsoft.com/office/drawing/2014/main" id="{75260C02-792D-489A-A271-066DC9A2AE85}"/>
              </a:ext>
            </a:extLst>
          </p:cNvPr>
          <p:cNvSpPr/>
          <p:nvPr/>
        </p:nvSpPr>
        <p:spPr>
          <a:xfrm>
            <a:off x="5718254" y="303728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304" name="Rectangle 303">
            <a:extLst>
              <a:ext uri="{FF2B5EF4-FFF2-40B4-BE49-F238E27FC236}">
                <a16:creationId xmlns:a16="http://schemas.microsoft.com/office/drawing/2014/main" id="{62F23015-2D5A-4907-A102-ED298E275775}"/>
              </a:ext>
            </a:extLst>
          </p:cNvPr>
          <p:cNvSpPr/>
          <p:nvPr/>
        </p:nvSpPr>
        <p:spPr>
          <a:xfrm>
            <a:off x="5718253" y="324294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305" name="Rectangle 304">
            <a:extLst>
              <a:ext uri="{FF2B5EF4-FFF2-40B4-BE49-F238E27FC236}">
                <a16:creationId xmlns:a16="http://schemas.microsoft.com/office/drawing/2014/main" id="{16D5280B-A90A-463D-A39D-2FBB9760BA64}"/>
              </a:ext>
            </a:extLst>
          </p:cNvPr>
          <p:cNvSpPr/>
          <p:nvPr/>
        </p:nvSpPr>
        <p:spPr>
          <a:xfrm>
            <a:off x="5718252" y="344860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306" name="Rectangle 305">
            <a:extLst>
              <a:ext uri="{FF2B5EF4-FFF2-40B4-BE49-F238E27FC236}">
                <a16:creationId xmlns:a16="http://schemas.microsoft.com/office/drawing/2014/main" id="{8B29D696-1E18-4763-AF70-41C781EE4528}"/>
              </a:ext>
            </a:extLst>
          </p:cNvPr>
          <p:cNvSpPr/>
          <p:nvPr/>
        </p:nvSpPr>
        <p:spPr>
          <a:xfrm>
            <a:off x="5718251" y="365371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307" name="Rectangle 306">
            <a:extLst>
              <a:ext uri="{FF2B5EF4-FFF2-40B4-BE49-F238E27FC236}">
                <a16:creationId xmlns:a16="http://schemas.microsoft.com/office/drawing/2014/main" id="{8D2D773B-0B3D-49ED-BFAD-30F76498DD3D}"/>
              </a:ext>
            </a:extLst>
          </p:cNvPr>
          <p:cNvSpPr/>
          <p:nvPr/>
        </p:nvSpPr>
        <p:spPr>
          <a:xfrm>
            <a:off x="5718251" y="385937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308" name="Rectangle 307">
            <a:extLst>
              <a:ext uri="{FF2B5EF4-FFF2-40B4-BE49-F238E27FC236}">
                <a16:creationId xmlns:a16="http://schemas.microsoft.com/office/drawing/2014/main" id="{6F5C1437-AFAA-469D-9C7D-DFA2F2764277}"/>
              </a:ext>
            </a:extLst>
          </p:cNvPr>
          <p:cNvSpPr/>
          <p:nvPr/>
        </p:nvSpPr>
        <p:spPr>
          <a:xfrm>
            <a:off x="5718251" y="406211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309" name="Rectangle 308">
            <a:extLst>
              <a:ext uri="{FF2B5EF4-FFF2-40B4-BE49-F238E27FC236}">
                <a16:creationId xmlns:a16="http://schemas.microsoft.com/office/drawing/2014/main" id="{A5C305F0-B96C-410B-A36D-36B0622074FB}"/>
              </a:ext>
            </a:extLst>
          </p:cNvPr>
          <p:cNvSpPr/>
          <p:nvPr/>
        </p:nvSpPr>
        <p:spPr>
          <a:xfrm>
            <a:off x="5718251" y="426484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g</a:t>
            </a:r>
          </a:p>
        </p:txBody>
      </p:sp>
      <p:sp>
        <p:nvSpPr>
          <p:cNvPr id="310" name="Rectangle 309">
            <a:extLst>
              <a:ext uri="{FF2B5EF4-FFF2-40B4-BE49-F238E27FC236}">
                <a16:creationId xmlns:a16="http://schemas.microsoft.com/office/drawing/2014/main" id="{0111A7F8-1726-4CD4-B7B5-BA0BAB5F18AE}"/>
              </a:ext>
            </a:extLst>
          </p:cNvPr>
          <p:cNvSpPr/>
          <p:nvPr/>
        </p:nvSpPr>
        <p:spPr>
          <a:xfrm>
            <a:off x="4897181" y="221201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11" name="Rectangle 310">
            <a:extLst>
              <a:ext uri="{FF2B5EF4-FFF2-40B4-BE49-F238E27FC236}">
                <a16:creationId xmlns:a16="http://schemas.microsoft.com/office/drawing/2014/main" id="{101533C9-8603-483C-9790-5445EB5DE16D}"/>
              </a:ext>
            </a:extLst>
          </p:cNvPr>
          <p:cNvSpPr/>
          <p:nvPr/>
        </p:nvSpPr>
        <p:spPr>
          <a:xfrm>
            <a:off x="4897180" y="241767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12" name="Rectangle 311">
            <a:extLst>
              <a:ext uri="{FF2B5EF4-FFF2-40B4-BE49-F238E27FC236}">
                <a16:creationId xmlns:a16="http://schemas.microsoft.com/office/drawing/2014/main" id="{417F4762-A6E0-4D1D-8405-1E5B31F23900}"/>
              </a:ext>
            </a:extLst>
          </p:cNvPr>
          <p:cNvSpPr/>
          <p:nvPr/>
        </p:nvSpPr>
        <p:spPr>
          <a:xfrm>
            <a:off x="4897181" y="262421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13" name="Rectangle 312">
            <a:extLst>
              <a:ext uri="{FF2B5EF4-FFF2-40B4-BE49-F238E27FC236}">
                <a16:creationId xmlns:a16="http://schemas.microsoft.com/office/drawing/2014/main" id="{2AA1BC0A-0F15-4A64-AF75-D5C4AE8DCF10}"/>
              </a:ext>
            </a:extLst>
          </p:cNvPr>
          <p:cNvSpPr/>
          <p:nvPr/>
        </p:nvSpPr>
        <p:spPr>
          <a:xfrm>
            <a:off x="4897180" y="282987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14" name="Rectangle 313">
            <a:extLst>
              <a:ext uri="{FF2B5EF4-FFF2-40B4-BE49-F238E27FC236}">
                <a16:creationId xmlns:a16="http://schemas.microsoft.com/office/drawing/2014/main" id="{326B8E75-B9FE-4778-A0EC-4F25A085C186}"/>
              </a:ext>
            </a:extLst>
          </p:cNvPr>
          <p:cNvSpPr/>
          <p:nvPr/>
        </p:nvSpPr>
        <p:spPr>
          <a:xfrm>
            <a:off x="4897180" y="303685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15" name="Rectangle 314">
            <a:extLst>
              <a:ext uri="{FF2B5EF4-FFF2-40B4-BE49-F238E27FC236}">
                <a16:creationId xmlns:a16="http://schemas.microsoft.com/office/drawing/2014/main" id="{EAA5BA70-A5DE-4FC3-BD29-D69930FD1D94}"/>
              </a:ext>
            </a:extLst>
          </p:cNvPr>
          <p:cNvSpPr/>
          <p:nvPr/>
        </p:nvSpPr>
        <p:spPr>
          <a:xfrm>
            <a:off x="4897181" y="324339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16" name="Rectangle 315">
            <a:extLst>
              <a:ext uri="{FF2B5EF4-FFF2-40B4-BE49-F238E27FC236}">
                <a16:creationId xmlns:a16="http://schemas.microsoft.com/office/drawing/2014/main" id="{96AF8831-CFBA-4D30-A07D-F565044D7CA4}"/>
              </a:ext>
            </a:extLst>
          </p:cNvPr>
          <p:cNvSpPr/>
          <p:nvPr/>
        </p:nvSpPr>
        <p:spPr>
          <a:xfrm>
            <a:off x="4897180" y="344905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17" name="Rectangle 316">
            <a:extLst>
              <a:ext uri="{FF2B5EF4-FFF2-40B4-BE49-F238E27FC236}">
                <a16:creationId xmlns:a16="http://schemas.microsoft.com/office/drawing/2014/main" id="{A5906090-4D36-4C02-BF1D-81902EBD2BEA}"/>
              </a:ext>
            </a:extLst>
          </p:cNvPr>
          <p:cNvSpPr/>
          <p:nvPr/>
        </p:nvSpPr>
        <p:spPr>
          <a:xfrm>
            <a:off x="5717369" y="22122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18" name="Rectangle 317">
            <a:extLst>
              <a:ext uri="{FF2B5EF4-FFF2-40B4-BE49-F238E27FC236}">
                <a16:creationId xmlns:a16="http://schemas.microsoft.com/office/drawing/2014/main" id="{7DD0442D-EA5F-427C-9707-64646AD2FF25}"/>
              </a:ext>
            </a:extLst>
          </p:cNvPr>
          <p:cNvSpPr/>
          <p:nvPr/>
        </p:nvSpPr>
        <p:spPr>
          <a:xfrm>
            <a:off x="5717368" y="241787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19" name="Rectangle 318">
            <a:extLst>
              <a:ext uri="{FF2B5EF4-FFF2-40B4-BE49-F238E27FC236}">
                <a16:creationId xmlns:a16="http://schemas.microsoft.com/office/drawing/2014/main" id="{45ADFC47-EFF1-4DFE-B086-62B3FBF36A1D}"/>
              </a:ext>
            </a:extLst>
          </p:cNvPr>
          <p:cNvSpPr/>
          <p:nvPr/>
        </p:nvSpPr>
        <p:spPr>
          <a:xfrm>
            <a:off x="5717368" y="262485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20" name="Rectangle 319">
            <a:extLst>
              <a:ext uri="{FF2B5EF4-FFF2-40B4-BE49-F238E27FC236}">
                <a16:creationId xmlns:a16="http://schemas.microsoft.com/office/drawing/2014/main" id="{BF3E7D31-2D64-4F71-9555-8F39578FEF86}"/>
              </a:ext>
            </a:extLst>
          </p:cNvPr>
          <p:cNvSpPr/>
          <p:nvPr/>
        </p:nvSpPr>
        <p:spPr>
          <a:xfrm>
            <a:off x="5717369" y="283139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321" name="Rectangle 320">
            <a:extLst>
              <a:ext uri="{FF2B5EF4-FFF2-40B4-BE49-F238E27FC236}">
                <a16:creationId xmlns:a16="http://schemas.microsoft.com/office/drawing/2014/main" id="{3546F648-FB0A-417D-BB2C-1CB1DC48DD7F}"/>
              </a:ext>
            </a:extLst>
          </p:cNvPr>
          <p:cNvSpPr/>
          <p:nvPr/>
        </p:nvSpPr>
        <p:spPr>
          <a:xfrm rot="16200000">
            <a:off x="5512586" y="488202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sp>
        <p:nvSpPr>
          <p:cNvPr id="322" name="Rectangle 321">
            <a:extLst>
              <a:ext uri="{FF2B5EF4-FFF2-40B4-BE49-F238E27FC236}">
                <a16:creationId xmlns:a16="http://schemas.microsoft.com/office/drawing/2014/main" id="{B20F2985-19B0-4F6D-8B0C-4E3C97F97EDA}"/>
              </a:ext>
            </a:extLst>
          </p:cNvPr>
          <p:cNvSpPr/>
          <p:nvPr/>
        </p:nvSpPr>
        <p:spPr>
          <a:xfrm>
            <a:off x="5512587" y="447272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L</a:t>
            </a:r>
          </a:p>
        </p:txBody>
      </p:sp>
      <p:sp>
        <p:nvSpPr>
          <p:cNvPr id="323" name="Rectangle 322">
            <a:extLst>
              <a:ext uri="{FF2B5EF4-FFF2-40B4-BE49-F238E27FC236}">
                <a16:creationId xmlns:a16="http://schemas.microsoft.com/office/drawing/2014/main" id="{14F34253-F224-41AA-AEEE-F62E635EF586}"/>
              </a:ext>
            </a:extLst>
          </p:cNvPr>
          <p:cNvSpPr/>
          <p:nvPr/>
        </p:nvSpPr>
        <p:spPr>
          <a:xfrm>
            <a:off x="5512586" y="467771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M</a:t>
            </a:r>
          </a:p>
        </p:txBody>
      </p:sp>
      <p:sp>
        <p:nvSpPr>
          <p:cNvPr id="324" name="Rectangle 323">
            <a:extLst>
              <a:ext uri="{FF2B5EF4-FFF2-40B4-BE49-F238E27FC236}">
                <a16:creationId xmlns:a16="http://schemas.microsoft.com/office/drawing/2014/main" id="{A7694697-9860-4C39-B1DD-A51BCB418F7B}"/>
              </a:ext>
            </a:extLst>
          </p:cNvPr>
          <p:cNvSpPr/>
          <p:nvPr/>
        </p:nvSpPr>
        <p:spPr>
          <a:xfrm>
            <a:off x="5717368" y="447420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325" name="Rectangle 324">
            <a:extLst>
              <a:ext uri="{FF2B5EF4-FFF2-40B4-BE49-F238E27FC236}">
                <a16:creationId xmlns:a16="http://schemas.microsoft.com/office/drawing/2014/main" id="{417F922F-AA5C-41C3-A6D0-E7C31499F39C}"/>
              </a:ext>
            </a:extLst>
          </p:cNvPr>
          <p:cNvSpPr/>
          <p:nvPr/>
        </p:nvSpPr>
        <p:spPr>
          <a:xfrm>
            <a:off x="5717368" y="467693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326" name="Rectangle 325">
            <a:extLst>
              <a:ext uri="{FF2B5EF4-FFF2-40B4-BE49-F238E27FC236}">
                <a16:creationId xmlns:a16="http://schemas.microsoft.com/office/drawing/2014/main" id="{A2BA8F5F-FDDB-4ABA-9777-C95E8878E54B}"/>
              </a:ext>
            </a:extLst>
          </p:cNvPr>
          <p:cNvSpPr/>
          <p:nvPr/>
        </p:nvSpPr>
        <p:spPr>
          <a:xfrm rot="16200000">
            <a:off x="5717367" y="488347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327" name="Arrow: Right 326">
            <a:extLst>
              <a:ext uri="{FF2B5EF4-FFF2-40B4-BE49-F238E27FC236}">
                <a16:creationId xmlns:a16="http://schemas.microsoft.com/office/drawing/2014/main" id="{4373B130-C1F7-4253-9430-B420468AD338}"/>
              </a:ext>
            </a:extLst>
          </p:cNvPr>
          <p:cNvSpPr/>
          <p:nvPr/>
        </p:nvSpPr>
        <p:spPr>
          <a:xfrm rot="20014679">
            <a:off x="3557987" y="3340192"/>
            <a:ext cx="957124" cy="23711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8" name="TextBox 327">
            <a:extLst>
              <a:ext uri="{FF2B5EF4-FFF2-40B4-BE49-F238E27FC236}">
                <a16:creationId xmlns:a16="http://schemas.microsoft.com/office/drawing/2014/main" id="{053F3DA1-CE2C-41E9-AF87-3416E5FB32B5}"/>
              </a:ext>
            </a:extLst>
          </p:cNvPr>
          <p:cNvSpPr txBox="1"/>
          <p:nvPr/>
        </p:nvSpPr>
        <p:spPr>
          <a:xfrm>
            <a:off x="4421008" y="5289767"/>
            <a:ext cx="1769056" cy="369332"/>
          </a:xfrm>
          <a:prstGeom prst="rect">
            <a:avLst/>
          </a:prstGeom>
          <a:solidFill>
            <a:schemeClr val="tx1"/>
          </a:solidFill>
        </p:spPr>
        <p:txBody>
          <a:bodyPr wrap="square" rtlCol="0">
            <a:spAutoFit/>
          </a:bodyPr>
          <a:lstStyle/>
          <a:p>
            <a:pPr algn="ctr"/>
            <a:r>
              <a:rPr lang="en-US" dirty="0">
                <a:solidFill>
                  <a:schemeClr val="bg1"/>
                </a:solidFill>
              </a:rPr>
              <a:t>Aligned Signal</a:t>
            </a:r>
          </a:p>
        </p:txBody>
      </p:sp>
      <p:sp>
        <p:nvSpPr>
          <p:cNvPr id="329" name="Arrow: Right 328">
            <a:extLst>
              <a:ext uri="{FF2B5EF4-FFF2-40B4-BE49-F238E27FC236}">
                <a16:creationId xmlns:a16="http://schemas.microsoft.com/office/drawing/2014/main" id="{7137D446-C473-4D7E-B26D-21311B1B3AE7}"/>
              </a:ext>
            </a:extLst>
          </p:cNvPr>
          <p:cNvSpPr/>
          <p:nvPr/>
        </p:nvSpPr>
        <p:spPr>
          <a:xfrm>
            <a:off x="7899382" y="3209470"/>
            <a:ext cx="985974"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0" name="TextBox 329">
            <a:extLst>
              <a:ext uri="{FF2B5EF4-FFF2-40B4-BE49-F238E27FC236}">
                <a16:creationId xmlns:a16="http://schemas.microsoft.com/office/drawing/2014/main" id="{D7D41536-6695-411B-B925-80B54350919F}"/>
              </a:ext>
            </a:extLst>
          </p:cNvPr>
          <p:cNvSpPr txBox="1"/>
          <p:nvPr/>
        </p:nvSpPr>
        <p:spPr>
          <a:xfrm>
            <a:off x="7620108" y="2577367"/>
            <a:ext cx="1544523" cy="646331"/>
          </a:xfrm>
          <a:prstGeom prst="rect">
            <a:avLst/>
          </a:prstGeom>
          <a:noFill/>
        </p:spPr>
        <p:txBody>
          <a:bodyPr wrap="square" rtlCol="0">
            <a:spAutoFit/>
          </a:bodyPr>
          <a:lstStyle/>
          <a:p>
            <a:pPr algn="ctr"/>
            <a:r>
              <a:rPr lang="en-US" dirty="0"/>
              <a:t>Cancel</a:t>
            </a:r>
            <a:br>
              <a:rPr lang="en-US" dirty="0"/>
            </a:br>
            <a:r>
              <a:rPr lang="en-US" dirty="0">
                <a:solidFill>
                  <a:srgbClr val="FF0000"/>
                </a:solidFill>
              </a:rPr>
              <a:t>Path 1</a:t>
            </a:r>
          </a:p>
        </p:txBody>
      </p:sp>
      <p:sp>
        <p:nvSpPr>
          <p:cNvPr id="331" name="Rectangle 330">
            <a:extLst>
              <a:ext uri="{FF2B5EF4-FFF2-40B4-BE49-F238E27FC236}">
                <a16:creationId xmlns:a16="http://schemas.microsoft.com/office/drawing/2014/main" id="{E3A49D0C-0E2B-478D-BB2F-F7F07D2C2FA5}"/>
              </a:ext>
            </a:extLst>
          </p:cNvPr>
          <p:cNvSpPr/>
          <p:nvPr/>
        </p:nvSpPr>
        <p:spPr>
          <a:xfrm>
            <a:off x="9195047" y="2494462"/>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332" name="Rectangle 331">
            <a:extLst>
              <a:ext uri="{FF2B5EF4-FFF2-40B4-BE49-F238E27FC236}">
                <a16:creationId xmlns:a16="http://schemas.microsoft.com/office/drawing/2014/main" id="{FC76E524-AE64-423D-8D26-BC6DC83D982D}"/>
              </a:ext>
            </a:extLst>
          </p:cNvPr>
          <p:cNvSpPr/>
          <p:nvPr/>
        </p:nvSpPr>
        <p:spPr>
          <a:xfrm>
            <a:off x="9195047" y="2700569"/>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333" name="Rectangle 332">
            <a:extLst>
              <a:ext uri="{FF2B5EF4-FFF2-40B4-BE49-F238E27FC236}">
                <a16:creationId xmlns:a16="http://schemas.microsoft.com/office/drawing/2014/main" id="{F5272377-58A4-4B17-95E3-D14A1CEB0CE0}"/>
              </a:ext>
            </a:extLst>
          </p:cNvPr>
          <p:cNvSpPr/>
          <p:nvPr/>
        </p:nvSpPr>
        <p:spPr>
          <a:xfrm>
            <a:off x="9195047" y="2906024"/>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334" name="Rectangle 333">
            <a:extLst>
              <a:ext uri="{FF2B5EF4-FFF2-40B4-BE49-F238E27FC236}">
                <a16:creationId xmlns:a16="http://schemas.microsoft.com/office/drawing/2014/main" id="{21A6964A-08FD-4432-A9A8-453A440BEDBA}"/>
              </a:ext>
            </a:extLst>
          </p:cNvPr>
          <p:cNvSpPr/>
          <p:nvPr/>
        </p:nvSpPr>
        <p:spPr>
          <a:xfrm>
            <a:off x="9195047" y="3112131"/>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a-d</a:t>
            </a:r>
          </a:p>
        </p:txBody>
      </p:sp>
      <p:sp>
        <p:nvSpPr>
          <p:cNvPr id="335" name="Rectangle 334">
            <a:extLst>
              <a:ext uri="{FF2B5EF4-FFF2-40B4-BE49-F238E27FC236}">
                <a16:creationId xmlns:a16="http://schemas.microsoft.com/office/drawing/2014/main" id="{3543EC1D-D301-48ED-A882-8155044DAE47}"/>
              </a:ext>
            </a:extLst>
          </p:cNvPr>
          <p:cNvSpPr/>
          <p:nvPr/>
        </p:nvSpPr>
        <p:spPr>
          <a:xfrm>
            <a:off x="9195047" y="3316809"/>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b-e</a:t>
            </a:r>
          </a:p>
        </p:txBody>
      </p:sp>
      <p:sp>
        <p:nvSpPr>
          <p:cNvPr id="336" name="Rectangle 335">
            <a:extLst>
              <a:ext uri="{FF2B5EF4-FFF2-40B4-BE49-F238E27FC236}">
                <a16:creationId xmlns:a16="http://schemas.microsoft.com/office/drawing/2014/main" id="{54C6214E-9CB3-4B76-8EE5-83C17746EB3D}"/>
              </a:ext>
            </a:extLst>
          </p:cNvPr>
          <p:cNvSpPr/>
          <p:nvPr/>
        </p:nvSpPr>
        <p:spPr>
          <a:xfrm>
            <a:off x="9195047" y="3522916"/>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c-f</a:t>
            </a:r>
          </a:p>
        </p:txBody>
      </p:sp>
      <p:sp>
        <p:nvSpPr>
          <p:cNvPr id="337" name="Rectangle 336">
            <a:extLst>
              <a:ext uri="{FF2B5EF4-FFF2-40B4-BE49-F238E27FC236}">
                <a16:creationId xmlns:a16="http://schemas.microsoft.com/office/drawing/2014/main" id="{D0D2F6E2-7A95-4342-AB49-D050D2BA8C70}"/>
              </a:ext>
            </a:extLst>
          </p:cNvPr>
          <p:cNvSpPr/>
          <p:nvPr/>
        </p:nvSpPr>
        <p:spPr>
          <a:xfrm>
            <a:off x="9195047" y="3728371"/>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d-g</a:t>
            </a:r>
          </a:p>
        </p:txBody>
      </p:sp>
      <p:sp>
        <p:nvSpPr>
          <p:cNvPr id="338" name="Rectangle 337">
            <a:extLst>
              <a:ext uri="{FF2B5EF4-FFF2-40B4-BE49-F238E27FC236}">
                <a16:creationId xmlns:a16="http://schemas.microsoft.com/office/drawing/2014/main" id="{9CBA97AD-EBCA-43A5-80AC-8B4E68B0DE47}"/>
              </a:ext>
            </a:extLst>
          </p:cNvPr>
          <p:cNvSpPr/>
          <p:nvPr/>
        </p:nvSpPr>
        <p:spPr>
          <a:xfrm rot="5400000">
            <a:off x="9339883" y="3788312"/>
            <a:ext cx="205661" cy="49709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solidFill>
                  <a:schemeClr val="accent1"/>
                </a:solidFill>
              </a:rPr>
              <a:t>…</a:t>
            </a:r>
          </a:p>
        </p:txBody>
      </p:sp>
      <p:sp>
        <p:nvSpPr>
          <p:cNvPr id="339" name="Left Brace 338">
            <a:extLst>
              <a:ext uri="{FF2B5EF4-FFF2-40B4-BE49-F238E27FC236}">
                <a16:creationId xmlns:a16="http://schemas.microsoft.com/office/drawing/2014/main" id="{FF001D86-E3EC-4AB0-82A1-F68D55974CE0}"/>
              </a:ext>
            </a:extLst>
          </p:cNvPr>
          <p:cNvSpPr/>
          <p:nvPr/>
        </p:nvSpPr>
        <p:spPr>
          <a:xfrm flipH="1">
            <a:off x="6190064" y="3036941"/>
            <a:ext cx="205660" cy="618846"/>
          </a:xfrm>
          <a:prstGeom prst="leftBrace">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40" name="Rectangle 339">
                <a:extLst>
                  <a:ext uri="{FF2B5EF4-FFF2-40B4-BE49-F238E27FC236}">
                    <a16:creationId xmlns:a16="http://schemas.microsoft.com/office/drawing/2014/main" id="{527CC3B0-EC3F-4CBA-BDBF-BEDC9BDA8F68}"/>
                  </a:ext>
                </a:extLst>
              </p:cNvPr>
              <p:cNvSpPr/>
              <p:nvPr/>
            </p:nvSpPr>
            <p:spPr>
              <a:xfrm>
                <a:off x="6496175" y="3149723"/>
                <a:ext cx="1224438"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chemeClr val="accent1"/>
                          </a:solidFill>
                          <a:latin typeface="Cambria Math" panose="02040503050406030204" pitchFamily="18" charset="0"/>
                        </a:rPr>
                        <m:t>Δ</m:t>
                      </m:r>
                      <m:sSub>
                        <m:sSubPr>
                          <m:ctrlPr>
                            <a:rPr lang="el-GR"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𝑇</m:t>
                          </m:r>
                        </m:e>
                        <m:sub>
                          <m:r>
                            <a:rPr lang="en-US" i="1">
                              <a:solidFill>
                                <a:schemeClr val="accent1"/>
                              </a:solidFill>
                              <a:latin typeface="Cambria Math" panose="02040503050406030204" pitchFamily="18" charset="0"/>
                            </a:rPr>
                            <m:t>1</m:t>
                          </m:r>
                        </m:sub>
                      </m:sSub>
                      <m:r>
                        <a:rPr lang="en-US">
                          <a:solidFill>
                            <a:schemeClr val="accent1"/>
                          </a:solidFill>
                          <a:latin typeface="Cambria Math" panose="02040503050406030204" pitchFamily="18" charset="0"/>
                        </a:rPr>
                        <m:t>+</m:t>
                      </m:r>
                      <m:r>
                        <m:rPr>
                          <m:sty m:val="p"/>
                        </m:rPr>
                        <a:rPr lang="el-GR" i="1">
                          <a:solidFill>
                            <a:schemeClr val="accent1"/>
                          </a:solidFill>
                          <a:latin typeface="Cambria Math" panose="02040503050406030204" pitchFamily="18" charset="0"/>
                        </a:rPr>
                        <m:t>Δ</m:t>
                      </m:r>
                      <m:sSub>
                        <m:sSubPr>
                          <m:ctrlPr>
                            <a:rPr lang="el-GR"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𝑇</m:t>
                          </m:r>
                        </m:e>
                        <m:sub>
                          <m:r>
                            <a:rPr lang="en-US" i="1">
                              <a:solidFill>
                                <a:schemeClr val="accent1"/>
                              </a:solidFill>
                              <a:latin typeface="Cambria Math" panose="02040503050406030204" pitchFamily="18" charset="0"/>
                            </a:rPr>
                            <m:t>2</m:t>
                          </m:r>
                        </m:sub>
                      </m:sSub>
                    </m:oMath>
                  </m:oMathPara>
                </a14:m>
                <a:endParaRPr lang="en-US" dirty="0">
                  <a:solidFill>
                    <a:schemeClr val="accent1"/>
                  </a:solidFill>
                </a:endParaRPr>
              </a:p>
            </p:txBody>
          </p:sp>
        </mc:Choice>
        <mc:Fallback xmlns="">
          <p:sp>
            <p:nvSpPr>
              <p:cNvPr id="340" name="Rectangle 339">
                <a:extLst>
                  <a:ext uri="{FF2B5EF4-FFF2-40B4-BE49-F238E27FC236}">
                    <a16:creationId xmlns:a16="http://schemas.microsoft.com/office/drawing/2014/main" id="{527CC3B0-EC3F-4CBA-BDBF-BEDC9BDA8F68}"/>
                  </a:ext>
                </a:extLst>
              </p:cNvPr>
              <p:cNvSpPr>
                <a:spLocks noRot="1" noChangeAspect="1" noMove="1" noResize="1" noEditPoints="1" noAdjustHandles="1" noChangeArrowheads="1" noChangeShapeType="1" noTextEdit="1"/>
              </p:cNvSpPr>
              <p:nvPr/>
            </p:nvSpPr>
            <p:spPr>
              <a:xfrm>
                <a:off x="6496175" y="3149723"/>
                <a:ext cx="1224438" cy="369332"/>
              </a:xfrm>
              <a:prstGeom prst="rect">
                <a:avLst/>
              </a:prstGeom>
              <a:blipFill>
                <a:blip r:embed="rId11"/>
                <a:stretch>
                  <a:fillRect/>
                </a:stretch>
              </a:blipFill>
            </p:spPr>
            <p:txBody>
              <a:bodyPr/>
              <a:lstStyle/>
              <a:p>
                <a:r>
                  <a:rPr lang="en-US">
                    <a:noFill/>
                  </a:rPr>
                  <a:t> </a:t>
                </a:r>
              </a:p>
            </p:txBody>
          </p:sp>
        </mc:Fallback>
      </mc:AlternateContent>
      <p:cxnSp>
        <p:nvCxnSpPr>
          <p:cNvPr id="341" name="Straight Connector 340">
            <a:extLst>
              <a:ext uri="{FF2B5EF4-FFF2-40B4-BE49-F238E27FC236}">
                <a16:creationId xmlns:a16="http://schemas.microsoft.com/office/drawing/2014/main" id="{9EE926ED-57D9-4027-AA68-FFA819DB9E17}"/>
              </a:ext>
            </a:extLst>
          </p:cNvPr>
          <p:cNvCxnSpPr>
            <a:cxnSpLocks/>
          </p:cNvCxnSpPr>
          <p:nvPr/>
        </p:nvCxnSpPr>
        <p:spPr>
          <a:xfrm>
            <a:off x="5817976" y="3035102"/>
            <a:ext cx="284988" cy="0"/>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6F2E11F5-A903-4B04-93DA-80C03EC85A27}"/>
              </a:ext>
            </a:extLst>
          </p:cNvPr>
          <p:cNvCxnSpPr>
            <a:cxnSpLocks/>
          </p:cNvCxnSpPr>
          <p:nvPr/>
        </p:nvCxnSpPr>
        <p:spPr>
          <a:xfrm>
            <a:off x="4996908" y="3648673"/>
            <a:ext cx="1106056" cy="0"/>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43" name="TextBox 342">
                <a:extLst>
                  <a:ext uri="{FF2B5EF4-FFF2-40B4-BE49-F238E27FC236}">
                    <a16:creationId xmlns:a16="http://schemas.microsoft.com/office/drawing/2014/main" id="{9A13E5B8-EC8E-4CBD-B62E-D58338A918F1}"/>
                  </a:ext>
                </a:extLst>
              </p:cNvPr>
              <p:cNvSpPr txBox="1"/>
              <p:nvPr/>
            </p:nvSpPr>
            <p:spPr>
              <a:xfrm>
                <a:off x="7758751" y="4248796"/>
                <a:ext cx="2326871" cy="646331"/>
              </a:xfrm>
              <a:prstGeom prst="rect">
                <a:avLst/>
              </a:prstGeom>
              <a:noFill/>
            </p:spPr>
            <p:txBody>
              <a:bodyPr wrap="square" rtlCol="0">
                <a:spAutoFit/>
              </a:bodyPr>
              <a:lstStyle/>
              <a:p>
                <a:pPr algn="ctr"/>
                <a:r>
                  <a:rPr lang="en-US" i="1" dirty="0"/>
                  <a:t>(</a:t>
                </a:r>
                <a14:m>
                  <m:oMath xmlns:m="http://schemas.openxmlformats.org/officeDocument/2006/math">
                    <m:r>
                      <a:rPr lang="el-GR" i="1">
                        <a:latin typeface="Cambria Math" panose="02040503050406030204" pitchFamily="18" charset="0"/>
                      </a:rPr>
                      <m:t>𝛥</m:t>
                    </m:r>
                    <m:sSub>
                      <m:sSubPr>
                        <m:ctrlPr>
                          <a:rPr lang="el-GR"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1</m:t>
                        </m:r>
                      </m:sub>
                    </m:sSub>
                    <m:r>
                      <a:rPr lang="en-US" i="1">
                        <a:latin typeface="Cambria Math" panose="02040503050406030204" pitchFamily="18" charset="0"/>
                      </a:rPr>
                      <m:t>+</m:t>
                    </m:r>
                    <m:r>
                      <a:rPr lang="el-GR" i="1">
                        <a:latin typeface="Cambria Math" panose="02040503050406030204" pitchFamily="18" charset="0"/>
                      </a:rPr>
                      <m:t>𝛥</m:t>
                    </m:r>
                    <m:sSub>
                      <m:sSubPr>
                        <m:ctrlPr>
                          <a:rPr lang="el-GR"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2</m:t>
                        </m:r>
                      </m:sub>
                    </m:sSub>
                  </m:oMath>
                </a14:m>
                <a:r>
                  <a:rPr lang="en-US" i="1" dirty="0"/>
                  <a:t> differential </a:t>
                </a:r>
                <a:br>
                  <a:rPr lang="en-US" i="1" dirty="0"/>
                </a:br>
                <a:r>
                  <a:rPr lang="en-US" i="1" dirty="0"/>
                  <a:t>of source signal)</a:t>
                </a:r>
              </a:p>
            </p:txBody>
          </p:sp>
        </mc:Choice>
        <mc:Fallback xmlns="">
          <p:sp>
            <p:nvSpPr>
              <p:cNvPr id="343" name="TextBox 342">
                <a:extLst>
                  <a:ext uri="{FF2B5EF4-FFF2-40B4-BE49-F238E27FC236}">
                    <a16:creationId xmlns:a16="http://schemas.microsoft.com/office/drawing/2014/main" id="{9A13E5B8-EC8E-4CBD-B62E-D58338A918F1}"/>
                  </a:ext>
                </a:extLst>
              </p:cNvPr>
              <p:cNvSpPr txBox="1">
                <a:spLocks noRot="1" noChangeAspect="1" noMove="1" noResize="1" noEditPoints="1" noAdjustHandles="1" noChangeArrowheads="1" noChangeShapeType="1" noTextEdit="1"/>
              </p:cNvSpPr>
              <p:nvPr/>
            </p:nvSpPr>
            <p:spPr>
              <a:xfrm>
                <a:off x="7758751" y="4248796"/>
                <a:ext cx="2326871" cy="646331"/>
              </a:xfrm>
              <a:prstGeom prst="rect">
                <a:avLst/>
              </a:prstGeom>
              <a:blipFill>
                <a:blip r:embed="rId12"/>
                <a:stretch>
                  <a:fillRect l="-2362" t="-5660" r="-3675" b="-14151"/>
                </a:stretch>
              </a:blipFill>
            </p:spPr>
            <p:txBody>
              <a:bodyPr/>
              <a:lstStyle/>
              <a:p>
                <a:r>
                  <a:rPr lang="en-US">
                    <a:noFill/>
                  </a:rPr>
                  <a:t> </a:t>
                </a:r>
              </a:p>
            </p:txBody>
          </p:sp>
        </mc:Fallback>
      </mc:AlternateContent>
      <p:pic>
        <p:nvPicPr>
          <p:cNvPr id="344" name="Picture 2" descr="Image result for subtract icon">
            <a:extLst>
              <a:ext uri="{FF2B5EF4-FFF2-40B4-BE49-F238E27FC236}">
                <a16:creationId xmlns:a16="http://schemas.microsoft.com/office/drawing/2014/main" id="{FB4FF537-2EFB-4674-9BF7-133674988950}"/>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200988" y="3548706"/>
            <a:ext cx="382761" cy="382761"/>
          </a:xfrm>
          <a:prstGeom prst="rect">
            <a:avLst/>
          </a:prstGeom>
          <a:noFill/>
          <a:extLst>
            <a:ext uri="{909E8E84-426E-40DD-AFC4-6F175D3DCCD1}">
              <a14:hiddenFill xmlns:a14="http://schemas.microsoft.com/office/drawing/2010/main">
                <a:solidFill>
                  <a:srgbClr val="FFFFFF"/>
                </a:solidFill>
              </a14:hiddenFill>
            </a:ext>
          </a:extLst>
        </p:spPr>
      </p:pic>
      <p:sp>
        <p:nvSpPr>
          <p:cNvPr id="346" name="Rectangle 345">
            <a:extLst>
              <a:ext uri="{FF2B5EF4-FFF2-40B4-BE49-F238E27FC236}">
                <a16:creationId xmlns:a16="http://schemas.microsoft.com/office/drawing/2014/main" id="{6705B687-1E9B-43A0-BE66-E97D63D26D68}"/>
              </a:ext>
            </a:extLst>
          </p:cNvPr>
          <p:cNvSpPr/>
          <p:nvPr/>
        </p:nvSpPr>
        <p:spPr>
          <a:xfrm>
            <a:off x="9195050" y="2291256"/>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347" name="Rectangle 346">
            <a:extLst>
              <a:ext uri="{FF2B5EF4-FFF2-40B4-BE49-F238E27FC236}">
                <a16:creationId xmlns:a16="http://schemas.microsoft.com/office/drawing/2014/main" id="{1BC44268-C97D-407B-9BA5-A660191059DE}"/>
              </a:ext>
            </a:extLst>
          </p:cNvPr>
          <p:cNvSpPr/>
          <p:nvPr/>
        </p:nvSpPr>
        <p:spPr>
          <a:xfrm>
            <a:off x="9195053" y="2088056"/>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348" name="Rectangle 347">
            <a:extLst>
              <a:ext uri="{FF2B5EF4-FFF2-40B4-BE49-F238E27FC236}">
                <a16:creationId xmlns:a16="http://schemas.microsoft.com/office/drawing/2014/main" id="{DF3F404C-6F76-4381-BE28-50DF91DCC81A}"/>
              </a:ext>
            </a:extLst>
          </p:cNvPr>
          <p:cNvSpPr/>
          <p:nvPr/>
        </p:nvSpPr>
        <p:spPr>
          <a:xfrm>
            <a:off x="9195056" y="1884858"/>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349" name="Rectangle 348">
            <a:extLst>
              <a:ext uri="{FF2B5EF4-FFF2-40B4-BE49-F238E27FC236}">
                <a16:creationId xmlns:a16="http://schemas.microsoft.com/office/drawing/2014/main" id="{BC460AA6-E1CA-42BF-BAA4-AF24F2E48035}"/>
              </a:ext>
            </a:extLst>
          </p:cNvPr>
          <p:cNvSpPr/>
          <p:nvPr/>
        </p:nvSpPr>
        <p:spPr>
          <a:xfrm>
            <a:off x="9195058" y="1681665"/>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E9950DE1-6A31-4456-BCD0-C16A37944A3D}"/>
                  </a:ext>
                </a:extLst>
              </p:cNvPr>
              <p:cNvSpPr txBox="1"/>
              <p:nvPr/>
            </p:nvSpPr>
            <p:spPr>
              <a:xfrm rot="19935953">
                <a:off x="3079616" y="2583561"/>
                <a:ext cx="1544523" cy="646331"/>
              </a:xfrm>
              <a:prstGeom prst="rect">
                <a:avLst/>
              </a:prstGeom>
              <a:noFill/>
            </p:spPr>
            <p:txBody>
              <a:bodyPr wrap="square" rtlCol="0">
                <a:spAutoFit/>
              </a:bodyPr>
              <a:lstStyle/>
              <a:p>
                <a:pPr algn="ctr"/>
                <a:r>
                  <a:rPr lang="en-US" dirty="0"/>
                  <a:t>Align </a:t>
                </a:r>
                <a14:m>
                  <m:oMath xmlns:m="http://schemas.openxmlformats.org/officeDocument/2006/math">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𝐴𝑜𝐴</m:t>
                        </m:r>
                      </m:e>
                      <m:sub>
                        <m:r>
                          <a:rPr lang="en-US" i="1">
                            <a:solidFill>
                              <a:srgbClr val="FF0000"/>
                            </a:solidFill>
                            <a:latin typeface="Cambria Math" panose="02040503050406030204" pitchFamily="18" charset="0"/>
                          </a:rPr>
                          <m:t>1</m:t>
                        </m:r>
                      </m:sub>
                    </m:sSub>
                    <m:r>
                      <a:rPr lang="en-US">
                        <a:solidFill>
                          <a:srgbClr val="FF0000"/>
                        </a:solidFill>
                        <a:latin typeface="Cambria Math" panose="02040503050406030204" pitchFamily="18" charset="0"/>
                      </a:rPr>
                      <m:t>/</m:t>
                    </m:r>
                    <m:r>
                      <m:rPr>
                        <m:sty m:val="p"/>
                      </m:rPr>
                      <a:rPr lang="el-GR" i="1">
                        <a:solidFill>
                          <a:srgbClr val="FF0000"/>
                        </a:solidFill>
                        <a:latin typeface="Cambria Math" panose="02040503050406030204" pitchFamily="18" charset="0"/>
                      </a:rPr>
                      <m:t>Δ</m:t>
                    </m:r>
                    <m:sSub>
                      <m:sSubPr>
                        <m:ctrlPr>
                          <a:rPr lang="el-GR"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𝑇</m:t>
                        </m:r>
                      </m:e>
                      <m:sub>
                        <m:r>
                          <a:rPr lang="en-US" i="1">
                            <a:solidFill>
                              <a:srgbClr val="FF0000"/>
                            </a:solidFill>
                            <a:latin typeface="Cambria Math" panose="02040503050406030204" pitchFamily="18" charset="0"/>
                          </a:rPr>
                          <m:t>1</m:t>
                        </m:r>
                      </m:sub>
                    </m:sSub>
                  </m:oMath>
                </a14:m>
                <a:endParaRPr lang="en-US" dirty="0"/>
              </a:p>
            </p:txBody>
          </p:sp>
        </mc:Choice>
        <mc:Fallback xmlns="">
          <p:sp>
            <p:nvSpPr>
              <p:cNvPr id="2" name="TextBox 1">
                <a:extLst>
                  <a:ext uri="{FF2B5EF4-FFF2-40B4-BE49-F238E27FC236}">
                    <a16:creationId xmlns:a16="http://schemas.microsoft.com/office/drawing/2014/main" id="{E9950DE1-6A31-4456-BCD0-C16A37944A3D}"/>
                  </a:ext>
                </a:extLst>
              </p:cNvPr>
              <p:cNvSpPr txBox="1">
                <a:spLocks noRot="1" noChangeAspect="1" noMove="1" noResize="1" noEditPoints="1" noAdjustHandles="1" noChangeArrowheads="1" noChangeShapeType="1" noTextEdit="1"/>
              </p:cNvSpPr>
              <p:nvPr/>
            </p:nvSpPr>
            <p:spPr>
              <a:xfrm rot="19935953">
                <a:off x="3079616" y="2583561"/>
                <a:ext cx="1544523" cy="646331"/>
              </a:xfrm>
              <a:prstGeom prst="rect">
                <a:avLst/>
              </a:prstGeom>
              <a:blipFill>
                <a:blip r:embed="rId1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41125598-9950-4EF1-901D-ED15CBA7C114}"/>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altLang="zh-TW" sz="3200" b="1" dirty="0"/>
                  <a:t> </a:t>
                </a:r>
                <a:r>
                  <a:rPr lang="zh-TW" altLang="en-US" sz="3200" b="1" dirty="0"/>
                  <a:t> </a:t>
                </a:r>
                <a:r>
                  <a:rPr lang="en-US" altLang="zh-TW" sz="3200" b="1" dirty="0"/>
                  <a:t>IAC</a:t>
                </a:r>
                <a:r>
                  <a:rPr lang="zh-TW" altLang="en-US" sz="3200" b="1" dirty="0"/>
                  <a:t> </a:t>
                </a:r>
                <a:r>
                  <a:rPr lang="en-US" altLang="zh-TW" sz="3200" b="1" dirty="0"/>
                  <a:t>step 2: Compute </a:t>
                </a:r>
                <a14:m>
                  <m:oMath xmlns:m="http://schemas.openxmlformats.org/officeDocument/2006/math">
                    <m:sSub>
                      <m:sSubPr>
                        <m:ctrlPr>
                          <a:rPr lang="en-US" sz="3200" i="1" smtClean="0">
                            <a:solidFill>
                              <a:srgbClr val="FF0000"/>
                            </a:solidFill>
                            <a:latin typeface="Cambria Math" panose="02040503050406030204" pitchFamily="18" charset="0"/>
                          </a:rPr>
                        </m:ctrlPr>
                      </m:sSubPr>
                      <m:e>
                        <m:r>
                          <a:rPr lang="en-US" sz="3200" i="1">
                            <a:solidFill>
                              <a:srgbClr val="FF0000"/>
                            </a:solidFill>
                            <a:latin typeface="Cambria Math" panose="02040503050406030204" pitchFamily="18" charset="0"/>
                          </a:rPr>
                          <m:t>𝐴𝑜𝐴</m:t>
                        </m:r>
                      </m:e>
                      <m:sub>
                        <m:r>
                          <a:rPr lang="en-US" sz="3200" b="0" i="1" smtClean="0">
                            <a:solidFill>
                              <a:srgbClr val="FF0000"/>
                            </a:solidFill>
                            <a:latin typeface="Cambria Math" panose="02040503050406030204" pitchFamily="18" charset="0"/>
                          </a:rPr>
                          <m:t>2</m:t>
                        </m:r>
                      </m:sub>
                    </m:sSub>
                  </m:oMath>
                </a14:m>
                <a:r>
                  <a:rPr lang="en-US" altLang="zh-TW" sz="3200" b="1" dirty="0"/>
                  <a:t> </a:t>
                </a:r>
                <a:endParaRPr lang="en-US" sz="4000" b="1" dirty="0"/>
              </a:p>
            </p:txBody>
          </p:sp>
        </mc:Choice>
        <mc:Fallback xmlns="">
          <p:sp>
            <p:nvSpPr>
              <p:cNvPr id="3" name="TextBox 2">
                <a:extLst>
                  <a:ext uri="{FF2B5EF4-FFF2-40B4-BE49-F238E27FC236}">
                    <a16:creationId xmlns:a16="http://schemas.microsoft.com/office/drawing/2014/main" id="{41125598-9950-4EF1-901D-ED15CBA7C114}"/>
                  </a:ext>
                </a:extLst>
              </p:cNvPr>
              <p:cNvSpPr txBox="1">
                <a:spLocks noRot="1" noChangeAspect="1" noMove="1" noResize="1" noEditPoints="1" noAdjustHandles="1" noChangeArrowheads="1" noChangeShapeType="1" noTextEdit="1"/>
              </p:cNvSpPr>
              <p:nvPr/>
            </p:nvSpPr>
            <p:spPr>
              <a:xfrm>
                <a:off x="0" y="326756"/>
                <a:ext cx="12192000" cy="584775"/>
              </a:xfrm>
              <a:prstGeom prst="rect">
                <a:avLst/>
              </a:prstGeom>
              <a:blipFill>
                <a:blip r:embed="rId15"/>
                <a:stretch>
                  <a:fillRect t="-12500" b="-34375"/>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019575434"/>
      </p:ext>
    </p:extLst>
  </p:cSld>
  <p:clrMapOvr>
    <a:masterClrMapping/>
  </p:clrMapOvr>
  <mc:AlternateContent xmlns:mc="http://schemas.openxmlformats.org/markup-compatibility/2006">
    <mc:Choice xmlns:p14="http://schemas.microsoft.com/office/powerpoint/2010/main" Requires="p14">
      <p:transition spd="slow" p14:dur="2000" advTm="31593"/>
    </mc:Choice>
    <mc:Fallback>
      <p:transition spd="slow" advTm="3159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3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4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6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3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3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3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4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4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4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 grpId="0" animBg="1"/>
      <p:bldP spid="329" grpId="0" animBg="1"/>
      <p:bldP spid="330" grpId="0"/>
      <p:bldP spid="331" grpId="0" animBg="1"/>
      <p:bldP spid="332" grpId="0" animBg="1"/>
      <p:bldP spid="333" grpId="0" animBg="1"/>
      <p:bldP spid="334" grpId="0" animBg="1"/>
      <p:bldP spid="335" grpId="0" animBg="1"/>
      <p:bldP spid="336" grpId="0" animBg="1"/>
      <p:bldP spid="337" grpId="0" animBg="1"/>
      <p:bldP spid="338" grpId="0" animBg="1"/>
      <p:bldP spid="339" grpId="0" animBg="1"/>
      <p:bldP spid="340" grpId="0"/>
      <p:bldP spid="343" grpId="0"/>
      <p:bldP spid="346" grpId="0" animBg="1"/>
      <p:bldP spid="347" grpId="0" animBg="1"/>
      <p:bldP spid="348" grpId="0" animBg="1"/>
      <p:bldP spid="34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extBox 154">
            <a:extLst>
              <a:ext uri="{FF2B5EF4-FFF2-40B4-BE49-F238E27FC236}">
                <a16:creationId xmlns:a16="http://schemas.microsoft.com/office/drawing/2014/main" id="{45F1C114-A8EF-4A41-B6C4-08444828E9D0}"/>
              </a:ext>
            </a:extLst>
          </p:cNvPr>
          <p:cNvSpPr txBox="1"/>
          <p:nvPr/>
        </p:nvSpPr>
        <p:spPr>
          <a:xfrm>
            <a:off x="8499386" y="6229649"/>
            <a:ext cx="1156599" cy="369332"/>
          </a:xfrm>
          <a:prstGeom prst="rect">
            <a:avLst/>
          </a:prstGeom>
          <a:solidFill>
            <a:schemeClr val="tx1"/>
          </a:solidFill>
        </p:spPr>
        <p:txBody>
          <a:bodyPr wrap="square" rtlCol="0">
            <a:spAutoFit/>
          </a:bodyPr>
          <a:lstStyle/>
          <a:p>
            <a:pPr algn="ctr"/>
            <a:r>
              <a:rPr lang="en-US" dirty="0">
                <a:solidFill>
                  <a:schemeClr val="bg1"/>
                </a:solidFill>
              </a:rPr>
              <a:t>Residue</a:t>
            </a:r>
          </a:p>
        </p:txBody>
      </p:sp>
      <p:sp>
        <p:nvSpPr>
          <p:cNvPr id="156" name="Rectangle 155">
            <a:extLst>
              <a:ext uri="{FF2B5EF4-FFF2-40B4-BE49-F238E27FC236}">
                <a16:creationId xmlns:a16="http://schemas.microsoft.com/office/drawing/2014/main" id="{0B21665D-F2BC-4848-A638-2725AA8B1018}"/>
              </a:ext>
            </a:extLst>
          </p:cNvPr>
          <p:cNvSpPr/>
          <p:nvPr/>
        </p:nvSpPr>
        <p:spPr>
          <a:xfrm>
            <a:off x="4607063" y="303471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157" name="Rectangle 156">
            <a:extLst>
              <a:ext uri="{FF2B5EF4-FFF2-40B4-BE49-F238E27FC236}">
                <a16:creationId xmlns:a16="http://schemas.microsoft.com/office/drawing/2014/main" id="{58768200-7E92-4A10-B70A-DA135AE065B4}"/>
              </a:ext>
            </a:extLst>
          </p:cNvPr>
          <p:cNvSpPr/>
          <p:nvPr/>
        </p:nvSpPr>
        <p:spPr>
          <a:xfrm>
            <a:off x="4607062" y="324037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158" name="Rectangle 157">
            <a:extLst>
              <a:ext uri="{FF2B5EF4-FFF2-40B4-BE49-F238E27FC236}">
                <a16:creationId xmlns:a16="http://schemas.microsoft.com/office/drawing/2014/main" id="{541FF44A-0187-48C9-9B6B-A1C1342FFFBC}"/>
              </a:ext>
            </a:extLst>
          </p:cNvPr>
          <p:cNvSpPr/>
          <p:nvPr/>
        </p:nvSpPr>
        <p:spPr>
          <a:xfrm>
            <a:off x="4607062" y="344603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159" name="Rectangle 158">
            <a:extLst>
              <a:ext uri="{FF2B5EF4-FFF2-40B4-BE49-F238E27FC236}">
                <a16:creationId xmlns:a16="http://schemas.microsoft.com/office/drawing/2014/main" id="{213ACB7B-95D7-49E3-9CAE-097CDCE600EE}"/>
              </a:ext>
            </a:extLst>
          </p:cNvPr>
          <p:cNvSpPr/>
          <p:nvPr/>
        </p:nvSpPr>
        <p:spPr>
          <a:xfrm>
            <a:off x="4607062" y="365170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160" name="Rectangle 159">
            <a:extLst>
              <a:ext uri="{FF2B5EF4-FFF2-40B4-BE49-F238E27FC236}">
                <a16:creationId xmlns:a16="http://schemas.microsoft.com/office/drawing/2014/main" id="{2FDCCAD0-060F-4113-B09A-606918138D49}"/>
              </a:ext>
            </a:extLst>
          </p:cNvPr>
          <p:cNvSpPr/>
          <p:nvPr/>
        </p:nvSpPr>
        <p:spPr>
          <a:xfrm>
            <a:off x="4607061" y="385746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161" name="Rectangle 160">
            <a:extLst>
              <a:ext uri="{FF2B5EF4-FFF2-40B4-BE49-F238E27FC236}">
                <a16:creationId xmlns:a16="http://schemas.microsoft.com/office/drawing/2014/main" id="{CE78300C-890A-4263-887E-6E7AD011B9D3}"/>
              </a:ext>
            </a:extLst>
          </p:cNvPr>
          <p:cNvSpPr/>
          <p:nvPr/>
        </p:nvSpPr>
        <p:spPr>
          <a:xfrm>
            <a:off x="4607061" y="406312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162" name="Rectangle 161">
            <a:extLst>
              <a:ext uri="{FF2B5EF4-FFF2-40B4-BE49-F238E27FC236}">
                <a16:creationId xmlns:a16="http://schemas.microsoft.com/office/drawing/2014/main" id="{84769ACC-52EA-4362-8FE5-6312F9F21BD7}"/>
              </a:ext>
            </a:extLst>
          </p:cNvPr>
          <p:cNvSpPr/>
          <p:nvPr/>
        </p:nvSpPr>
        <p:spPr>
          <a:xfrm rot="16200000">
            <a:off x="4607059" y="570415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pic>
        <p:nvPicPr>
          <p:cNvPr id="163" name="Picture 2" descr="Image result for microphone symbol">
            <a:extLst>
              <a:ext uri="{FF2B5EF4-FFF2-40B4-BE49-F238E27FC236}">
                <a16:creationId xmlns:a16="http://schemas.microsoft.com/office/drawing/2014/main" id="{73BEC70D-D34B-4F0D-9930-2FCF9E08B9F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24054" y="2083216"/>
            <a:ext cx="438366" cy="438366"/>
          </a:xfrm>
          <a:prstGeom prst="rect">
            <a:avLst/>
          </a:prstGeom>
          <a:noFill/>
          <a:extLst>
            <a:ext uri="{909E8E84-426E-40DD-AFC4-6F175D3DCCD1}">
              <a14:hiddenFill xmlns:a14="http://schemas.microsoft.com/office/drawing/2010/main">
                <a:solidFill>
                  <a:srgbClr val="FFFFFF"/>
                </a:solidFill>
              </a14:hiddenFill>
            </a:ext>
          </a:extLst>
        </p:spPr>
      </p:pic>
      <p:pic>
        <p:nvPicPr>
          <p:cNvPr id="164" name="Picture 2" descr="Image result for microphone symbol">
            <a:extLst>
              <a:ext uri="{FF2B5EF4-FFF2-40B4-BE49-F238E27FC236}">
                <a16:creationId xmlns:a16="http://schemas.microsoft.com/office/drawing/2014/main" id="{6DE5064B-1823-43CD-B9EA-9DBE618028B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99319" y="2083216"/>
            <a:ext cx="438366" cy="43836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65" name="TextBox 164">
                <a:extLst>
                  <a:ext uri="{FF2B5EF4-FFF2-40B4-BE49-F238E27FC236}">
                    <a16:creationId xmlns:a16="http://schemas.microsoft.com/office/drawing/2014/main" id="{18524888-F585-449E-98E8-D6E9E6C4B535}"/>
                  </a:ext>
                </a:extLst>
              </p:cNvPr>
              <p:cNvSpPr txBox="1"/>
              <p:nvPr/>
            </p:nvSpPr>
            <p:spPr>
              <a:xfrm>
                <a:off x="4624054" y="254150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oMath>
                  </m:oMathPara>
                </a14:m>
                <a:endParaRPr lang="en-US" b="1" dirty="0"/>
              </a:p>
            </p:txBody>
          </p:sp>
        </mc:Choice>
        <mc:Fallback xmlns="">
          <p:sp>
            <p:nvSpPr>
              <p:cNvPr id="165" name="TextBox 164">
                <a:extLst>
                  <a:ext uri="{FF2B5EF4-FFF2-40B4-BE49-F238E27FC236}">
                    <a16:creationId xmlns:a16="http://schemas.microsoft.com/office/drawing/2014/main" id="{18524888-F585-449E-98E8-D6E9E6C4B535}"/>
                  </a:ext>
                </a:extLst>
              </p:cNvPr>
              <p:cNvSpPr txBox="1">
                <a:spLocks noRot="1" noChangeAspect="1" noMove="1" noResize="1" noEditPoints="1" noAdjustHandles="1" noChangeArrowheads="1" noChangeShapeType="1" noTextEdit="1"/>
              </p:cNvSpPr>
              <p:nvPr/>
            </p:nvSpPr>
            <p:spPr>
              <a:xfrm>
                <a:off x="4624054" y="2541509"/>
                <a:ext cx="438366"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6" name="TextBox 165">
                <a:extLst>
                  <a:ext uri="{FF2B5EF4-FFF2-40B4-BE49-F238E27FC236}">
                    <a16:creationId xmlns:a16="http://schemas.microsoft.com/office/drawing/2014/main" id="{273E5853-8951-49D8-BF9C-821F05DCA8FF}"/>
                  </a:ext>
                </a:extLst>
              </p:cNvPr>
              <p:cNvSpPr txBox="1"/>
              <p:nvPr/>
            </p:nvSpPr>
            <p:spPr>
              <a:xfrm>
                <a:off x="5399319" y="254150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𝒋</m:t>
                      </m:r>
                    </m:oMath>
                  </m:oMathPara>
                </a14:m>
                <a:endParaRPr lang="en-US" b="1" dirty="0"/>
              </a:p>
            </p:txBody>
          </p:sp>
        </mc:Choice>
        <mc:Fallback xmlns="">
          <p:sp>
            <p:nvSpPr>
              <p:cNvPr id="166" name="TextBox 165">
                <a:extLst>
                  <a:ext uri="{FF2B5EF4-FFF2-40B4-BE49-F238E27FC236}">
                    <a16:creationId xmlns:a16="http://schemas.microsoft.com/office/drawing/2014/main" id="{273E5853-8951-49D8-BF9C-821F05DCA8FF}"/>
                  </a:ext>
                </a:extLst>
              </p:cNvPr>
              <p:cNvSpPr txBox="1">
                <a:spLocks noRot="1" noChangeAspect="1" noMove="1" noResize="1" noEditPoints="1" noAdjustHandles="1" noChangeArrowheads="1" noChangeShapeType="1" noTextEdit="1"/>
              </p:cNvSpPr>
              <p:nvPr/>
            </p:nvSpPr>
            <p:spPr>
              <a:xfrm>
                <a:off x="5399319" y="2541509"/>
                <a:ext cx="438366" cy="369332"/>
              </a:xfrm>
              <a:prstGeom prst="rect">
                <a:avLst/>
              </a:prstGeom>
              <a:blipFill>
                <a:blip r:embed="rId6"/>
                <a:stretch>
                  <a:fillRect b="-11475"/>
                </a:stretch>
              </a:blipFill>
            </p:spPr>
            <p:txBody>
              <a:bodyPr/>
              <a:lstStyle/>
              <a:p>
                <a:r>
                  <a:rPr lang="en-US">
                    <a:noFill/>
                  </a:rPr>
                  <a:t> </a:t>
                </a:r>
              </a:p>
            </p:txBody>
          </p:sp>
        </mc:Fallback>
      </mc:AlternateContent>
      <p:sp>
        <p:nvSpPr>
          <p:cNvPr id="172" name="Rectangle 171">
            <a:extLst>
              <a:ext uri="{FF2B5EF4-FFF2-40B4-BE49-F238E27FC236}">
                <a16:creationId xmlns:a16="http://schemas.microsoft.com/office/drawing/2014/main" id="{D964EF9D-764F-46A4-AD92-120165434D6A}"/>
              </a:ext>
            </a:extLst>
          </p:cNvPr>
          <p:cNvSpPr/>
          <p:nvPr/>
        </p:nvSpPr>
        <p:spPr>
          <a:xfrm>
            <a:off x="4607061" y="426868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173" name="Rectangle 172">
            <a:extLst>
              <a:ext uri="{FF2B5EF4-FFF2-40B4-BE49-F238E27FC236}">
                <a16:creationId xmlns:a16="http://schemas.microsoft.com/office/drawing/2014/main" id="{95E091F1-9EB4-4FD3-8D12-C1F7AAC79DE4}"/>
              </a:ext>
            </a:extLst>
          </p:cNvPr>
          <p:cNvSpPr/>
          <p:nvPr/>
        </p:nvSpPr>
        <p:spPr>
          <a:xfrm>
            <a:off x="4607061" y="44749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174" name="Rectangle 173">
            <a:extLst>
              <a:ext uri="{FF2B5EF4-FFF2-40B4-BE49-F238E27FC236}">
                <a16:creationId xmlns:a16="http://schemas.microsoft.com/office/drawing/2014/main" id="{51CC5143-6E90-4AB0-B746-97EC88A425EA}"/>
              </a:ext>
            </a:extLst>
          </p:cNvPr>
          <p:cNvSpPr/>
          <p:nvPr/>
        </p:nvSpPr>
        <p:spPr>
          <a:xfrm>
            <a:off x="4607060" y="467990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175" name="Rectangle 174">
            <a:extLst>
              <a:ext uri="{FF2B5EF4-FFF2-40B4-BE49-F238E27FC236}">
                <a16:creationId xmlns:a16="http://schemas.microsoft.com/office/drawing/2014/main" id="{28ED95B7-7D3C-40AC-9DF6-D0B49F37498B}"/>
              </a:ext>
            </a:extLst>
          </p:cNvPr>
          <p:cNvSpPr/>
          <p:nvPr/>
        </p:nvSpPr>
        <p:spPr>
          <a:xfrm>
            <a:off x="4607060" y="488488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176" name="Rectangle 175">
            <a:extLst>
              <a:ext uri="{FF2B5EF4-FFF2-40B4-BE49-F238E27FC236}">
                <a16:creationId xmlns:a16="http://schemas.microsoft.com/office/drawing/2014/main" id="{1FDE01B9-BD64-45AD-8FD4-4A0FE934450C}"/>
              </a:ext>
            </a:extLst>
          </p:cNvPr>
          <p:cNvSpPr/>
          <p:nvPr/>
        </p:nvSpPr>
        <p:spPr>
          <a:xfrm>
            <a:off x="4607060" y="529485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L</a:t>
            </a:r>
          </a:p>
        </p:txBody>
      </p:sp>
      <p:sp>
        <p:nvSpPr>
          <p:cNvPr id="177" name="Rectangle 176">
            <a:extLst>
              <a:ext uri="{FF2B5EF4-FFF2-40B4-BE49-F238E27FC236}">
                <a16:creationId xmlns:a16="http://schemas.microsoft.com/office/drawing/2014/main" id="{F33776C8-45E8-4829-8FD3-9AD0BECBC9B6}"/>
              </a:ext>
            </a:extLst>
          </p:cNvPr>
          <p:cNvSpPr/>
          <p:nvPr/>
        </p:nvSpPr>
        <p:spPr>
          <a:xfrm>
            <a:off x="4607059" y="549984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M</a:t>
            </a:r>
          </a:p>
        </p:txBody>
      </p:sp>
      <p:sp>
        <p:nvSpPr>
          <p:cNvPr id="178" name="Rectangle 177">
            <a:extLst>
              <a:ext uri="{FF2B5EF4-FFF2-40B4-BE49-F238E27FC236}">
                <a16:creationId xmlns:a16="http://schemas.microsoft.com/office/drawing/2014/main" id="{8E0F12FF-CF87-4D37-88BF-9F8BF8509BD2}"/>
              </a:ext>
            </a:extLst>
          </p:cNvPr>
          <p:cNvSpPr/>
          <p:nvPr/>
        </p:nvSpPr>
        <p:spPr>
          <a:xfrm>
            <a:off x="4607060" y="50898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179" name="Rectangle 178">
            <a:extLst>
              <a:ext uri="{FF2B5EF4-FFF2-40B4-BE49-F238E27FC236}">
                <a16:creationId xmlns:a16="http://schemas.microsoft.com/office/drawing/2014/main" id="{802353AD-5064-4A58-B194-E7AE249F6923}"/>
              </a:ext>
            </a:extLst>
          </p:cNvPr>
          <p:cNvSpPr/>
          <p:nvPr/>
        </p:nvSpPr>
        <p:spPr>
          <a:xfrm>
            <a:off x="4811844" y="447424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180" name="Rectangle 179">
            <a:extLst>
              <a:ext uri="{FF2B5EF4-FFF2-40B4-BE49-F238E27FC236}">
                <a16:creationId xmlns:a16="http://schemas.microsoft.com/office/drawing/2014/main" id="{3832F761-CE5F-45B1-956A-2204F9718460}"/>
              </a:ext>
            </a:extLst>
          </p:cNvPr>
          <p:cNvSpPr/>
          <p:nvPr/>
        </p:nvSpPr>
        <p:spPr>
          <a:xfrm>
            <a:off x="4811843" y="467990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181" name="Rectangle 180">
            <a:extLst>
              <a:ext uri="{FF2B5EF4-FFF2-40B4-BE49-F238E27FC236}">
                <a16:creationId xmlns:a16="http://schemas.microsoft.com/office/drawing/2014/main" id="{7ACCCC69-93A2-4278-86D8-F7BF5E4FF9B3}"/>
              </a:ext>
            </a:extLst>
          </p:cNvPr>
          <p:cNvSpPr/>
          <p:nvPr/>
        </p:nvSpPr>
        <p:spPr>
          <a:xfrm>
            <a:off x="4811842" y="488556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182" name="Rectangle 181">
            <a:extLst>
              <a:ext uri="{FF2B5EF4-FFF2-40B4-BE49-F238E27FC236}">
                <a16:creationId xmlns:a16="http://schemas.microsoft.com/office/drawing/2014/main" id="{01D29597-9AA0-45E0-8B51-D58A524A4833}"/>
              </a:ext>
            </a:extLst>
          </p:cNvPr>
          <p:cNvSpPr/>
          <p:nvPr/>
        </p:nvSpPr>
        <p:spPr>
          <a:xfrm>
            <a:off x="4811841" y="509067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183" name="Rectangle 182">
            <a:extLst>
              <a:ext uri="{FF2B5EF4-FFF2-40B4-BE49-F238E27FC236}">
                <a16:creationId xmlns:a16="http://schemas.microsoft.com/office/drawing/2014/main" id="{47A97B64-3B45-4F4E-9F2C-322736A3C954}"/>
              </a:ext>
            </a:extLst>
          </p:cNvPr>
          <p:cNvSpPr/>
          <p:nvPr/>
        </p:nvSpPr>
        <p:spPr>
          <a:xfrm>
            <a:off x="4811841" y="529633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184" name="Rectangle 183">
            <a:extLst>
              <a:ext uri="{FF2B5EF4-FFF2-40B4-BE49-F238E27FC236}">
                <a16:creationId xmlns:a16="http://schemas.microsoft.com/office/drawing/2014/main" id="{5ABC4FF7-D9EC-45D6-BAF0-7789CAEEA49E}"/>
              </a:ext>
            </a:extLst>
          </p:cNvPr>
          <p:cNvSpPr/>
          <p:nvPr/>
        </p:nvSpPr>
        <p:spPr>
          <a:xfrm>
            <a:off x="4811841" y="549906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185" name="Rectangle 184">
            <a:extLst>
              <a:ext uri="{FF2B5EF4-FFF2-40B4-BE49-F238E27FC236}">
                <a16:creationId xmlns:a16="http://schemas.microsoft.com/office/drawing/2014/main" id="{AB9023C9-74CA-4362-BED2-6F4D993AF06F}"/>
              </a:ext>
            </a:extLst>
          </p:cNvPr>
          <p:cNvSpPr/>
          <p:nvPr/>
        </p:nvSpPr>
        <p:spPr>
          <a:xfrm rot="16200000">
            <a:off x="4811840" y="570560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186" name="Rectangle 185">
            <a:extLst>
              <a:ext uri="{FF2B5EF4-FFF2-40B4-BE49-F238E27FC236}">
                <a16:creationId xmlns:a16="http://schemas.microsoft.com/office/drawing/2014/main" id="{633ED868-F152-4076-9273-E151F58752E7}"/>
              </a:ext>
            </a:extLst>
          </p:cNvPr>
          <p:cNvSpPr/>
          <p:nvPr/>
        </p:nvSpPr>
        <p:spPr>
          <a:xfrm>
            <a:off x="5427960" y="364967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187" name="Rectangle 186">
            <a:extLst>
              <a:ext uri="{FF2B5EF4-FFF2-40B4-BE49-F238E27FC236}">
                <a16:creationId xmlns:a16="http://schemas.microsoft.com/office/drawing/2014/main" id="{92B7606C-30C4-4754-B6A9-B019A7839A3D}"/>
              </a:ext>
            </a:extLst>
          </p:cNvPr>
          <p:cNvSpPr/>
          <p:nvPr/>
        </p:nvSpPr>
        <p:spPr>
          <a:xfrm>
            <a:off x="5427959" y="385533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188" name="Rectangle 187">
            <a:extLst>
              <a:ext uri="{FF2B5EF4-FFF2-40B4-BE49-F238E27FC236}">
                <a16:creationId xmlns:a16="http://schemas.microsoft.com/office/drawing/2014/main" id="{F8646640-E44C-48A8-84F3-053D388B7E93}"/>
              </a:ext>
            </a:extLst>
          </p:cNvPr>
          <p:cNvSpPr/>
          <p:nvPr/>
        </p:nvSpPr>
        <p:spPr>
          <a:xfrm>
            <a:off x="5427959" y="406099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189" name="Rectangle 188">
            <a:extLst>
              <a:ext uri="{FF2B5EF4-FFF2-40B4-BE49-F238E27FC236}">
                <a16:creationId xmlns:a16="http://schemas.microsoft.com/office/drawing/2014/main" id="{5BBF6A1A-C9C0-4A12-887F-30DC4AEBC704}"/>
              </a:ext>
            </a:extLst>
          </p:cNvPr>
          <p:cNvSpPr/>
          <p:nvPr/>
        </p:nvSpPr>
        <p:spPr>
          <a:xfrm>
            <a:off x="5427959" y="426665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190" name="Rectangle 189">
            <a:extLst>
              <a:ext uri="{FF2B5EF4-FFF2-40B4-BE49-F238E27FC236}">
                <a16:creationId xmlns:a16="http://schemas.microsoft.com/office/drawing/2014/main" id="{0D25F666-6D2D-4378-AA48-CFD20BB4BC2E}"/>
              </a:ext>
            </a:extLst>
          </p:cNvPr>
          <p:cNvSpPr/>
          <p:nvPr/>
        </p:nvSpPr>
        <p:spPr>
          <a:xfrm>
            <a:off x="5427958" y="447241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191" name="Rectangle 190">
            <a:extLst>
              <a:ext uri="{FF2B5EF4-FFF2-40B4-BE49-F238E27FC236}">
                <a16:creationId xmlns:a16="http://schemas.microsoft.com/office/drawing/2014/main" id="{6EC4B388-9D00-43BA-B199-B35D7DD2A7E9}"/>
              </a:ext>
            </a:extLst>
          </p:cNvPr>
          <p:cNvSpPr/>
          <p:nvPr/>
        </p:nvSpPr>
        <p:spPr>
          <a:xfrm>
            <a:off x="5427958" y="467807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192" name="Rectangle 191">
            <a:extLst>
              <a:ext uri="{FF2B5EF4-FFF2-40B4-BE49-F238E27FC236}">
                <a16:creationId xmlns:a16="http://schemas.microsoft.com/office/drawing/2014/main" id="{7A2490D4-D2B0-45BC-A0A1-D550F52E757E}"/>
              </a:ext>
            </a:extLst>
          </p:cNvPr>
          <p:cNvSpPr/>
          <p:nvPr/>
        </p:nvSpPr>
        <p:spPr>
          <a:xfrm>
            <a:off x="5427958" y="488363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193" name="Rectangle 192">
            <a:extLst>
              <a:ext uri="{FF2B5EF4-FFF2-40B4-BE49-F238E27FC236}">
                <a16:creationId xmlns:a16="http://schemas.microsoft.com/office/drawing/2014/main" id="{C9CA4807-B887-4F28-B972-2FB522B5FB30}"/>
              </a:ext>
            </a:extLst>
          </p:cNvPr>
          <p:cNvSpPr/>
          <p:nvPr/>
        </p:nvSpPr>
        <p:spPr>
          <a:xfrm>
            <a:off x="5427958" y="50898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194" name="Rectangle 193">
            <a:extLst>
              <a:ext uri="{FF2B5EF4-FFF2-40B4-BE49-F238E27FC236}">
                <a16:creationId xmlns:a16="http://schemas.microsoft.com/office/drawing/2014/main" id="{2C467D03-D559-4C44-8452-39B35342BBBA}"/>
              </a:ext>
            </a:extLst>
          </p:cNvPr>
          <p:cNvSpPr/>
          <p:nvPr/>
        </p:nvSpPr>
        <p:spPr>
          <a:xfrm>
            <a:off x="5427957" y="529485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195" name="Rectangle 194">
            <a:extLst>
              <a:ext uri="{FF2B5EF4-FFF2-40B4-BE49-F238E27FC236}">
                <a16:creationId xmlns:a16="http://schemas.microsoft.com/office/drawing/2014/main" id="{370830FA-DE7F-43B5-8A1E-6525AAD4AC16}"/>
              </a:ext>
            </a:extLst>
          </p:cNvPr>
          <p:cNvSpPr/>
          <p:nvPr/>
        </p:nvSpPr>
        <p:spPr>
          <a:xfrm>
            <a:off x="5427957" y="549984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196" name="Rectangle 195">
            <a:extLst>
              <a:ext uri="{FF2B5EF4-FFF2-40B4-BE49-F238E27FC236}">
                <a16:creationId xmlns:a16="http://schemas.microsoft.com/office/drawing/2014/main" id="{DC549643-DF71-4BE8-B63D-BA266594CB6A}"/>
              </a:ext>
            </a:extLst>
          </p:cNvPr>
          <p:cNvSpPr/>
          <p:nvPr/>
        </p:nvSpPr>
        <p:spPr>
          <a:xfrm>
            <a:off x="5632911" y="447504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197" name="Rectangle 196">
            <a:extLst>
              <a:ext uri="{FF2B5EF4-FFF2-40B4-BE49-F238E27FC236}">
                <a16:creationId xmlns:a16="http://schemas.microsoft.com/office/drawing/2014/main" id="{B1178404-E45D-4C3C-8094-77091A2B4908}"/>
              </a:ext>
            </a:extLst>
          </p:cNvPr>
          <p:cNvSpPr/>
          <p:nvPr/>
        </p:nvSpPr>
        <p:spPr>
          <a:xfrm>
            <a:off x="5632910" y="468070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198" name="Rectangle 197">
            <a:extLst>
              <a:ext uri="{FF2B5EF4-FFF2-40B4-BE49-F238E27FC236}">
                <a16:creationId xmlns:a16="http://schemas.microsoft.com/office/drawing/2014/main" id="{6C08CCA5-A81D-4A9B-B06C-67455782472C}"/>
              </a:ext>
            </a:extLst>
          </p:cNvPr>
          <p:cNvSpPr/>
          <p:nvPr/>
        </p:nvSpPr>
        <p:spPr>
          <a:xfrm>
            <a:off x="5632909" y="488636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199" name="Rectangle 198">
            <a:extLst>
              <a:ext uri="{FF2B5EF4-FFF2-40B4-BE49-F238E27FC236}">
                <a16:creationId xmlns:a16="http://schemas.microsoft.com/office/drawing/2014/main" id="{C279CC4C-92F8-4A6D-BB7D-B5C9685418CC}"/>
              </a:ext>
            </a:extLst>
          </p:cNvPr>
          <p:cNvSpPr/>
          <p:nvPr/>
        </p:nvSpPr>
        <p:spPr>
          <a:xfrm>
            <a:off x="5632908" y="509147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200" name="Rectangle 199">
            <a:extLst>
              <a:ext uri="{FF2B5EF4-FFF2-40B4-BE49-F238E27FC236}">
                <a16:creationId xmlns:a16="http://schemas.microsoft.com/office/drawing/2014/main" id="{A4CC6794-F5AD-45BA-B24B-B50D7C98EEAD}"/>
              </a:ext>
            </a:extLst>
          </p:cNvPr>
          <p:cNvSpPr/>
          <p:nvPr/>
        </p:nvSpPr>
        <p:spPr>
          <a:xfrm>
            <a:off x="5632908" y="529713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201" name="Rectangle 200">
            <a:extLst>
              <a:ext uri="{FF2B5EF4-FFF2-40B4-BE49-F238E27FC236}">
                <a16:creationId xmlns:a16="http://schemas.microsoft.com/office/drawing/2014/main" id="{2172EECA-3C38-47D0-85B5-76FB9F4A462F}"/>
              </a:ext>
            </a:extLst>
          </p:cNvPr>
          <p:cNvSpPr/>
          <p:nvPr/>
        </p:nvSpPr>
        <p:spPr>
          <a:xfrm>
            <a:off x="5632908" y="549987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202" name="Rectangle 201">
            <a:extLst>
              <a:ext uri="{FF2B5EF4-FFF2-40B4-BE49-F238E27FC236}">
                <a16:creationId xmlns:a16="http://schemas.microsoft.com/office/drawing/2014/main" id="{F36B0CE3-E81C-45D8-BF26-C2E4C007B83F}"/>
              </a:ext>
            </a:extLst>
          </p:cNvPr>
          <p:cNvSpPr/>
          <p:nvPr/>
        </p:nvSpPr>
        <p:spPr>
          <a:xfrm>
            <a:off x="4811838" y="303414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03" name="Rectangle 202">
            <a:extLst>
              <a:ext uri="{FF2B5EF4-FFF2-40B4-BE49-F238E27FC236}">
                <a16:creationId xmlns:a16="http://schemas.microsoft.com/office/drawing/2014/main" id="{3B0AA145-A77B-43B8-8B52-F352082A8014}"/>
              </a:ext>
            </a:extLst>
          </p:cNvPr>
          <p:cNvSpPr/>
          <p:nvPr/>
        </p:nvSpPr>
        <p:spPr>
          <a:xfrm>
            <a:off x="4811837" y="323980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04" name="Rectangle 203">
            <a:extLst>
              <a:ext uri="{FF2B5EF4-FFF2-40B4-BE49-F238E27FC236}">
                <a16:creationId xmlns:a16="http://schemas.microsoft.com/office/drawing/2014/main" id="{5F28A84B-C83D-4BEF-BAD3-3E7249233F8F}"/>
              </a:ext>
            </a:extLst>
          </p:cNvPr>
          <p:cNvSpPr/>
          <p:nvPr/>
        </p:nvSpPr>
        <p:spPr>
          <a:xfrm>
            <a:off x="4811838" y="344634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05" name="Rectangle 204">
            <a:extLst>
              <a:ext uri="{FF2B5EF4-FFF2-40B4-BE49-F238E27FC236}">
                <a16:creationId xmlns:a16="http://schemas.microsoft.com/office/drawing/2014/main" id="{EE649CD3-D838-4891-B62C-9C0DDDFD22E8}"/>
              </a:ext>
            </a:extLst>
          </p:cNvPr>
          <p:cNvSpPr/>
          <p:nvPr/>
        </p:nvSpPr>
        <p:spPr>
          <a:xfrm>
            <a:off x="4811837" y="365200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06" name="Rectangle 205">
            <a:extLst>
              <a:ext uri="{FF2B5EF4-FFF2-40B4-BE49-F238E27FC236}">
                <a16:creationId xmlns:a16="http://schemas.microsoft.com/office/drawing/2014/main" id="{D67D6F8F-A7B4-4C11-ACEB-0BF7E9C15443}"/>
              </a:ext>
            </a:extLst>
          </p:cNvPr>
          <p:cNvSpPr/>
          <p:nvPr/>
        </p:nvSpPr>
        <p:spPr>
          <a:xfrm>
            <a:off x="4811837" y="385898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07" name="Rectangle 206">
            <a:extLst>
              <a:ext uri="{FF2B5EF4-FFF2-40B4-BE49-F238E27FC236}">
                <a16:creationId xmlns:a16="http://schemas.microsoft.com/office/drawing/2014/main" id="{F5F55D06-A679-4409-8042-5CBA493DB0C7}"/>
              </a:ext>
            </a:extLst>
          </p:cNvPr>
          <p:cNvSpPr/>
          <p:nvPr/>
        </p:nvSpPr>
        <p:spPr>
          <a:xfrm>
            <a:off x="4811838" y="406552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08" name="Rectangle 207">
            <a:extLst>
              <a:ext uri="{FF2B5EF4-FFF2-40B4-BE49-F238E27FC236}">
                <a16:creationId xmlns:a16="http://schemas.microsoft.com/office/drawing/2014/main" id="{ADF3A8E2-DB64-45B8-9DE8-1FA36CCA810D}"/>
              </a:ext>
            </a:extLst>
          </p:cNvPr>
          <p:cNvSpPr/>
          <p:nvPr/>
        </p:nvSpPr>
        <p:spPr>
          <a:xfrm>
            <a:off x="4811837" y="427118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09" name="Rectangle 208">
            <a:extLst>
              <a:ext uri="{FF2B5EF4-FFF2-40B4-BE49-F238E27FC236}">
                <a16:creationId xmlns:a16="http://schemas.microsoft.com/office/drawing/2014/main" id="{3B4D5553-FD40-4D6B-9D38-D25B6C9CBAA9}"/>
              </a:ext>
            </a:extLst>
          </p:cNvPr>
          <p:cNvSpPr/>
          <p:nvPr/>
        </p:nvSpPr>
        <p:spPr>
          <a:xfrm>
            <a:off x="5632026" y="364997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10" name="Rectangle 209">
            <a:extLst>
              <a:ext uri="{FF2B5EF4-FFF2-40B4-BE49-F238E27FC236}">
                <a16:creationId xmlns:a16="http://schemas.microsoft.com/office/drawing/2014/main" id="{8064A60D-EB49-43B3-A2A2-BF11ED104F29}"/>
              </a:ext>
            </a:extLst>
          </p:cNvPr>
          <p:cNvSpPr/>
          <p:nvPr/>
        </p:nvSpPr>
        <p:spPr>
          <a:xfrm>
            <a:off x="5632025" y="385564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11" name="Rectangle 210">
            <a:extLst>
              <a:ext uri="{FF2B5EF4-FFF2-40B4-BE49-F238E27FC236}">
                <a16:creationId xmlns:a16="http://schemas.microsoft.com/office/drawing/2014/main" id="{7335F10B-4C81-46FD-957E-BE357D9E16E0}"/>
              </a:ext>
            </a:extLst>
          </p:cNvPr>
          <p:cNvSpPr/>
          <p:nvPr/>
        </p:nvSpPr>
        <p:spPr>
          <a:xfrm>
            <a:off x="5632025" y="406261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12" name="Rectangle 211">
            <a:extLst>
              <a:ext uri="{FF2B5EF4-FFF2-40B4-BE49-F238E27FC236}">
                <a16:creationId xmlns:a16="http://schemas.microsoft.com/office/drawing/2014/main" id="{B6AE0173-ADB7-4571-BDBC-846CB1DE5C00}"/>
              </a:ext>
            </a:extLst>
          </p:cNvPr>
          <p:cNvSpPr/>
          <p:nvPr/>
        </p:nvSpPr>
        <p:spPr>
          <a:xfrm>
            <a:off x="5632026" y="426915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13" name="Rectangle 212">
            <a:extLst>
              <a:ext uri="{FF2B5EF4-FFF2-40B4-BE49-F238E27FC236}">
                <a16:creationId xmlns:a16="http://schemas.microsoft.com/office/drawing/2014/main" id="{210219F6-8E6D-4B65-833F-34CE002F561D}"/>
              </a:ext>
            </a:extLst>
          </p:cNvPr>
          <p:cNvSpPr/>
          <p:nvPr/>
        </p:nvSpPr>
        <p:spPr>
          <a:xfrm rot="16200000">
            <a:off x="5427243" y="570415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sp>
        <p:nvSpPr>
          <p:cNvPr id="214" name="Rectangle 213">
            <a:extLst>
              <a:ext uri="{FF2B5EF4-FFF2-40B4-BE49-F238E27FC236}">
                <a16:creationId xmlns:a16="http://schemas.microsoft.com/office/drawing/2014/main" id="{DE5EFE59-7BB5-48CB-B5ED-AB34A8C229A6}"/>
              </a:ext>
            </a:extLst>
          </p:cNvPr>
          <p:cNvSpPr/>
          <p:nvPr/>
        </p:nvSpPr>
        <p:spPr>
          <a:xfrm rot="16200000">
            <a:off x="5632024" y="570560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215" name="Arrow: Right 214">
            <a:extLst>
              <a:ext uri="{FF2B5EF4-FFF2-40B4-BE49-F238E27FC236}">
                <a16:creationId xmlns:a16="http://schemas.microsoft.com/office/drawing/2014/main" id="{AEF8E060-E64D-47FE-92B4-59670F1E98F8}"/>
              </a:ext>
            </a:extLst>
          </p:cNvPr>
          <p:cNvSpPr/>
          <p:nvPr/>
        </p:nvSpPr>
        <p:spPr>
          <a:xfrm rot="2558621" flipV="1">
            <a:off x="3496363" y="4544247"/>
            <a:ext cx="964452" cy="25164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16" name="TextBox 215">
                <a:extLst>
                  <a:ext uri="{FF2B5EF4-FFF2-40B4-BE49-F238E27FC236}">
                    <a16:creationId xmlns:a16="http://schemas.microsoft.com/office/drawing/2014/main" id="{27B04DC5-110C-43FC-A723-76BC2D8085C4}"/>
                  </a:ext>
                </a:extLst>
              </p:cNvPr>
              <p:cNvSpPr txBox="1"/>
              <p:nvPr/>
            </p:nvSpPr>
            <p:spPr>
              <a:xfrm rot="2664220">
                <a:off x="2821834" y="4719907"/>
                <a:ext cx="1544523" cy="646331"/>
              </a:xfrm>
              <a:prstGeom prst="rect">
                <a:avLst/>
              </a:prstGeom>
              <a:noFill/>
            </p:spPr>
            <p:txBody>
              <a:bodyPr wrap="square" rtlCol="0">
                <a:spAutoFit/>
              </a:bodyPr>
              <a:lstStyle/>
              <a:p>
                <a:pPr algn="ctr"/>
                <a:r>
                  <a:rPr lang="en-US" dirty="0"/>
                  <a:t>Align </a:t>
                </a:r>
                <a14:m>
                  <m:oMath xmlns:m="http://schemas.openxmlformats.org/officeDocument/2006/math">
                    <m:sSub>
                      <m:sSubPr>
                        <m:ctrlPr>
                          <a:rPr lang="en-US"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𝐴𝑜𝐴</m:t>
                        </m:r>
                      </m:e>
                      <m:sub>
                        <m:r>
                          <a:rPr lang="en-US" i="1">
                            <a:solidFill>
                              <a:schemeClr val="accent1"/>
                            </a:solidFill>
                            <a:latin typeface="Cambria Math" panose="02040503050406030204" pitchFamily="18" charset="0"/>
                          </a:rPr>
                          <m:t>2</m:t>
                        </m:r>
                      </m:sub>
                    </m:sSub>
                    <m:r>
                      <a:rPr lang="en-US">
                        <a:solidFill>
                          <a:schemeClr val="accent1"/>
                        </a:solidFill>
                        <a:latin typeface="Cambria Math" panose="02040503050406030204" pitchFamily="18" charset="0"/>
                      </a:rPr>
                      <m:t>/</m:t>
                    </m:r>
                    <m:r>
                      <m:rPr>
                        <m:sty m:val="p"/>
                      </m:rPr>
                      <a:rPr lang="el-GR" i="1">
                        <a:solidFill>
                          <a:schemeClr val="accent1"/>
                        </a:solidFill>
                        <a:latin typeface="Cambria Math" panose="02040503050406030204" pitchFamily="18" charset="0"/>
                      </a:rPr>
                      <m:t>Δ</m:t>
                    </m:r>
                    <m:sSub>
                      <m:sSubPr>
                        <m:ctrlPr>
                          <a:rPr lang="el-GR"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𝑇</m:t>
                        </m:r>
                      </m:e>
                      <m:sub>
                        <m:r>
                          <a:rPr lang="en-US" i="1">
                            <a:solidFill>
                              <a:schemeClr val="accent1"/>
                            </a:solidFill>
                            <a:latin typeface="Cambria Math" panose="02040503050406030204" pitchFamily="18" charset="0"/>
                          </a:rPr>
                          <m:t>2</m:t>
                        </m:r>
                      </m:sub>
                    </m:sSub>
                  </m:oMath>
                </a14:m>
                <a:endParaRPr lang="en-US" dirty="0"/>
              </a:p>
            </p:txBody>
          </p:sp>
        </mc:Choice>
        <mc:Fallback xmlns="">
          <p:sp>
            <p:nvSpPr>
              <p:cNvPr id="216" name="TextBox 215">
                <a:extLst>
                  <a:ext uri="{FF2B5EF4-FFF2-40B4-BE49-F238E27FC236}">
                    <a16:creationId xmlns:a16="http://schemas.microsoft.com/office/drawing/2014/main" id="{27B04DC5-110C-43FC-A723-76BC2D8085C4}"/>
                  </a:ext>
                </a:extLst>
              </p:cNvPr>
              <p:cNvSpPr txBox="1">
                <a:spLocks noRot="1" noChangeAspect="1" noMove="1" noResize="1" noEditPoints="1" noAdjustHandles="1" noChangeArrowheads="1" noChangeShapeType="1" noTextEdit="1"/>
              </p:cNvSpPr>
              <p:nvPr/>
            </p:nvSpPr>
            <p:spPr>
              <a:xfrm rot="2664220">
                <a:off x="2821834" y="4719907"/>
                <a:ext cx="1544523" cy="646331"/>
              </a:xfrm>
              <a:prstGeom prst="rect">
                <a:avLst/>
              </a:prstGeom>
              <a:blipFill>
                <a:blip r:embed="rId7"/>
                <a:stretch>
                  <a:fillRect/>
                </a:stretch>
              </a:blipFill>
            </p:spPr>
            <p:txBody>
              <a:bodyPr/>
              <a:lstStyle/>
              <a:p>
                <a:r>
                  <a:rPr lang="en-US">
                    <a:noFill/>
                  </a:rPr>
                  <a:t> </a:t>
                </a:r>
              </a:p>
            </p:txBody>
          </p:sp>
        </mc:Fallback>
      </mc:AlternateContent>
      <p:sp>
        <p:nvSpPr>
          <p:cNvPr id="217" name="TextBox 216">
            <a:extLst>
              <a:ext uri="{FF2B5EF4-FFF2-40B4-BE49-F238E27FC236}">
                <a16:creationId xmlns:a16="http://schemas.microsoft.com/office/drawing/2014/main" id="{9FE6E085-54D5-4DDF-9E89-A911CA47F8D6}"/>
              </a:ext>
            </a:extLst>
          </p:cNvPr>
          <p:cNvSpPr txBox="1"/>
          <p:nvPr/>
        </p:nvSpPr>
        <p:spPr>
          <a:xfrm>
            <a:off x="4358170" y="6229649"/>
            <a:ext cx="1769056" cy="369332"/>
          </a:xfrm>
          <a:prstGeom prst="rect">
            <a:avLst/>
          </a:prstGeom>
          <a:solidFill>
            <a:schemeClr val="tx1"/>
          </a:solidFill>
        </p:spPr>
        <p:txBody>
          <a:bodyPr wrap="square" rtlCol="0">
            <a:spAutoFit/>
          </a:bodyPr>
          <a:lstStyle/>
          <a:p>
            <a:pPr algn="ctr"/>
            <a:r>
              <a:rPr lang="en-US" dirty="0">
                <a:solidFill>
                  <a:schemeClr val="bg1"/>
                </a:solidFill>
              </a:rPr>
              <a:t>Aligned Signal</a:t>
            </a:r>
          </a:p>
        </p:txBody>
      </p:sp>
      <p:sp>
        <p:nvSpPr>
          <p:cNvPr id="218" name="Arrow: Right 217">
            <a:extLst>
              <a:ext uri="{FF2B5EF4-FFF2-40B4-BE49-F238E27FC236}">
                <a16:creationId xmlns:a16="http://schemas.microsoft.com/office/drawing/2014/main" id="{FD329200-EE87-42CD-8889-FC0B5FF12346}"/>
              </a:ext>
            </a:extLst>
          </p:cNvPr>
          <p:cNvSpPr/>
          <p:nvPr/>
        </p:nvSpPr>
        <p:spPr>
          <a:xfrm>
            <a:off x="7847905" y="3939017"/>
            <a:ext cx="985974"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9" name="TextBox 218">
            <a:extLst>
              <a:ext uri="{FF2B5EF4-FFF2-40B4-BE49-F238E27FC236}">
                <a16:creationId xmlns:a16="http://schemas.microsoft.com/office/drawing/2014/main" id="{B37AE22C-3DFB-442F-B2DC-C58720289053}"/>
              </a:ext>
            </a:extLst>
          </p:cNvPr>
          <p:cNvSpPr txBox="1"/>
          <p:nvPr/>
        </p:nvSpPr>
        <p:spPr>
          <a:xfrm>
            <a:off x="7568631" y="3280306"/>
            <a:ext cx="1544523" cy="646331"/>
          </a:xfrm>
          <a:prstGeom prst="rect">
            <a:avLst/>
          </a:prstGeom>
          <a:noFill/>
        </p:spPr>
        <p:txBody>
          <a:bodyPr wrap="square" rtlCol="0">
            <a:spAutoFit/>
          </a:bodyPr>
          <a:lstStyle/>
          <a:p>
            <a:pPr algn="ctr"/>
            <a:r>
              <a:rPr lang="en-US" dirty="0"/>
              <a:t>Cancel</a:t>
            </a:r>
            <a:br>
              <a:rPr lang="en-US" dirty="0"/>
            </a:br>
            <a:r>
              <a:rPr lang="en-US" dirty="0">
                <a:solidFill>
                  <a:schemeClr val="accent1"/>
                </a:solidFill>
              </a:rPr>
              <a:t>Path 2</a:t>
            </a:r>
          </a:p>
        </p:txBody>
      </p:sp>
      <p:pic>
        <p:nvPicPr>
          <p:cNvPr id="220" name="Picture 2" descr="Image result for subtract icon">
            <a:extLst>
              <a:ext uri="{FF2B5EF4-FFF2-40B4-BE49-F238E27FC236}">
                <a16:creationId xmlns:a16="http://schemas.microsoft.com/office/drawing/2014/main" id="{C334B295-A692-439D-B46D-ACEAB0D1C84F}"/>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149511" y="4271111"/>
            <a:ext cx="382761" cy="382761"/>
          </a:xfrm>
          <a:prstGeom prst="rect">
            <a:avLst/>
          </a:prstGeom>
          <a:noFill/>
          <a:extLst>
            <a:ext uri="{909E8E84-426E-40DD-AFC4-6F175D3DCCD1}">
              <a14:hiddenFill xmlns:a14="http://schemas.microsoft.com/office/drawing/2010/main">
                <a:solidFill>
                  <a:srgbClr val="FFFFFF"/>
                </a:solidFill>
              </a14:hiddenFill>
            </a:ext>
          </a:extLst>
        </p:spPr>
      </p:pic>
      <p:sp>
        <p:nvSpPr>
          <p:cNvPr id="221" name="Rectangle 220">
            <a:extLst>
              <a:ext uri="{FF2B5EF4-FFF2-40B4-BE49-F238E27FC236}">
                <a16:creationId xmlns:a16="http://schemas.microsoft.com/office/drawing/2014/main" id="{9B83B5A3-FC55-4825-8F03-2561643B3366}"/>
              </a:ext>
            </a:extLst>
          </p:cNvPr>
          <p:cNvSpPr/>
          <p:nvPr/>
        </p:nvSpPr>
        <p:spPr>
          <a:xfrm>
            <a:off x="9143569" y="3224009"/>
            <a:ext cx="545054"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222" name="Rectangle 221">
            <a:extLst>
              <a:ext uri="{FF2B5EF4-FFF2-40B4-BE49-F238E27FC236}">
                <a16:creationId xmlns:a16="http://schemas.microsoft.com/office/drawing/2014/main" id="{6A16E889-836E-45F7-8942-E15334CED303}"/>
              </a:ext>
            </a:extLst>
          </p:cNvPr>
          <p:cNvSpPr/>
          <p:nvPr/>
        </p:nvSpPr>
        <p:spPr>
          <a:xfrm>
            <a:off x="9143569" y="3430116"/>
            <a:ext cx="545054"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223" name="Rectangle 222">
            <a:extLst>
              <a:ext uri="{FF2B5EF4-FFF2-40B4-BE49-F238E27FC236}">
                <a16:creationId xmlns:a16="http://schemas.microsoft.com/office/drawing/2014/main" id="{18E4EB42-98B2-475E-A958-CBFD5C0B704D}"/>
              </a:ext>
            </a:extLst>
          </p:cNvPr>
          <p:cNvSpPr/>
          <p:nvPr/>
        </p:nvSpPr>
        <p:spPr>
          <a:xfrm>
            <a:off x="9143569" y="3635571"/>
            <a:ext cx="545054"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224" name="Rectangle 223">
            <a:extLst>
              <a:ext uri="{FF2B5EF4-FFF2-40B4-BE49-F238E27FC236}">
                <a16:creationId xmlns:a16="http://schemas.microsoft.com/office/drawing/2014/main" id="{D62F3216-B578-4EE9-BB16-FF8740FE9A71}"/>
              </a:ext>
            </a:extLst>
          </p:cNvPr>
          <p:cNvSpPr/>
          <p:nvPr/>
        </p:nvSpPr>
        <p:spPr>
          <a:xfrm>
            <a:off x="9143570" y="3841678"/>
            <a:ext cx="545940"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a:t>
            </a:r>
          </a:p>
        </p:txBody>
      </p:sp>
      <p:sp>
        <p:nvSpPr>
          <p:cNvPr id="225" name="Rectangle 224">
            <a:extLst>
              <a:ext uri="{FF2B5EF4-FFF2-40B4-BE49-F238E27FC236}">
                <a16:creationId xmlns:a16="http://schemas.microsoft.com/office/drawing/2014/main" id="{631E452B-FF3B-4BB5-88FC-C94997B9DFA0}"/>
              </a:ext>
            </a:extLst>
          </p:cNvPr>
          <p:cNvSpPr/>
          <p:nvPr/>
        </p:nvSpPr>
        <p:spPr>
          <a:xfrm>
            <a:off x="9143569" y="4046356"/>
            <a:ext cx="545940"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E-B</a:t>
            </a:r>
          </a:p>
        </p:txBody>
      </p:sp>
      <p:sp>
        <p:nvSpPr>
          <p:cNvPr id="226" name="Rectangle 225">
            <a:extLst>
              <a:ext uri="{FF2B5EF4-FFF2-40B4-BE49-F238E27FC236}">
                <a16:creationId xmlns:a16="http://schemas.microsoft.com/office/drawing/2014/main" id="{EC1DFD82-B2FE-44C3-B39E-667607F13157}"/>
              </a:ext>
            </a:extLst>
          </p:cNvPr>
          <p:cNvSpPr/>
          <p:nvPr/>
        </p:nvSpPr>
        <p:spPr>
          <a:xfrm>
            <a:off x="9143569" y="4252463"/>
            <a:ext cx="545940"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F-C</a:t>
            </a:r>
          </a:p>
        </p:txBody>
      </p:sp>
      <p:sp>
        <p:nvSpPr>
          <p:cNvPr id="227" name="Rectangle 226">
            <a:extLst>
              <a:ext uri="{FF2B5EF4-FFF2-40B4-BE49-F238E27FC236}">
                <a16:creationId xmlns:a16="http://schemas.microsoft.com/office/drawing/2014/main" id="{FCBCD865-DE9A-47A5-A729-53EC1E2D6A8E}"/>
              </a:ext>
            </a:extLst>
          </p:cNvPr>
          <p:cNvSpPr/>
          <p:nvPr/>
        </p:nvSpPr>
        <p:spPr>
          <a:xfrm>
            <a:off x="9143569" y="4457918"/>
            <a:ext cx="545940"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G-D</a:t>
            </a:r>
          </a:p>
        </p:txBody>
      </p:sp>
      <p:sp>
        <p:nvSpPr>
          <p:cNvPr id="228" name="Rectangle 227">
            <a:extLst>
              <a:ext uri="{FF2B5EF4-FFF2-40B4-BE49-F238E27FC236}">
                <a16:creationId xmlns:a16="http://schemas.microsoft.com/office/drawing/2014/main" id="{E7DE7B7D-1E0C-4B71-98D8-28B878A75AE2}"/>
              </a:ext>
            </a:extLst>
          </p:cNvPr>
          <p:cNvSpPr/>
          <p:nvPr/>
        </p:nvSpPr>
        <p:spPr>
          <a:xfrm rot="5400000">
            <a:off x="9312824" y="4493439"/>
            <a:ext cx="205661" cy="545938"/>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solidFill>
                  <a:srgbClr val="FF0000"/>
                </a:solidFill>
              </a:rPr>
              <a:t>…</a:t>
            </a:r>
          </a:p>
        </p:txBody>
      </p:sp>
      <mc:AlternateContent xmlns:mc="http://schemas.openxmlformats.org/markup-compatibility/2006" xmlns:a14="http://schemas.microsoft.com/office/drawing/2010/main">
        <mc:Choice Requires="a14">
          <p:sp>
            <p:nvSpPr>
              <p:cNvPr id="229" name="TextBox 228">
                <a:extLst>
                  <a:ext uri="{FF2B5EF4-FFF2-40B4-BE49-F238E27FC236}">
                    <a16:creationId xmlns:a16="http://schemas.microsoft.com/office/drawing/2014/main" id="{2BE0E074-1D0E-4064-B71D-96E1F0E15944}"/>
                  </a:ext>
                </a:extLst>
              </p:cNvPr>
              <p:cNvSpPr txBox="1"/>
              <p:nvPr/>
            </p:nvSpPr>
            <p:spPr>
              <a:xfrm>
                <a:off x="7846687" y="5491144"/>
                <a:ext cx="2326871" cy="646331"/>
              </a:xfrm>
              <a:prstGeom prst="rect">
                <a:avLst/>
              </a:prstGeom>
              <a:noFill/>
            </p:spPr>
            <p:txBody>
              <a:bodyPr wrap="square" rtlCol="0">
                <a:spAutoFit/>
              </a:bodyPr>
              <a:lstStyle/>
              <a:p>
                <a:pPr algn="ctr"/>
                <a:r>
                  <a:rPr lang="en-US" i="1" dirty="0"/>
                  <a:t>(</a:t>
                </a:r>
                <a14:m>
                  <m:oMath xmlns:m="http://schemas.openxmlformats.org/officeDocument/2006/math">
                    <m:r>
                      <a:rPr lang="el-GR" i="1">
                        <a:latin typeface="Cambria Math" panose="02040503050406030204" pitchFamily="18" charset="0"/>
                      </a:rPr>
                      <m:t>𝛥</m:t>
                    </m:r>
                    <m:sSub>
                      <m:sSubPr>
                        <m:ctrlPr>
                          <a:rPr lang="el-GR"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1</m:t>
                        </m:r>
                      </m:sub>
                    </m:sSub>
                    <m:r>
                      <a:rPr lang="en-US" i="1">
                        <a:latin typeface="Cambria Math" panose="02040503050406030204" pitchFamily="18" charset="0"/>
                      </a:rPr>
                      <m:t>+</m:t>
                    </m:r>
                    <m:r>
                      <a:rPr lang="el-GR" i="1">
                        <a:latin typeface="Cambria Math" panose="02040503050406030204" pitchFamily="18" charset="0"/>
                      </a:rPr>
                      <m:t>𝛥</m:t>
                    </m:r>
                    <m:sSub>
                      <m:sSubPr>
                        <m:ctrlPr>
                          <a:rPr lang="el-GR"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2</m:t>
                        </m:r>
                      </m:sub>
                    </m:sSub>
                  </m:oMath>
                </a14:m>
                <a:r>
                  <a:rPr lang="en-US" i="1" dirty="0"/>
                  <a:t> differential </a:t>
                </a:r>
                <a:br>
                  <a:rPr lang="en-US" i="1" dirty="0"/>
                </a:br>
                <a:r>
                  <a:rPr lang="en-US" i="1" dirty="0"/>
                  <a:t>of source signal)</a:t>
                </a:r>
              </a:p>
            </p:txBody>
          </p:sp>
        </mc:Choice>
        <mc:Fallback xmlns="">
          <p:sp>
            <p:nvSpPr>
              <p:cNvPr id="229" name="TextBox 228">
                <a:extLst>
                  <a:ext uri="{FF2B5EF4-FFF2-40B4-BE49-F238E27FC236}">
                    <a16:creationId xmlns:a16="http://schemas.microsoft.com/office/drawing/2014/main" id="{2BE0E074-1D0E-4064-B71D-96E1F0E15944}"/>
                  </a:ext>
                </a:extLst>
              </p:cNvPr>
              <p:cNvSpPr txBox="1">
                <a:spLocks noRot="1" noChangeAspect="1" noMove="1" noResize="1" noEditPoints="1" noAdjustHandles="1" noChangeArrowheads="1" noChangeShapeType="1" noTextEdit="1"/>
              </p:cNvSpPr>
              <p:nvPr/>
            </p:nvSpPr>
            <p:spPr>
              <a:xfrm>
                <a:off x="7846687" y="5491144"/>
                <a:ext cx="2326871" cy="646331"/>
              </a:xfrm>
              <a:prstGeom prst="rect">
                <a:avLst/>
              </a:prstGeom>
              <a:blipFill>
                <a:blip r:embed="rId9"/>
                <a:stretch>
                  <a:fillRect l="-2094" t="-5660" r="-3665" b="-14151"/>
                </a:stretch>
              </a:blipFill>
            </p:spPr>
            <p:txBody>
              <a:bodyPr/>
              <a:lstStyle/>
              <a:p>
                <a:r>
                  <a:rPr lang="en-US">
                    <a:noFill/>
                  </a:rPr>
                  <a:t> </a:t>
                </a:r>
              </a:p>
            </p:txBody>
          </p:sp>
        </mc:Fallback>
      </mc:AlternateContent>
      <p:sp>
        <p:nvSpPr>
          <p:cNvPr id="230" name="Rectangle 229">
            <a:extLst>
              <a:ext uri="{FF2B5EF4-FFF2-40B4-BE49-F238E27FC236}">
                <a16:creationId xmlns:a16="http://schemas.microsoft.com/office/drawing/2014/main" id="{A4FAE57A-90C0-4071-B7C0-FCE903EE30E6}"/>
              </a:ext>
            </a:extLst>
          </p:cNvPr>
          <p:cNvSpPr/>
          <p:nvPr/>
        </p:nvSpPr>
        <p:spPr>
          <a:xfrm>
            <a:off x="5427117" y="323957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31" name="Rectangle 230">
            <a:extLst>
              <a:ext uri="{FF2B5EF4-FFF2-40B4-BE49-F238E27FC236}">
                <a16:creationId xmlns:a16="http://schemas.microsoft.com/office/drawing/2014/main" id="{72CCE6E5-998D-4FB0-A252-19834869F0B2}"/>
              </a:ext>
            </a:extLst>
          </p:cNvPr>
          <p:cNvSpPr/>
          <p:nvPr/>
        </p:nvSpPr>
        <p:spPr>
          <a:xfrm>
            <a:off x="5427116" y="344523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32" name="Rectangle 231">
            <a:extLst>
              <a:ext uri="{FF2B5EF4-FFF2-40B4-BE49-F238E27FC236}">
                <a16:creationId xmlns:a16="http://schemas.microsoft.com/office/drawing/2014/main" id="{925C3E1C-4781-47BF-A9C7-7BBE53C3CDA5}"/>
              </a:ext>
            </a:extLst>
          </p:cNvPr>
          <p:cNvSpPr/>
          <p:nvPr/>
        </p:nvSpPr>
        <p:spPr>
          <a:xfrm>
            <a:off x="5631186" y="323957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33" name="Rectangle 232">
            <a:extLst>
              <a:ext uri="{FF2B5EF4-FFF2-40B4-BE49-F238E27FC236}">
                <a16:creationId xmlns:a16="http://schemas.microsoft.com/office/drawing/2014/main" id="{C0857CF8-F24B-40AF-91E1-B138CB109A3B}"/>
              </a:ext>
            </a:extLst>
          </p:cNvPr>
          <p:cNvSpPr/>
          <p:nvPr/>
        </p:nvSpPr>
        <p:spPr>
          <a:xfrm>
            <a:off x="5631185" y="344523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34" name="Rectangle 233">
            <a:extLst>
              <a:ext uri="{FF2B5EF4-FFF2-40B4-BE49-F238E27FC236}">
                <a16:creationId xmlns:a16="http://schemas.microsoft.com/office/drawing/2014/main" id="{381B1AC1-F76B-44A4-8ABC-D4DD2130A9BC}"/>
              </a:ext>
            </a:extLst>
          </p:cNvPr>
          <p:cNvSpPr/>
          <p:nvPr/>
        </p:nvSpPr>
        <p:spPr>
          <a:xfrm>
            <a:off x="5427117" y="303684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35" name="Rectangle 234">
            <a:extLst>
              <a:ext uri="{FF2B5EF4-FFF2-40B4-BE49-F238E27FC236}">
                <a16:creationId xmlns:a16="http://schemas.microsoft.com/office/drawing/2014/main" id="{AAB92ABB-0E14-4CE0-BBC6-CD34EE996197}"/>
              </a:ext>
            </a:extLst>
          </p:cNvPr>
          <p:cNvSpPr/>
          <p:nvPr/>
        </p:nvSpPr>
        <p:spPr>
          <a:xfrm>
            <a:off x="5631186" y="303684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236" name="Left Brace 235">
            <a:extLst>
              <a:ext uri="{FF2B5EF4-FFF2-40B4-BE49-F238E27FC236}">
                <a16:creationId xmlns:a16="http://schemas.microsoft.com/office/drawing/2014/main" id="{31D2FE9E-1B11-4939-8EA5-143CFC0FECD4}"/>
              </a:ext>
            </a:extLst>
          </p:cNvPr>
          <p:cNvSpPr/>
          <p:nvPr/>
        </p:nvSpPr>
        <p:spPr>
          <a:xfrm flipH="1">
            <a:off x="6104721" y="3037939"/>
            <a:ext cx="205660" cy="618846"/>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37" name="Rectangle 236">
                <a:extLst>
                  <a:ext uri="{FF2B5EF4-FFF2-40B4-BE49-F238E27FC236}">
                    <a16:creationId xmlns:a16="http://schemas.microsoft.com/office/drawing/2014/main" id="{A7725B4D-5478-4420-B714-A15E262DA0F4}"/>
                  </a:ext>
                </a:extLst>
              </p:cNvPr>
              <p:cNvSpPr/>
              <p:nvPr/>
            </p:nvSpPr>
            <p:spPr>
              <a:xfrm>
                <a:off x="6410832" y="3150721"/>
                <a:ext cx="1224438"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rgbClr val="FF0000"/>
                          </a:solidFill>
                          <a:latin typeface="Cambria Math" panose="02040503050406030204" pitchFamily="18" charset="0"/>
                        </a:rPr>
                        <m:t>Δ</m:t>
                      </m:r>
                      <m:sSub>
                        <m:sSubPr>
                          <m:ctrlPr>
                            <a:rPr lang="el-GR"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𝑇</m:t>
                          </m:r>
                        </m:e>
                        <m:sub>
                          <m:r>
                            <a:rPr lang="en-US" i="1">
                              <a:solidFill>
                                <a:srgbClr val="FF0000"/>
                              </a:solidFill>
                              <a:latin typeface="Cambria Math" panose="02040503050406030204" pitchFamily="18" charset="0"/>
                            </a:rPr>
                            <m:t>1</m:t>
                          </m:r>
                        </m:sub>
                      </m:sSub>
                      <m:r>
                        <a:rPr lang="en-US">
                          <a:solidFill>
                            <a:srgbClr val="FF0000"/>
                          </a:solidFill>
                          <a:latin typeface="Cambria Math" panose="02040503050406030204" pitchFamily="18" charset="0"/>
                        </a:rPr>
                        <m:t>+</m:t>
                      </m:r>
                      <m:r>
                        <m:rPr>
                          <m:sty m:val="p"/>
                        </m:rPr>
                        <a:rPr lang="el-GR" i="1">
                          <a:solidFill>
                            <a:srgbClr val="FF0000"/>
                          </a:solidFill>
                          <a:latin typeface="Cambria Math" panose="02040503050406030204" pitchFamily="18" charset="0"/>
                        </a:rPr>
                        <m:t>Δ</m:t>
                      </m:r>
                      <m:sSub>
                        <m:sSubPr>
                          <m:ctrlPr>
                            <a:rPr lang="el-GR"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𝑇</m:t>
                          </m:r>
                        </m:e>
                        <m:sub>
                          <m:r>
                            <a:rPr lang="en-US" i="1">
                              <a:solidFill>
                                <a:srgbClr val="FF0000"/>
                              </a:solidFill>
                              <a:latin typeface="Cambria Math" panose="02040503050406030204" pitchFamily="18" charset="0"/>
                            </a:rPr>
                            <m:t>2</m:t>
                          </m:r>
                        </m:sub>
                      </m:sSub>
                    </m:oMath>
                  </m:oMathPara>
                </a14:m>
                <a:endParaRPr lang="en-US" dirty="0">
                  <a:solidFill>
                    <a:srgbClr val="FF0000"/>
                  </a:solidFill>
                </a:endParaRPr>
              </a:p>
            </p:txBody>
          </p:sp>
        </mc:Choice>
        <mc:Fallback xmlns="">
          <p:sp>
            <p:nvSpPr>
              <p:cNvPr id="237" name="Rectangle 236">
                <a:extLst>
                  <a:ext uri="{FF2B5EF4-FFF2-40B4-BE49-F238E27FC236}">
                    <a16:creationId xmlns:a16="http://schemas.microsoft.com/office/drawing/2014/main" id="{A7725B4D-5478-4420-B714-A15E262DA0F4}"/>
                  </a:ext>
                </a:extLst>
              </p:cNvPr>
              <p:cNvSpPr>
                <a:spLocks noRot="1" noChangeAspect="1" noMove="1" noResize="1" noEditPoints="1" noAdjustHandles="1" noChangeArrowheads="1" noChangeShapeType="1" noTextEdit="1"/>
              </p:cNvSpPr>
              <p:nvPr/>
            </p:nvSpPr>
            <p:spPr>
              <a:xfrm>
                <a:off x="6410832" y="3150721"/>
                <a:ext cx="1224438" cy="369332"/>
              </a:xfrm>
              <a:prstGeom prst="rect">
                <a:avLst/>
              </a:prstGeom>
              <a:blipFill>
                <a:blip r:embed="rId10"/>
                <a:stretch>
                  <a:fillRect/>
                </a:stretch>
              </a:blipFill>
            </p:spPr>
            <p:txBody>
              <a:bodyPr/>
              <a:lstStyle/>
              <a:p>
                <a:r>
                  <a:rPr lang="en-US">
                    <a:noFill/>
                  </a:rPr>
                  <a:t> </a:t>
                </a:r>
              </a:p>
            </p:txBody>
          </p:sp>
        </mc:Fallback>
      </mc:AlternateContent>
      <p:cxnSp>
        <p:nvCxnSpPr>
          <p:cNvPr id="238" name="Straight Connector 237">
            <a:extLst>
              <a:ext uri="{FF2B5EF4-FFF2-40B4-BE49-F238E27FC236}">
                <a16:creationId xmlns:a16="http://schemas.microsoft.com/office/drawing/2014/main" id="{81F9E185-BBFC-4FCE-B162-20E0B37D567C}"/>
              </a:ext>
            </a:extLst>
          </p:cNvPr>
          <p:cNvCxnSpPr>
            <a:cxnSpLocks/>
            <a:stCxn id="156" idx="0"/>
          </p:cNvCxnSpPr>
          <p:nvPr/>
        </p:nvCxnSpPr>
        <p:spPr>
          <a:xfrm>
            <a:off x="4709893" y="3034716"/>
            <a:ext cx="1307728" cy="1384"/>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F3C32DE9-7943-416D-8AF6-72AD99D3C476}"/>
              </a:ext>
            </a:extLst>
          </p:cNvPr>
          <p:cNvCxnSpPr>
            <a:cxnSpLocks/>
            <a:stCxn id="186" idx="0"/>
          </p:cNvCxnSpPr>
          <p:nvPr/>
        </p:nvCxnSpPr>
        <p:spPr>
          <a:xfrm>
            <a:off x="5530791" y="3649671"/>
            <a:ext cx="486831" cy="0"/>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392" name="Rectangle 391">
            <a:extLst>
              <a:ext uri="{FF2B5EF4-FFF2-40B4-BE49-F238E27FC236}">
                <a16:creationId xmlns:a16="http://schemas.microsoft.com/office/drawing/2014/main" id="{2D0A28ED-5E09-4DAF-9884-A6F82B92FA6F}"/>
              </a:ext>
            </a:extLst>
          </p:cNvPr>
          <p:cNvSpPr/>
          <p:nvPr/>
        </p:nvSpPr>
        <p:spPr>
          <a:xfrm>
            <a:off x="883335" y="252384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393" name="Rectangle 392">
            <a:extLst>
              <a:ext uri="{FF2B5EF4-FFF2-40B4-BE49-F238E27FC236}">
                <a16:creationId xmlns:a16="http://schemas.microsoft.com/office/drawing/2014/main" id="{502F00FD-9F90-4B42-943D-8C8D606BA3FA}"/>
              </a:ext>
            </a:extLst>
          </p:cNvPr>
          <p:cNvSpPr/>
          <p:nvPr/>
        </p:nvSpPr>
        <p:spPr>
          <a:xfrm>
            <a:off x="883334" y="272950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394" name="Rectangle 393">
            <a:extLst>
              <a:ext uri="{FF2B5EF4-FFF2-40B4-BE49-F238E27FC236}">
                <a16:creationId xmlns:a16="http://schemas.microsoft.com/office/drawing/2014/main" id="{93F9097B-18D4-4F97-84DF-942D5898A418}"/>
              </a:ext>
            </a:extLst>
          </p:cNvPr>
          <p:cNvSpPr/>
          <p:nvPr/>
        </p:nvSpPr>
        <p:spPr>
          <a:xfrm>
            <a:off x="883334" y="293516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395" name="Rectangle 394">
            <a:extLst>
              <a:ext uri="{FF2B5EF4-FFF2-40B4-BE49-F238E27FC236}">
                <a16:creationId xmlns:a16="http://schemas.microsoft.com/office/drawing/2014/main" id="{8CDEE686-B37C-4370-B638-121093B80114}"/>
              </a:ext>
            </a:extLst>
          </p:cNvPr>
          <p:cNvSpPr/>
          <p:nvPr/>
        </p:nvSpPr>
        <p:spPr>
          <a:xfrm>
            <a:off x="883334" y="314083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396" name="Rectangle 395">
            <a:extLst>
              <a:ext uri="{FF2B5EF4-FFF2-40B4-BE49-F238E27FC236}">
                <a16:creationId xmlns:a16="http://schemas.microsoft.com/office/drawing/2014/main" id="{58824CF7-5D10-40BA-B8E0-3645AEFA156F}"/>
              </a:ext>
            </a:extLst>
          </p:cNvPr>
          <p:cNvSpPr/>
          <p:nvPr/>
        </p:nvSpPr>
        <p:spPr>
          <a:xfrm>
            <a:off x="883333" y="334659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397" name="Rectangle 396">
            <a:extLst>
              <a:ext uri="{FF2B5EF4-FFF2-40B4-BE49-F238E27FC236}">
                <a16:creationId xmlns:a16="http://schemas.microsoft.com/office/drawing/2014/main" id="{764DD1D7-BA42-493B-AA18-8AA0CC822D04}"/>
              </a:ext>
            </a:extLst>
          </p:cNvPr>
          <p:cNvSpPr/>
          <p:nvPr/>
        </p:nvSpPr>
        <p:spPr>
          <a:xfrm>
            <a:off x="883333" y="355225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398" name="Rectangle 397">
            <a:extLst>
              <a:ext uri="{FF2B5EF4-FFF2-40B4-BE49-F238E27FC236}">
                <a16:creationId xmlns:a16="http://schemas.microsoft.com/office/drawing/2014/main" id="{46DE6530-CAE3-45BF-8DF5-7A1564293397}"/>
              </a:ext>
            </a:extLst>
          </p:cNvPr>
          <p:cNvSpPr/>
          <p:nvPr/>
        </p:nvSpPr>
        <p:spPr>
          <a:xfrm rot="16200000">
            <a:off x="883331" y="519328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pic>
        <p:nvPicPr>
          <p:cNvPr id="399" name="Picture 2" descr="Image result for microphone symbol">
            <a:extLst>
              <a:ext uri="{FF2B5EF4-FFF2-40B4-BE49-F238E27FC236}">
                <a16:creationId xmlns:a16="http://schemas.microsoft.com/office/drawing/2014/main" id="{2200FC6E-1E43-477D-94BC-4680E2C92C3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0326" y="1572346"/>
            <a:ext cx="438366" cy="438366"/>
          </a:xfrm>
          <a:prstGeom prst="rect">
            <a:avLst/>
          </a:prstGeom>
          <a:noFill/>
          <a:extLst>
            <a:ext uri="{909E8E84-426E-40DD-AFC4-6F175D3DCCD1}">
              <a14:hiddenFill xmlns:a14="http://schemas.microsoft.com/office/drawing/2010/main">
                <a:solidFill>
                  <a:srgbClr val="FFFFFF"/>
                </a:solidFill>
              </a14:hiddenFill>
            </a:ext>
          </a:extLst>
        </p:spPr>
      </p:pic>
      <p:pic>
        <p:nvPicPr>
          <p:cNvPr id="400" name="Picture 2" descr="Image result for microphone symbol">
            <a:extLst>
              <a:ext uri="{FF2B5EF4-FFF2-40B4-BE49-F238E27FC236}">
                <a16:creationId xmlns:a16="http://schemas.microsoft.com/office/drawing/2014/main" id="{3C7B497E-91E1-4FAA-AD6A-ABD870DD970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675591" y="1572346"/>
            <a:ext cx="438366" cy="43836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01" name="TextBox 400">
                <a:extLst>
                  <a:ext uri="{FF2B5EF4-FFF2-40B4-BE49-F238E27FC236}">
                    <a16:creationId xmlns:a16="http://schemas.microsoft.com/office/drawing/2014/main" id="{7B5FAB18-08A4-4A46-9A67-0BC1FA3FE192}"/>
                  </a:ext>
                </a:extLst>
              </p:cNvPr>
              <p:cNvSpPr txBox="1"/>
              <p:nvPr/>
            </p:nvSpPr>
            <p:spPr>
              <a:xfrm>
                <a:off x="900326" y="203063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oMath>
                  </m:oMathPara>
                </a14:m>
                <a:endParaRPr lang="en-US" b="1" dirty="0"/>
              </a:p>
            </p:txBody>
          </p:sp>
        </mc:Choice>
        <mc:Fallback xmlns="">
          <p:sp>
            <p:nvSpPr>
              <p:cNvPr id="401" name="TextBox 400">
                <a:extLst>
                  <a:ext uri="{FF2B5EF4-FFF2-40B4-BE49-F238E27FC236}">
                    <a16:creationId xmlns:a16="http://schemas.microsoft.com/office/drawing/2014/main" id="{7B5FAB18-08A4-4A46-9A67-0BC1FA3FE192}"/>
                  </a:ext>
                </a:extLst>
              </p:cNvPr>
              <p:cNvSpPr txBox="1">
                <a:spLocks noRot="1" noChangeAspect="1" noMove="1" noResize="1" noEditPoints="1" noAdjustHandles="1" noChangeArrowheads="1" noChangeShapeType="1" noTextEdit="1"/>
              </p:cNvSpPr>
              <p:nvPr/>
            </p:nvSpPr>
            <p:spPr>
              <a:xfrm>
                <a:off x="900326" y="2030639"/>
                <a:ext cx="438366" cy="369332"/>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2" name="TextBox 401">
                <a:extLst>
                  <a:ext uri="{FF2B5EF4-FFF2-40B4-BE49-F238E27FC236}">
                    <a16:creationId xmlns:a16="http://schemas.microsoft.com/office/drawing/2014/main" id="{76207C51-FC56-417E-9A91-16961018AF7F}"/>
                  </a:ext>
                </a:extLst>
              </p:cNvPr>
              <p:cNvSpPr txBox="1"/>
              <p:nvPr/>
            </p:nvSpPr>
            <p:spPr>
              <a:xfrm>
                <a:off x="1675591" y="203063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𝒋</m:t>
                      </m:r>
                    </m:oMath>
                  </m:oMathPara>
                </a14:m>
                <a:endParaRPr lang="en-US" b="1" dirty="0"/>
              </a:p>
            </p:txBody>
          </p:sp>
        </mc:Choice>
        <mc:Fallback xmlns="">
          <p:sp>
            <p:nvSpPr>
              <p:cNvPr id="402" name="TextBox 401">
                <a:extLst>
                  <a:ext uri="{FF2B5EF4-FFF2-40B4-BE49-F238E27FC236}">
                    <a16:creationId xmlns:a16="http://schemas.microsoft.com/office/drawing/2014/main" id="{76207C51-FC56-417E-9A91-16961018AF7F}"/>
                  </a:ext>
                </a:extLst>
              </p:cNvPr>
              <p:cNvSpPr txBox="1">
                <a:spLocks noRot="1" noChangeAspect="1" noMove="1" noResize="1" noEditPoints="1" noAdjustHandles="1" noChangeArrowheads="1" noChangeShapeType="1" noTextEdit="1"/>
              </p:cNvSpPr>
              <p:nvPr/>
            </p:nvSpPr>
            <p:spPr>
              <a:xfrm>
                <a:off x="1675591" y="2030639"/>
                <a:ext cx="438366" cy="369332"/>
              </a:xfrm>
              <a:prstGeom prst="rect">
                <a:avLst/>
              </a:prstGeom>
              <a:blipFill>
                <a:blip r:embed="rId12"/>
                <a:stretch>
                  <a:fillRect b="-11475"/>
                </a:stretch>
              </a:blipFill>
            </p:spPr>
            <p:txBody>
              <a:bodyPr/>
              <a:lstStyle/>
              <a:p>
                <a:r>
                  <a:rPr lang="en-US">
                    <a:noFill/>
                  </a:rPr>
                  <a:t> </a:t>
                </a:r>
              </a:p>
            </p:txBody>
          </p:sp>
        </mc:Fallback>
      </mc:AlternateContent>
      <p:sp>
        <p:nvSpPr>
          <p:cNvPr id="403" name="TextBox 402">
            <a:extLst>
              <a:ext uri="{FF2B5EF4-FFF2-40B4-BE49-F238E27FC236}">
                <a16:creationId xmlns:a16="http://schemas.microsoft.com/office/drawing/2014/main" id="{E948BBB3-D425-44C8-B021-8697743658C9}"/>
              </a:ext>
            </a:extLst>
          </p:cNvPr>
          <p:cNvSpPr txBox="1"/>
          <p:nvPr/>
        </p:nvSpPr>
        <p:spPr>
          <a:xfrm>
            <a:off x="883331" y="5826527"/>
            <a:ext cx="1561729" cy="369332"/>
          </a:xfrm>
          <a:prstGeom prst="rect">
            <a:avLst/>
          </a:prstGeom>
          <a:solidFill>
            <a:schemeClr val="tx1"/>
          </a:solidFill>
        </p:spPr>
        <p:txBody>
          <a:bodyPr wrap="square" rtlCol="0">
            <a:spAutoFit/>
          </a:bodyPr>
          <a:lstStyle/>
          <a:p>
            <a:pPr algn="ctr"/>
            <a:r>
              <a:rPr lang="en-US" dirty="0">
                <a:solidFill>
                  <a:schemeClr val="bg1"/>
                </a:solidFill>
              </a:rPr>
              <a:t>Raw Signal</a:t>
            </a:r>
          </a:p>
        </p:txBody>
      </p:sp>
      <p:sp>
        <p:nvSpPr>
          <p:cNvPr id="404" name="Rectangle 403">
            <a:extLst>
              <a:ext uri="{FF2B5EF4-FFF2-40B4-BE49-F238E27FC236}">
                <a16:creationId xmlns:a16="http://schemas.microsoft.com/office/drawing/2014/main" id="{9C0B4584-809B-440A-A7FA-5A7FD0DE6328}"/>
              </a:ext>
            </a:extLst>
          </p:cNvPr>
          <p:cNvSpPr/>
          <p:nvPr/>
        </p:nvSpPr>
        <p:spPr>
          <a:xfrm>
            <a:off x="883333" y="375781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405" name="Rectangle 404">
            <a:extLst>
              <a:ext uri="{FF2B5EF4-FFF2-40B4-BE49-F238E27FC236}">
                <a16:creationId xmlns:a16="http://schemas.microsoft.com/office/drawing/2014/main" id="{39CF66F3-46C2-43A5-9908-05C0CA297073}"/>
              </a:ext>
            </a:extLst>
          </p:cNvPr>
          <p:cNvSpPr/>
          <p:nvPr/>
        </p:nvSpPr>
        <p:spPr>
          <a:xfrm>
            <a:off x="883333" y="396404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406" name="Rectangle 405">
            <a:extLst>
              <a:ext uri="{FF2B5EF4-FFF2-40B4-BE49-F238E27FC236}">
                <a16:creationId xmlns:a16="http://schemas.microsoft.com/office/drawing/2014/main" id="{B74369CE-8F13-41A7-8697-5C9CB34F3D5E}"/>
              </a:ext>
            </a:extLst>
          </p:cNvPr>
          <p:cNvSpPr/>
          <p:nvPr/>
        </p:nvSpPr>
        <p:spPr>
          <a:xfrm>
            <a:off x="883332" y="416903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407" name="Rectangle 406">
            <a:extLst>
              <a:ext uri="{FF2B5EF4-FFF2-40B4-BE49-F238E27FC236}">
                <a16:creationId xmlns:a16="http://schemas.microsoft.com/office/drawing/2014/main" id="{45062310-9EAF-4515-AFC9-E84F03643481}"/>
              </a:ext>
            </a:extLst>
          </p:cNvPr>
          <p:cNvSpPr/>
          <p:nvPr/>
        </p:nvSpPr>
        <p:spPr>
          <a:xfrm>
            <a:off x="883332" y="43740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408" name="Rectangle 407">
            <a:extLst>
              <a:ext uri="{FF2B5EF4-FFF2-40B4-BE49-F238E27FC236}">
                <a16:creationId xmlns:a16="http://schemas.microsoft.com/office/drawing/2014/main" id="{EF0B5078-BAD9-4277-AD09-899C83B05DD4}"/>
              </a:ext>
            </a:extLst>
          </p:cNvPr>
          <p:cNvSpPr/>
          <p:nvPr/>
        </p:nvSpPr>
        <p:spPr>
          <a:xfrm>
            <a:off x="883332" y="478398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L</a:t>
            </a:r>
          </a:p>
        </p:txBody>
      </p:sp>
      <p:sp>
        <p:nvSpPr>
          <p:cNvPr id="409" name="Rectangle 408">
            <a:extLst>
              <a:ext uri="{FF2B5EF4-FFF2-40B4-BE49-F238E27FC236}">
                <a16:creationId xmlns:a16="http://schemas.microsoft.com/office/drawing/2014/main" id="{9A0163AE-964F-4F8F-81DE-778F78529740}"/>
              </a:ext>
            </a:extLst>
          </p:cNvPr>
          <p:cNvSpPr/>
          <p:nvPr/>
        </p:nvSpPr>
        <p:spPr>
          <a:xfrm>
            <a:off x="883331" y="49889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M</a:t>
            </a:r>
          </a:p>
        </p:txBody>
      </p:sp>
      <p:sp>
        <p:nvSpPr>
          <p:cNvPr id="410" name="Rectangle 409">
            <a:extLst>
              <a:ext uri="{FF2B5EF4-FFF2-40B4-BE49-F238E27FC236}">
                <a16:creationId xmlns:a16="http://schemas.microsoft.com/office/drawing/2014/main" id="{ABEB4D02-C827-4420-BFEE-C58F5902F7A7}"/>
              </a:ext>
            </a:extLst>
          </p:cNvPr>
          <p:cNvSpPr/>
          <p:nvPr/>
        </p:nvSpPr>
        <p:spPr>
          <a:xfrm>
            <a:off x="883332" y="457900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411" name="Rectangle 410">
            <a:extLst>
              <a:ext uri="{FF2B5EF4-FFF2-40B4-BE49-F238E27FC236}">
                <a16:creationId xmlns:a16="http://schemas.microsoft.com/office/drawing/2014/main" id="{F64A7133-CED2-43FE-9665-9590801B4180}"/>
              </a:ext>
            </a:extLst>
          </p:cNvPr>
          <p:cNvSpPr/>
          <p:nvPr/>
        </p:nvSpPr>
        <p:spPr>
          <a:xfrm>
            <a:off x="1088116" y="396337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412" name="Rectangle 411">
            <a:extLst>
              <a:ext uri="{FF2B5EF4-FFF2-40B4-BE49-F238E27FC236}">
                <a16:creationId xmlns:a16="http://schemas.microsoft.com/office/drawing/2014/main" id="{44CC7167-5B3A-4EB3-8439-2C05D323EED1}"/>
              </a:ext>
            </a:extLst>
          </p:cNvPr>
          <p:cNvSpPr/>
          <p:nvPr/>
        </p:nvSpPr>
        <p:spPr>
          <a:xfrm>
            <a:off x="1088115" y="416903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413" name="Rectangle 412">
            <a:extLst>
              <a:ext uri="{FF2B5EF4-FFF2-40B4-BE49-F238E27FC236}">
                <a16:creationId xmlns:a16="http://schemas.microsoft.com/office/drawing/2014/main" id="{5F21E9C0-4D94-4F81-89F2-A6FFA71D6C14}"/>
              </a:ext>
            </a:extLst>
          </p:cNvPr>
          <p:cNvSpPr/>
          <p:nvPr/>
        </p:nvSpPr>
        <p:spPr>
          <a:xfrm>
            <a:off x="1088114" y="437469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414" name="Rectangle 413">
            <a:extLst>
              <a:ext uri="{FF2B5EF4-FFF2-40B4-BE49-F238E27FC236}">
                <a16:creationId xmlns:a16="http://schemas.microsoft.com/office/drawing/2014/main" id="{E3DB0F2B-AC56-4A0A-9F82-22E31F9F5107}"/>
              </a:ext>
            </a:extLst>
          </p:cNvPr>
          <p:cNvSpPr/>
          <p:nvPr/>
        </p:nvSpPr>
        <p:spPr>
          <a:xfrm>
            <a:off x="1088113" y="457980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415" name="Rectangle 414">
            <a:extLst>
              <a:ext uri="{FF2B5EF4-FFF2-40B4-BE49-F238E27FC236}">
                <a16:creationId xmlns:a16="http://schemas.microsoft.com/office/drawing/2014/main" id="{CAB7AE3A-5EE6-49DA-B6A8-0ED0C21F7221}"/>
              </a:ext>
            </a:extLst>
          </p:cNvPr>
          <p:cNvSpPr/>
          <p:nvPr/>
        </p:nvSpPr>
        <p:spPr>
          <a:xfrm>
            <a:off x="1088113" y="478546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416" name="Rectangle 415">
            <a:extLst>
              <a:ext uri="{FF2B5EF4-FFF2-40B4-BE49-F238E27FC236}">
                <a16:creationId xmlns:a16="http://schemas.microsoft.com/office/drawing/2014/main" id="{3D0201C4-56CC-4B1B-BDC9-A7E7842B2813}"/>
              </a:ext>
            </a:extLst>
          </p:cNvPr>
          <p:cNvSpPr/>
          <p:nvPr/>
        </p:nvSpPr>
        <p:spPr>
          <a:xfrm>
            <a:off x="1088113" y="498819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417" name="Rectangle 416">
            <a:extLst>
              <a:ext uri="{FF2B5EF4-FFF2-40B4-BE49-F238E27FC236}">
                <a16:creationId xmlns:a16="http://schemas.microsoft.com/office/drawing/2014/main" id="{4639EFB9-1801-4B3D-9486-8282C94352CD}"/>
              </a:ext>
            </a:extLst>
          </p:cNvPr>
          <p:cNvSpPr/>
          <p:nvPr/>
        </p:nvSpPr>
        <p:spPr>
          <a:xfrm rot="16200000">
            <a:off x="1088112" y="519473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418" name="Rectangle 417">
            <a:extLst>
              <a:ext uri="{FF2B5EF4-FFF2-40B4-BE49-F238E27FC236}">
                <a16:creationId xmlns:a16="http://schemas.microsoft.com/office/drawing/2014/main" id="{F2F45459-A243-4F7F-A5EB-0800CFD382B0}"/>
              </a:ext>
            </a:extLst>
          </p:cNvPr>
          <p:cNvSpPr/>
          <p:nvPr/>
        </p:nvSpPr>
        <p:spPr>
          <a:xfrm>
            <a:off x="1704232" y="293516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419" name="Rectangle 418">
            <a:extLst>
              <a:ext uri="{FF2B5EF4-FFF2-40B4-BE49-F238E27FC236}">
                <a16:creationId xmlns:a16="http://schemas.microsoft.com/office/drawing/2014/main" id="{DBE9C9D7-5CA5-4869-B290-59383871C2E4}"/>
              </a:ext>
            </a:extLst>
          </p:cNvPr>
          <p:cNvSpPr/>
          <p:nvPr/>
        </p:nvSpPr>
        <p:spPr>
          <a:xfrm>
            <a:off x="1704231" y="314083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420" name="Rectangle 419">
            <a:extLst>
              <a:ext uri="{FF2B5EF4-FFF2-40B4-BE49-F238E27FC236}">
                <a16:creationId xmlns:a16="http://schemas.microsoft.com/office/drawing/2014/main" id="{84CB3997-C589-4DC9-BD57-26A47B48747F}"/>
              </a:ext>
            </a:extLst>
          </p:cNvPr>
          <p:cNvSpPr/>
          <p:nvPr/>
        </p:nvSpPr>
        <p:spPr>
          <a:xfrm>
            <a:off x="1704231" y="334649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421" name="Rectangle 420">
            <a:extLst>
              <a:ext uri="{FF2B5EF4-FFF2-40B4-BE49-F238E27FC236}">
                <a16:creationId xmlns:a16="http://schemas.microsoft.com/office/drawing/2014/main" id="{EB158E59-409F-4D41-B206-5B84E9CEE348}"/>
              </a:ext>
            </a:extLst>
          </p:cNvPr>
          <p:cNvSpPr/>
          <p:nvPr/>
        </p:nvSpPr>
        <p:spPr>
          <a:xfrm>
            <a:off x="1704231" y="355215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422" name="Rectangle 421">
            <a:extLst>
              <a:ext uri="{FF2B5EF4-FFF2-40B4-BE49-F238E27FC236}">
                <a16:creationId xmlns:a16="http://schemas.microsoft.com/office/drawing/2014/main" id="{20D132D3-4B59-4DFA-95D6-20BB4A1217D6}"/>
              </a:ext>
            </a:extLst>
          </p:cNvPr>
          <p:cNvSpPr/>
          <p:nvPr/>
        </p:nvSpPr>
        <p:spPr>
          <a:xfrm>
            <a:off x="1704230" y="375791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423" name="Rectangle 422">
            <a:extLst>
              <a:ext uri="{FF2B5EF4-FFF2-40B4-BE49-F238E27FC236}">
                <a16:creationId xmlns:a16="http://schemas.microsoft.com/office/drawing/2014/main" id="{8D368AA9-58CC-475E-9EC3-DF848AA42989}"/>
              </a:ext>
            </a:extLst>
          </p:cNvPr>
          <p:cNvSpPr/>
          <p:nvPr/>
        </p:nvSpPr>
        <p:spPr>
          <a:xfrm>
            <a:off x="1704230" y="396357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424" name="Rectangle 423">
            <a:extLst>
              <a:ext uri="{FF2B5EF4-FFF2-40B4-BE49-F238E27FC236}">
                <a16:creationId xmlns:a16="http://schemas.microsoft.com/office/drawing/2014/main" id="{65F2B454-DAE2-4FA9-9479-B84950B15E0E}"/>
              </a:ext>
            </a:extLst>
          </p:cNvPr>
          <p:cNvSpPr/>
          <p:nvPr/>
        </p:nvSpPr>
        <p:spPr>
          <a:xfrm>
            <a:off x="1704230" y="41691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425" name="Rectangle 424">
            <a:extLst>
              <a:ext uri="{FF2B5EF4-FFF2-40B4-BE49-F238E27FC236}">
                <a16:creationId xmlns:a16="http://schemas.microsoft.com/office/drawing/2014/main" id="{ECAE4A2F-3E0A-4B97-AA6B-FFE22FAB5A17}"/>
              </a:ext>
            </a:extLst>
          </p:cNvPr>
          <p:cNvSpPr/>
          <p:nvPr/>
        </p:nvSpPr>
        <p:spPr>
          <a:xfrm>
            <a:off x="1704230" y="437537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426" name="Rectangle 425">
            <a:extLst>
              <a:ext uri="{FF2B5EF4-FFF2-40B4-BE49-F238E27FC236}">
                <a16:creationId xmlns:a16="http://schemas.microsoft.com/office/drawing/2014/main" id="{7F64BEB1-352B-4545-89F7-5BA4F35236FF}"/>
              </a:ext>
            </a:extLst>
          </p:cNvPr>
          <p:cNvSpPr/>
          <p:nvPr/>
        </p:nvSpPr>
        <p:spPr>
          <a:xfrm>
            <a:off x="1704229" y="458035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427" name="Rectangle 426">
            <a:extLst>
              <a:ext uri="{FF2B5EF4-FFF2-40B4-BE49-F238E27FC236}">
                <a16:creationId xmlns:a16="http://schemas.microsoft.com/office/drawing/2014/main" id="{08997726-38E5-42B5-8E03-4DD7E798FEF4}"/>
              </a:ext>
            </a:extLst>
          </p:cNvPr>
          <p:cNvSpPr/>
          <p:nvPr/>
        </p:nvSpPr>
        <p:spPr>
          <a:xfrm>
            <a:off x="1704229" y="478534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428" name="Rectangle 427">
            <a:extLst>
              <a:ext uri="{FF2B5EF4-FFF2-40B4-BE49-F238E27FC236}">
                <a16:creationId xmlns:a16="http://schemas.microsoft.com/office/drawing/2014/main" id="{6516CE6B-1C39-437F-B319-19F552EA7E45}"/>
              </a:ext>
            </a:extLst>
          </p:cNvPr>
          <p:cNvSpPr/>
          <p:nvPr/>
        </p:nvSpPr>
        <p:spPr>
          <a:xfrm>
            <a:off x="1704229" y="499032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429" name="Rectangle 428">
            <a:extLst>
              <a:ext uri="{FF2B5EF4-FFF2-40B4-BE49-F238E27FC236}">
                <a16:creationId xmlns:a16="http://schemas.microsoft.com/office/drawing/2014/main" id="{9D16DE4E-17ED-4C7C-B598-D34BD088DCD5}"/>
              </a:ext>
            </a:extLst>
          </p:cNvPr>
          <p:cNvSpPr/>
          <p:nvPr/>
        </p:nvSpPr>
        <p:spPr>
          <a:xfrm>
            <a:off x="1704229" y="25232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30" name="Rectangle 429">
            <a:extLst>
              <a:ext uri="{FF2B5EF4-FFF2-40B4-BE49-F238E27FC236}">
                <a16:creationId xmlns:a16="http://schemas.microsoft.com/office/drawing/2014/main" id="{77664E35-0E78-4024-8589-AED8C1EA1A2E}"/>
              </a:ext>
            </a:extLst>
          </p:cNvPr>
          <p:cNvSpPr/>
          <p:nvPr/>
        </p:nvSpPr>
        <p:spPr>
          <a:xfrm>
            <a:off x="1704228" y="27289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31" name="Rectangle 430">
            <a:extLst>
              <a:ext uri="{FF2B5EF4-FFF2-40B4-BE49-F238E27FC236}">
                <a16:creationId xmlns:a16="http://schemas.microsoft.com/office/drawing/2014/main" id="{8EBECEE4-33BB-4DFC-8168-B938C02605D0}"/>
              </a:ext>
            </a:extLst>
          </p:cNvPr>
          <p:cNvSpPr/>
          <p:nvPr/>
        </p:nvSpPr>
        <p:spPr>
          <a:xfrm rot="16200000">
            <a:off x="1704228" y="519328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sp>
        <p:nvSpPr>
          <p:cNvPr id="432" name="Rectangle 431">
            <a:extLst>
              <a:ext uri="{FF2B5EF4-FFF2-40B4-BE49-F238E27FC236}">
                <a16:creationId xmlns:a16="http://schemas.microsoft.com/office/drawing/2014/main" id="{6F55CAC5-1C45-43F0-9DA7-BE76CA49B81A}"/>
              </a:ext>
            </a:extLst>
          </p:cNvPr>
          <p:cNvSpPr/>
          <p:nvPr/>
        </p:nvSpPr>
        <p:spPr>
          <a:xfrm>
            <a:off x="1909183" y="376054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433" name="Rectangle 432">
            <a:extLst>
              <a:ext uri="{FF2B5EF4-FFF2-40B4-BE49-F238E27FC236}">
                <a16:creationId xmlns:a16="http://schemas.microsoft.com/office/drawing/2014/main" id="{5B7567B8-835E-464C-AB25-B1EF3759466C}"/>
              </a:ext>
            </a:extLst>
          </p:cNvPr>
          <p:cNvSpPr/>
          <p:nvPr/>
        </p:nvSpPr>
        <p:spPr>
          <a:xfrm>
            <a:off x="1909182" y="396620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434" name="Rectangle 433">
            <a:extLst>
              <a:ext uri="{FF2B5EF4-FFF2-40B4-BE49-F238E27FC236}">
                <a16:creationId xmlns:a16="http://schemas.microsoft.com/office/drawing/2014/main" id="{6D5B7C76-71AA-43A1-BDE3-1CB36C3B3B9C}"/>
              </a:ext>
            </a:extLst>
          </p:cNvPr>
          <p:cNvSpPr/>
          <p:nvPr/>
        </p:nvSpPr>
        <p:spPr>
          <a:xfrm>
            <a:off x="1909181" y="417186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435" name="Rectangle 434">
            <a:extLst>
              <a:ext uri="{FF2B5EF4-FFF2-40B4-BE49-F238E27FC236}">
                <a16:creationId xmlns:a16="http://schemas.microsoft.com/office/drawing/2014/main" id="{687C1120-2F8F-4186-A618-748FF7CACBE1}"/>
              </a:ext>
            </a:extLst>
          </p:cNvPr>
          <p:cNvSpPr/>
          <p:nvPr/>
        </p:nvSpPr>
        <p:spPr>
          <a:xfrm>
            <a:off x="1909180" y="437697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436" name="Rectangle 435">
            <a:extLst>
              <a:ext uri="{FF2B5EF4-FFF2-40B4-BE49-F238E27FC236}">
                <a16:creationId xmlns:a16="http://schemas.microsoft.com/office/drawing/2014/main" id="{4D02A942-2015-461D-9A07-D9EE449BC6A3}"/>
              </a:ext>
            </a:extLst>
          </p:cNvPr>
          <p:cNvSpPr/>
          <p:nvPr/>
        </p:nvSpPr>
        <p:spPr>
          <a:xfrm>
            <a:off x="1909180" y="458263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437" name="Rectangle 436">
            <a:extLst>
              <a:ext uri="{FF2B5EF4-FFF2-40B4-BE49-F238E27FC236}">
                <a16:creationId xmlns:a16="http://schemas.microsoft.com/office/drawing/2014/main" id="{FBA21EB7-0AF9-4E44-A5B6-9A918EA2AD82}"/>
              </a:ext>
            </a:extLst>
          </p:cNvPr>
          <p:cNvSpPr/>
          <p:nvPr/>
        </p:nvSpPr>
        <p:spPr>
          <a:xfrm>
            <a:off x="1909180" y="478536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438" name="Rectangle 437">
            <a:extLst>
              <a:ext uri="{FF2B5EF4-FFF2-40B4-BE49-F238E27FC236}">
                <a16:creationId xmlns:a16="http://schemas.microsoft.com/office/drawing/2014/main" id="{37F3B242-2A8A-4436-AD74-25739B4A208A}"/>
              </a:ext>
            </a:extLst>
          </p:cNvPr>
          <p:cNvSpPr/>
          <p:nvPr/>
        </p:nvSpPr>
        <p:spPr>
          <a:xfrm rot="16200000">
            <a:off x="1909179" y="519582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439" name="Rectangle 438">
            <a:extLst>
              <a:ext uri="{FF2B5EF4-FFF2-40B4-BE49-F238E27FC236}">
                <a16:creationId xmlns:a16="http://schemas.microsoft.com/office/drawing/2014/main" id="{96C966A8-8926-4BC7-B08C-78970F7281A4}"/>
              </a:ext>
            </a:extLst>
          </p:cNvPr>
          <p:cNvSpPr/>
          <p:nvPr/>
        </p:nvSpPr>
        <p:spPr>
          <a:xfrm>
            <a:off x="1909180" y="498810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g</a:t>
            </a:r>
          </a:p>
        </p:txBody>
      </p:sp>
      <p:sp>
        <p:nvSpPr>
          <p:cNvPr id="440" name="Rectangle 439">
            <a:extLst>
              <a:ext uri="{FF2B5EF4-FFF2-40B4-BE49-F238E27FC236}">
                <a16:creationId xmlns:a16="http://schemas.microsoft.com/office/drawing/2014/main" id="{5983DCF0-D430-40B5-9741-F36D91CEC8B4}"/>
              </a:ext>
            </a:extLst>
          </p:cNvPr>
          <p:cNvSpPr/>
          <p:nvPr/>
        </p:nvSpPr>
        <p:spPr>
          <a:xfrm>
            <a:off x="1088110" y="25232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1" name="Rectangle 440">
            <a:extLst>
              <a:ext uri="{FF2B5EF4-FFF2-40B4-BE49-F238E27FC236}">
                <a16:creationId xmlns:a16="http://schemas.microsoft.com/office/drawing/2014/main" id="{40FE064B-23CF-4372-837E-B1A8AEF2BE7B}"/>
              </a:ext>
            </a:extLst>
          </p:cNvPr>
          <p:cNvSpPr/>
          <p:nvPr/>
        </p:nvSpPr>
        <p:spPr>
          <a:xfrm>
            <a:off x="1088109" y="27289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2" name="Rectangle 441">
            <a:extLst>
              <a:ext uri="{FF2B5EF4-FFF2-40B4-BE49-F238E27FC236}">
                <a16:creationId xmlns:a16="http://schemas.microsoft.com/office/drawing/2014/main" id="{F04FBF89-40B1-428A-B1D5-CB1841A26339}"/>
              </a:ext>
            </a:extLst>
          </p:cNvPr>
          <p:cNvSpPr/>
          <p:nvPr/>
        </p:nvSpPr>
        <p:spPr>
          <a:xfrm>
            <a:off x="1088110" y="293547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3" name="Rectangle 442">
            <a:extLst>
              <a:ext uri="{FF2B5EF4-FFF2-40B4-BE49-F238E27FC236}">
                <a16:creationId xmlns:a16="http://schemas.microsoft.com/office/drawing/2014/main" id="{D556D295-DF2B-495A-9A6A-AB5B27E654DB}"/>
              </a:ext>
            </a:extLst>
          </p:cNvPr>
          <p:cNvSpPr/>
          <p:nvPr/>
        </p:nvSpPr>
        <p:spPr>
          <a:xfrm>
            <a:off x="1088109" y="314113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4" name="Rectangle 443">
            <a:extLst>
              <a:ext uri="{FF2B5EF4-FFF2-40B4-BE49-F238E27FC236}">
                <a16:creationId xmlns:a16="http://schemas.microsoft.com/office/drawing/2014/main" id="{BC683C4F-7893-4A8D-BE42-90CB868497E5}"/>
              </a:ext>
            </a:extLst>
          </p:cNvPr>
          <p:cNvSpPr/>
          <p:nvPr/>
        </p:nvSpPr>
        <p:spPr>
          <a:xfrm>
            <a:off x="1088109" y="334811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5" name="Rectangle 444">
            <a:extLst>
              <a:ext uri="{FF2B5EF4-FFF2-40B4-BE49-F238E27FC236}">
                <a16:creationId xmlns:a16="http://schemas.microsoft.com/office/drawing/2014/main" id="{D395365E-570B-4BBA-87E1-857AABBF2289}"/>
              </a:ext>
            </a:extLst>
          </p:cNvPr>
          <p:cNvSpPr/>
          <p:nvPr/>
        </p:nvSpPr>
        <p:spPr>
          <a:xfrm>
            <a:off x="1088110" y="355465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6" name="Rectangle 445">
            <a:extLst>
              <a:ext uri="{FF2B5EF4-FFF2-40B4-BE49-F238E27FC236}">
                <a16:creationId xmlns:a16="http://schemas.microsoft.com/office/drawing/2014/main" id="{A4CDFB1C-5C54-4D6D-ACAD-3340C81FE60F}"/>
              </a:ext>
            </a:extLst>
          </p:cNvPr>
          <p:cNvSpPr/>
          <p:nvPr/>
        </p:nvSpPr>
        <p:spPr>
          <a:xfrm>
            <a:off x="1088109" y="376031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7" name="Rectangle 446">
            <a:extLst>
              <a:ext uri="{FF2B5EF4-FFF2-40B4-BE49-F238E27FC236}">
                <a16:creationId xmlns:a16="http://schemas.microsoft.com/office/drawing/2014/main" id="{2520C276-D83E-4B63-826A-62365999E617}"/>
              </a:ext>
            </a:extLst>
          </p:cNvPr>
          <p:cNvSpPr/>
          <p:nvPr/>
        </p:nvSpPr>
        <p:spPr>
          <a:xfrm>
            <a:off x="1908298" y="25232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8" name="Rectangle 447">
            <a:extLst>
              <a:ext uri="{FF2B5EF4-FFF2-40B4-BE49-F238E27FC236}">
                <a16:creationId xmlns:a16="http://schemas.microsoft.com/office/drawing/2014/main" id="{0F36DF0A-8111-4C9C-AC39-D983B2D4199B}"/>
              </a:ext>
            </a:extLst>
          </p:cNvPr>
          <p:cNvSpPr/>
          <p:nvPr/>
        </p:nvSpPr>
        <p:spPr>
          <a:xfrm>
            <a:off x="1908297" y="27289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9" name="Rectangle 448">
            <a:extLst>
              <a:ext uri="{FF2B5EF4-FFF2-40B4-BE49-F238E27FC236}">
                <a16:creationId xmlns:a16="http://schemas.microsoft.com/office/drawing/2014/main" id="{3A61B854-71D7-472D-9B97-BCC5E619DC63}"/>
              </a:ext>
            </a:extLst>
          </p:cNvPr>
          <p:cNvSpPr/>
          <p:nvPr/>
        </p:nvSpPr>
        <p:spPr>
          <a:xfrm>
            <a:off x="1908298" y="293547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50" name="Rectangle 449">
            <a:extLst>
              <a:ext uri="{FF2B5EF4-FFF2-40B4-BE49-F238E27FC236}">
                <a16:creationId xmlns:a16="http://schemas.microsoft.com/office/drawing/2014/main" id="{874D5738-0BEA-4D28-AB4F-C84608194E17}"/>
              </a:ext>
            </a:extLst>
          </p:cNvPr>
          <p:cNvSpPr/>
          <p:nvPr/>
        </p:nvSpPr>
        <p:spPr>
          <a:xfrm>
            <a:off x="1908297" y="314113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51" name="Rectangle 450">
            <a:extLst>
              <a:ext uri="{FF2B5EF4-FFF2-40B4-BE49-F238E27FC236}">
                <a16:creationId xmlns:a16="http://schemas.microsoft.com/office/drawing/2014/main" id="{C3AE15DE-DED8-41F2-B85C-D662D6BCB46D}"/>
              </a:ext>
            </a:extLst>
          </p:cNvPr>
          <p:cNvSpPr/>
          <p:nvPr/>
        </p:nvSpPr>
        <p:spPr>
          <a:xfrm>
            <a:off x="1908297" y="334811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52" name="Rectangle 451">
            <a:extLst>
              <a:ext uri="{FF2B5EF4-FFF2-40B4-BE49-F238E27FC236}">
                <a16:creationId xmlns:a16="http://schemas.microsoft.com/office/drawing/2014/main" id="{C77C26EA-4A53-46DB-83E6-199B48BC8ACD}"/>
              </a:ext>
            </a:extLst>
          </p:cNvPr>
          <p:cNvSpPr/>
          <p:nvPr/>
        </p:nvSpPr>
        <p:spPr>
          <a:xfrm>
            <a:off x="1908298" y="355465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53" name="Left Brace 452">
            <a:extLst>
              <a:ext uri="{FF2B5EF4-FFF2-40B4-BE49-F238E27FC236}">
                <a16:creationId xmlns:a16="http://schemas.microsoft.com/office/drawing/2014/main" id="{177E38ED-8E35-478A-B3EC-79EEC5C8C439}"/>
              </a:ext>
            </a:extLst>
          </p:cNvPr>
          <p:cNvSpPr/>
          <p:nvPr/>
        </p:nvSpPr>
        <p:spPr>
          <a:xfrm flipH="1">
            <a:off x="2495812" y="2540016"/>
            <a:ext cx="205660" cy="411324"/>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54" name="Rectangle 453">
                <a:extLst>
                  <a:ext uri="{FF2B5EF4-FFF2-40B4-BE49-F238E27FC236}">
                    <a16:creationId xmlns:a16="http://schemas.microsoft.com/office/drawing/2014/main" id="{EADAC3D7-AE28-420D-9148-824F90A33D2C}"/>
                  </a:ext>
                </a:extLst>
              </p:cNvPr>
              <p:cNvSpPr/>
              <p:nvPr/>
            </p:nvSpPr>
            <p:spPr>
              <a:xfrm>
                <a:off x="2885913" y="2561012"/>
                <a:ext cx="590483"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rgbClr val="FF0000"/>
                          </a:solidFill>
                          <a:latin typeface="Cambria Math" panose="02040503050406030204" pitchFamily="18" charset="0"/>
                        </a:rPr>
                        <m:t>Δ</m:t>
                      </m:r>
                      <m:sSub>
                        <m:sSubPr>
                          <m:ctrlPr>
                            <a:rPr lang="el-GR"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𝑇</m:t>
                          </m:r>
                        </m:e>
                        <m:sub>
                          <m:r>
                            <a:rPr lang="en-US" i="1">
                              <a:solidFill>
                                <a:srgbClr val="FF0000"/>
                              </a:solidFill>
                              <a:latin typeface="Cambria Math" panose="02040503050406030204" pitchFamily="18" charset="0"/>
                            </a:rPr>
                            <m:t>1</m:t>
                          </m:r>
                        </m:sub>
                      </m:sSub>
                    </m:oMath>
                  </m:oMathPara>
                </a14:m>
                <a:endParaRPr lang="en-US" dirty="0">
                  <a:solidFill>
                    <a:srgbClr val="FF0000"/>
                  </a:solidFill>
                </a:endParaRPr>
              </a:p>
            </p:txBody>
          </p:sp>
        </mc:Choice>
        <mc:Fallback xmlns="">
          <p:sp>
            <p:nvSpPr>
              <p:cNvPr id="454" name="Rectangle 453">
                <a:extLst>
                  <a:ext uri="{FF2B5EF4-FFF2-40B4-BE49-F238E27FC236}">
                    <a16:creationId xmlns:a16="http://schemas.microsoft.com/office/drawing/2014/main" id="{EADAC3D7-AE28-420D-9148-824F90A33D2C}"/>
                  </a:ext>
                </a:extLst>
              </p:cNvPr>
              <p:cNvSpPr>
                <a:spLocks noRot="1" noChangeAspect="1" noMove="1" noResize="1" noEditPoints="1" noAdjustHandles="1" noChangeArrowheads="1" noChangeShapeType="1" noTextEdit="1"/>
              </p:cNvSpPr>
              <p:nvPr/>
            </p:nvSpPr>
            <p:spPr>
              <a:xfrm>
                <a:off x="2885913" y="2561012"/>
                <a:ext cx="590483" cy="369332"/>
              </a:xfrm>
              <a:prstGeom prst="rect">
                <a:avLst/>
              </a:prstGeom>
              <a:blipFill>
                <a:blip r:embed="rId13"/>
                <a:stretch>
                  <a:fillRect/>
                </a:stretch>
              </a:blipFill>
            </p:spPr>
            <p:txBody>
              <a:bodyPr/>
              <a:lstStyle/>
              <a:p>
                <a:r>
                  <a:rPr lang="en-US">
                    <a:noFill/>
                  </a:rPr>
                  <a:t> </a:t>
                </a:r>
              </a:p>
            </p:txBody>
          </p:sp>
        </mc:Fallback>
      </mc:AlternateContent>
      <p:cxnSp>
        <p:nvCxnSpPr>
          <p:cNvPr id="455" name="Straight Connector 454">
            <a:extLst>
              <a:ext uri="{FF2B5EF4-FFF2-40B4-BE49-F238E27FC236}">
                <a16:creationId xmlns:a16="http://schemas.microsoft.com/office/drawing/2014/main" id="{4E8AD584-EB81-45F3-9423-27E44DCC8FCC}"/>
              </a:ext>
            </a:extLst>
          </p:cNvPr>
          <p:cNvCxnSpPr>
            <a:cxnSpLocks/>
            <a:stCxn id="392" idx="0"/>
          </p:cNvCxnSpPr>
          <p:nvPr/>
        </p:nvCxnSpPr>
        <p:spPr>
          <a:xfrm>
            <a:off x="986166" y="2523847"/>
            <a:ext cx="1458894" cy="33463"/>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23FFFAFB-2F8A-4A7D-A32B-22177D3CDD9C}"/>
              </a:ext>
            </a:extLst>
          </p:cNvPr>
          <p:cNvCxnSpPr>
            <a:cxnSpLocks/>
            <a:stCxn id="430" idx="2"/>
          </p:cNvCxnSpPr>
          <p:nvPr/>
        </p:nvCxnSpPr>
        <p:spPr>
          <a:xfrm flipV="1">
            <a:off x="1807059" y="2934594"/>
            <a:ext cx="638001" cy="1"/>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457" name="Left Brace 456">
            <a:extLst>
              <a:ext uri="{FF2B5EF4-FFF2-40B4-BE49-F238E27FC236}">
                <a16:creationId xmlns:a16="http://schemas.microsoft.com/office/drawing/2014/main" id="{CA58EE69-8297-4EB1-8D49-1B29912347C3}"/>
              </a:ext>
            </a:extLst>
          </p:cNvPr>
          <p:cNvSpPr/>
          <p:nvPr/>
        </p:nvSpPr>
        <p:spPr>
          <a:xfrm flipH="1">
            <a:off x="2495812" y="3778552"/>
            <a:ext cx="205660" cy="205661"/>
          </a:xfrm>
          <a:prstGeom prst="leftBrace">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58" name="Rectangle 457">
                <a:extLst>
                  <a:ext uri="{FF2B5EF4-FFF2-40B4-BE49-F238E27FC236}">
                    <a16:creationId xmlns:a16="http://schemas.microsoft.com/office/drawing/2014/main" id="{F9174D8E-D54F-4CAA-9210-46B6CB7950AB}"/>
                  </a:ext>
                </a:extLst>
              </p:cNvPr>
              <p:cNvSpPr/>
              <p:nvPr/>
            </p:nvSpPr>
            <p:spPr>
              <a:xfrm>
                <a:off x="2844017" y="3696715"/>
                <a:ext cx="590483"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chemeClr val="accent1"/>
                          </a:solidFill>
                          <a:latin typeface="Cambria Math" panose="02040503050406030204" pitchFamily="18" charset="0"/>
                        </a:rPr>
                        <m:t>Δ</m:t>
                      </m:r>
                      <m:sSub>
                        <m:sSubPr>
                          <m:ctrlPr>
                            <a:rPr lang="el-GR"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𝑇</m:t>
                          </m:r>
                        </m:e>
                        <m:sub>
                          <m:r>
                            <a:rPr lang="en-US" i="1">
                              <a:solidFill>
                                <a:schemeClr val="accent1"/>
                              </a:solidFill>
                              <a:latin typeface="Cambria Math" panose="02040503050406030204" pitchFamily="18" charset="0"/>
                            </a:rPr>
                            <m:t>2</m:t>
                          </m:r>
                        </m:sub>
                      </m:sSub>
                    </m:oMath>
                  </m:oMathPara>
                </a14:m>
                <a:endParaRPr lang="en-US" dirty="0">
                  <a:solidFill>
                    <a:schemeClr val="accent1"/>
                  </a:solidFill>
                </a:endParaRPr>
              </a:p>
            </p:txBody>
          </p:sp>
        </mc:Choice>
        <mc:Fallback xmlns="">
          <p:sp>
            <p:nvSpPr>
              <p:cNvPr id="458" name="Rectangle 457">
                <a:extLst>
                  <a:ext uri="{FF2B5EF4-FFF2-40B4-BE49-F238E27FC236}">
                    <a16:creationId xmlns:a16="http://schemas.microsoft.com/office/drawing/2014/main" id="{F9174D8E-D54F-4CAA-9210-46B6CB7950AB}"/>
                  </a:ext>
                </a:extLst>
              </p:cNvPr>
              <p:cNvSpPr>
                <a:spLocks noRot="1" noChangeAspect="1" noMove="1" noResize="1" noEditPoints="1" noAdjustHandles="1" noChangeArrowheads="1" noChangeShapeType="1" noTextEdit="1"/>
              </p:cNvSpPr>
              <p:nvPr/>
            </p:nvSpPr>
            <p:spPr>
              <a:xfrm>
                <a:off x="2844017" y="3696715"/>
                <a:ext cx="590483" cy="369332"/>
              </a:xfrm>
              <a:prstGeom prst="rect">
                <a:avLst/>
              </a:prstGeom>
              <a:blipFill>
                <a:blip r:embed="rId14"/>
                <a:stretch>
                  <a:fillRect/>
                </a:stretch>
              </a:blipFill>
            </p:spPr>
            <p:txBody>
              <a:bodyPr/>
              <a:lstStyle/>
              <a:p>
                <a:r>
                  <a:rPr lang="en-US">
                    <a:noFill/>
                  </a:rPr>
                  <a:t> </a:t>
                </a:r>
              </a:p>
            </p:txBody>
          </p:sp>
        </mc:Fallback>
      </mc:AlternateContent>
      <p:cxnSp>
        <p:nvCxnSpPr>
          <p:cNvPr id="459" name="Straight Connector 458">
            <a:extLst>
              <a:ext uri="{FF2B5EF4-FFF2-40B4-BE49-F238E27FC236}">
                <a16:creationId xmlns:a16="http://schemas.microsoft.com/office/drawing/2014/main" id="{226A0B07-D207-49D5-8245-95D74F1299CB}"/>
              </a:ext>
            </a:extLst>
          </p:cNvPr>
          <p:cNvCxnSpPr>
            <a:cxnSpLocks/>
            <a:stCxn id="432" idx="0"/>
          </p:cNvCxnSpPr>
          <p:nvPr/>
        </p:nvCxnSpPr>
        <p:spPr>
          <a:xfrm>
            <a:off x="2012014" y="3760541"/>
            <a:ext cx="433046" cy="0"/>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842365DF-4903-4B25-92FC-34E216D62A7B}"/>
              </a:ext>
            </a:extLst>
          </p:cNvPr>
          <p:cNvCxnSpPr>
            <a:cxnSpLocks/>
          </p:cNvCxnSpPr>
          <p:nvPr/>
        </p:nvCxnSpPr>
        <p:spPr>
          <a:xfrm>
            <a:off x="1190945" y="3968178"/>
            <a:ext cx="1254115" cy="0"/>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0311AB3C-B8F6-4645-ADE3-30489AC1D796}"/>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altLang="zh-TW" sz="3200" b="1" dirty="0"/>
                  <a:t> </a:t>
                </a:r>
                <a:r>
                  <a:rPr lang="zh-TW" altLang="en-US" sz="3200" b="1" dirty="0"/>
                  <a:t> </a:t>
                </a:r>
                <a:r>
                  <a:rPr lang="en-US" altLang="zh-TW" sz="3200" b="1" dirty="0"/>
                  <a:t>IAC</a:t>
                </a:r>
                <a:r>
                  <a:rPr lang="zh-TW" altLang="en-US" sz="3200" b="1" dirty="0"/>
                  <a:t> </a:t>
                </a:r>
                <a:r>
                  <a:rPr lang="en-US" altLang="zh-TW" sz="3200" b="1" dirty="0"/>
                  <a:t>step 2: Compute </a:t>
                </a:r>
                <a14:m>
                  <m:oMath xmlns:m="http://schemas.openxmlformats.org/officeDocument/2006/math">
                    <m:sSub>
                      <m:sSubPr>
                        <m:ctrlPr>
                          <a:rPr lang="en-US" sz="3200" i="1" smtClean="0">
                            <a:solidFill>
                              <a:srgbClr val="FF0000"/>
                            </a:solidFill>
                            <a:latin typeface="Cambria Math" panose="02040503050406030204" pitchFamily="18" charset="0"/>
                          </a:rPr>
                        </m:ctrlPr>
                      </m:sSubPr>
                      <m:e>
                        <m:r>
                          <a:rPr lang="en-US" sz="3200" i="1">
                            <a:solidFill>
                              <a:srgbClr val="FF0000"/>
                            </a:solidFill>
                            <a:latin typeface="Cambria Math" panose="02040503050406030204" pitchFamily="18" charset="0"/>
                          </a:rPr>
                          <m:t>𝐴𝑜𝐴</m:t>
                        </m:r>
                      </m:e>
                      <m:sub>
                        <m:r>
                          <a:rPr lang="en-US" sz="3200" b="0" i="1" smtClean="0">
                            <a:solidFill>
                              <a:srgbClr val="FF0000"/>
                            </a:solidFill>
                            <a:latin typeface="Cambria Math" panose="02040503050406030204" pitchFamily="18" charset="0"/>
                          </a:rPr>
                          <m:t>2</m:t>
                        </m:r>
                      </m:sub>
                    </m:sSub>
                  </m:oMath>
                </a14:m>
                <a:r>
                  <a:rPr lang="en-US" altLang="zh-TW" sz="3200" b="1" dirty="0"/>
                  <a:t> </a:t>
                </a:r>
                <a:endParaRPr lang="en-US" sz="4000" b="1" dirty="0"/>
              </a:p>
            </p:txBody>
          </p:sp>
        </mc:Choice>
        <mc:Fallback xmlns="">
          <p:sp>
            <p:nvSpPr>
              <p:cNvPr id="2" name="TextBox 1">
                <a:extLst>
                  <a:ext uri="{FF2B5EF4-FFF2-40B4-BE49-F238E27FC236}">
                    <a16:creationId xmlns:a16="http://schemas.microsoft.com/office/drawing/2014/main" id="{0311AB3C-B8F6-4645-ADE3-30489AC1D796}"/>
                  </a:ext>
                </a:extLst>
              </p:cNvPr>
              <p:cNvSpPr txBox="1">
                <a:spLocks noRot="1" noChangeAspect="1" noMove="1" noResize="1" noEditPoints="1" noAdjustHandles="1" noChangeArrowheads="1" noChangeShapeType="1" noTextEdit="1"/>
              </p:cNvSpPr>
              <p:nvPr/>
            </p:nvSpPr>
            <p:spPr>
              <a:xfrm>
                <a:off x="0" y="326756"/>
                <a:ext cx="12192000" cy="584775"/>
              </a:xfrm>
              <a:prstGeom prst="rect">
                <a:avLst/>
              </a:prstGeom>
              <a:blipFill>
                <a:blip r:embed="rId15"/>
                <a:stretch>
                  <a:fillRect t="-12500" b="-34375"/>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441260273"/>
      </p:ext>
    </p:extLst>
  </p:cSld>
  <p:clrMapOvr>
    <a:masterClrMapping/>
  </p:clrMapOvr>
  <mc:AlternateContent xmlns:mc="http://schemas.openxmlformats.org/markup-compatibility/2006">
    <mc:Choice xmlns:p14="http://schemas.microsoft.com/office/powerpoint/2010/main" Requires="p14">
      <p:transition spd="slow" p14:dur="2000" advTm="34417"/>
    </mc:Choice>
    <mc:Fallback>
      <p:transition spd="slow" advTm="3441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 grpId="0" animBg="1"/>
      <p:bldP spid="218" grpId="0" animBg="1"/>
      <p:bldP spid="219" grpId="0"/>
      <p:bldP spid="221" grpId="0" animBg="1"/>
      <p:bldP spid="222" grpId="0" animBg="1"/>
      <p:bldP spid="223" grpId="0" animBg="1"/>
      <p:bldP spid="224" grpId="0" animBg="1"/>
      <p:bldP spid="225" grpId="0" animBg="1"/>
      <p:bldP spid="226" grpId="0" animBg="1"/>
      <p:bldP spid="227" grpId="0" animBg="1"/>
      <p:bldP spid="228" grpId="0" animBg="1"/>
      <p:bldP spid="2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Aurora CMM.100.A 5-6GHz C-Band Massive MIMO Phased Array">
            <a:extLst>
              <a:ext uri="{FF2B5EF4-FFF2-40B4-BE49-F238E27FC236}">
                <a16:creationId xmlns:a16="http://schemas.microsoft.com/office/drawing/2014/main" id="{967F3519-60CB-3347-B7EF-00D9B021AF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28845" y="4422039"/>
            <a:ext cx="2139950" cy="2139950"/>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Polycom HDX Mic Array | 323.tv">
            <a:extLst>
              <a:ext uri="{FF2B5EF4-FFF2-40B4-BE49-F238E27FC236}">
                <a16:creationId xmlns:a16="http://schemas.microsoft.com/office/drawing/2014/main" id="{FC6908C0-EEE6-D148-982C-A5267C8380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60664" y="4125537"/>
            <a:ext cx="28575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Amazon Echo Dot 2ND GENERATION price in Egypt | Souq Egypt | kanbkam">
            <a:extLst>
              <a:ext uri="{FF2B5EF4-FFF2-40B4-BE49-F238E27FC236}">
                <a16:creationId xmlns:a16="http://schemas.microsoft.com/office/drawing/2014/main" id="{BC78C4CD-790F-534C-B287-FA9D5FDE71F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18164" y="4748939"/>
            <a:ext cx="1923697" cy="14861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Fujitsu Demonstrates 28 GHz, 4-Beam, 128-Element Phased Array Antenna |  2018-12-06 | Microwave Journal">
            <a:extLst>
              <a:ext uri="{FF2B5EF4-FFF2-40B4-BE49-F238E27FC236}">
                <a16:creationId xmlns:a16="http://schemas.microsoft.com/office/drawing/2014/main" id="{C5B9170C-6CBB-A946-AD62-1C7896F6109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031" y="4443766"/>
            <a:ext cx="2725607" cy="2094064"/>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Sphere120 AC Pro - acoustic-camera.com">
            <a:extLst>
              <a:ext uri="{FF2B5EF4-FFF2-40B4-BE49-F238E27FC236}">
                <a16:creationId xmlns:a16="http://schemas.microsoft.com/office/drawing/2014/main" id="{02A4A960-2DB6-3D4B-8624-E69BC2822B6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443740" y="4437639"/>
            <a:ext cx="2707229" cy="202780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Many variants of the problem … many </a:t>
            </a:r>
            <a:r>
              <a:rPr lang="en-US" sz="3200" b="1" dirty="0" err="1"/>
              <a:t>AoA</a:t>
            </a:r>
            <a:r>
              <a:rPr lang="en-US" sz="3200" b="1" dirty="0"/>
              <a:t> Algorithms</a:t>
            </a:r>
          </a:p>
        </p:txBody>
      </p:sp>
      <p:sp>
        <p:nvSpPr>
          <p:cNvPr id="2" name="TextBox 1">
            <a:extLst>
              <a:ext uri="{FF2B5EF4-FFF2-40B4-BE49-F238E27FC236}">
                <a16:creationId xmlns:a16="http://schemas.microsoft.com/office/drawing/2014/main" id="{312EFFED-2550-4C96-88EA-AC07EB8A0453}"/>
              </a:ext>
            </a:extLst>
          </p:cNvPr>
          <p:cNvSpPr txBox="1"/>
          <p:nvPr/>
        </p:nvSpPr>
        <p:spPr>
          <a:xfrm>
            <a:off x="1665185" y="1200967"/>
            <a:ext cx="1696298" cy="430887"/>
          </a:xfrm>
          <a:prstGeom prst="rect">
            <a:avLst/>
          </a:prstGeom>
          <a:noFill/>
        </p:spPr>
        <p:txBody>
          <a:bodyPr wrap="none" rtlCol="0">
            <a:spAutoFit/>
          </a:bodyPr>
          <a:lstStyle/>
          <a:p>
            <a:pPr algn="ctr"/>
            <a:r>
              <a:rPr lang="en-US" sz="2200" b="1" dirty="0">
                <a:latin typeface="Lucida Bright" panose="02040602050505020304" pitchFamily="18" charset="77"/>
              </a:rPr>
              <a:t>Delay-Sum</a:t>
            </a:r>
          </a:p>
        </p:txBody>
      </p:sp>
      <p:sp>
        <p:nvSpPr>
          <p:cNvPr id="3" name="TextBox 2">
            <a:extLst>
              <a:ext uri="{FF2B5EF4-FFF2-40B4-BE49-F238E27FC236}">
                <a16:creationId xmlns:a16="http://schemas.microsoft.com/office/drawing/2014/main" id="{E467D861-9786-4573-9597-B054D6001323}"/>
              </a:ext>
            </a:extLst>
          </p:cNvPr>
          <p:cNvSpPr txBox="1"/>
          <p:nvPr/>
        </p:nvSpPr>
        <p:spPr>
          <a:xfrm>
            <a:off x="6115114" y="1200967"/>
            <a:ext cx="1705916" cy="430887"/>
          </a:xfrm>
          <a:prstGeom prst="rect">
            <a:avLst/>
          </a:prstGeom>
          <a:noFill/>
        </p:spPr>
        <p:txBody>
          <a:bodyPr wrap="none" rtlCol="0">
            <a:spAutoFit/>
          </a:bodyPr>
          <a:lstStyle/>
          <a:p>
            <a:pPr algn="ctr"/>
            <a:r>
              <a:rPr lang="en-US" sz="2200" b="1" dirty="0">
                <a:latin typeface="Lucida Bright" panose="02040602050505020304" pitchFamily="18" charset="77"/>
              </a:rPr>
              <a:t>GCC-PHAT</a:t>
            </a:r>
          </a:p>
        </p:txBody>
      </p:sp>
      <p:sp>
        <p:nvSpPr>
          <p:cNvPr id="4" name="TextBox 3">
            <a:extLst>
              <a:ext uri="{FF2B5EF4-FFF2-40B4-BE49-F238E27FC236}">
                <a16:creationId xmlns:a16="http://schemas.microsoft.com/office/drawing/2014/main" id="{9CA046BA-3EB0-47F6-B839-12F8ADD463EA}"/>
              </a:ext>
            </a:extLst>
          </p:cNvPr>
          <p:cNvSpPr txBox="1"/>
          <p:nvPr/>
        </p:nvSpPr>
        <p:spPr>
          <a:xfrm>
            <a:off x="111145" y="2476363"/>
            <a:ext cx="1106393" cy="430887"/>
          </a:xfrm>
          <a:prstGeom prst="rect">
            <a:avLst/>
          </a:prstGeom>
          <a:noFill/>
        </p:spPr>
        <p:txBody>
          <a:bodyPr wrap="none" rtlCol="0">
            <a:spAutoFit/>
          </a:bodyPr>
          <a:lstStyle/>
          <a:p>
            <a:pPr algn="ctr"/>
            <a:r>
              <a:rPr lang="en-US" sz="2200" b="1" dirty="0">
                <a:latin typeface="Lucida Bright" panose="02040602050505020304" pitchFamily="18" charset="77"/>
              </a:rPr>
              <a:t>MUSIC</a:t>
            </a:r>
          </a:p>
        </p:txBody>
      </p:sp>
      <p:sp>
        <p:nvSpPr>
          <p:cNvPr id="5" name="TextBox 4">
            <a:extLst>
              <a:ext uri="{FF2B5EF4-FFF2-40B4-BE49-F238E27FC236}">
                <a16:creationId xmlns:a16="http://schemas.microsoft.com/office/drawing/2014/main" id="{75057F9B-5F6D-4228-BEEE-7E6A7ABB5F1B}"/>
              </a:ext>
            </a:extLst>
          </p:cNvPr>
          <p:cNvSpPr txBox="1"/>
          <p:nvPr/>
        </p:nvSpPr>
        <p:spPr>
          <a:xfrm>
            <a:off x="4739150" y="2481540"/>
            <a:ext cx="1189749" cy="430887"/>
          </a:xfrm>
          <a:prstGeom prst="rect">
            <a:avLst/>
          </a:prstGeom>
          <a:noFill/>
        </p:spPr>
        <p:txBody>
          <a:bodyPr wrap="none" rtlCol="0">
            <a:spAutoFit/>
          </a:bodyPr>
          <a:lstStyle/>
          <a:p>
            <a:pPr algn="ctr"/>
            <a:r>
              <a:rPr lang="en-US" sz="2200" b="1" dirty="0">
                <a:latin typeface="Lucida Bright" panose="02040602050505020304" pitchFamily="18" charset="77"/>
              </a:rPr>
              <a:t>ESPRIT</a:t>
            </a:r>
          </a:p>
        </p:txBody>
      </p:sp>
      <p:sp>
        <p:nvSpPr>
          <p:cNvPr id="6" name="TextBox 5">
            <a:extLst>
              <a:ext uri="{FF2B5EF4-FFF2-40B4-BE49-F238E27FC236}">
                <a16:creationId xmlns:a16="http://schemas.microsoft.com/office/drawing/2014/main" id="{BB7C5108-A6CF-4AD9-9576-8B093072D4F3}"/>
              </a:ext>
            </a:extLst>
          </p:cNvPr>
          <p:cNvSpPr txBox="1"/>
          <p:nvPr/>
        </p:nvSpPr>
        <p:spPr>
          <a:xfrm>
            <a:off x="8307218" y="2485204"/>
            <a:ext cx="930063" cy="430887"/>
          </a:xfrm>
          <a:prstGeom prst="rect">
            <a:avLst/>
          </a:prstGeom>
          <a:noFill/>
        </p:spPr>
        <p:txBody>
          <a:bodyPr wrap="none" rtlCol="0">
            <a:spAutoFit/>
          </a:bodyPr>
          <a:lstStyle/>
          <a:p>
            <a:pPr algn="ctr"/>
            <a:r>
              <a:rPr lang="en-US" sz="2200" b="1" dirty="0">
                <a:latin typeface="Lucida Bright" panose="02040602050505020304" pitchFamily="18" charset="77"/>
              </a:rPr>
              <a:t>JADE</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AD27945-21B9-4F6F-B270-D3B7CA63CE67}"/>
                  </a:ext>
                </a:extLst>
              </p:cNvPr>
              <p:cNvSpPr txBox="1"/>
              <p:nvPr/>
            </p:nvSpPr>
            <p:spPr>
              <a:xfrm>
                <a:off x="2267341" y="1696591"/>
                <a:ext cx="2715294" cy="4001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chemeClr val="bg1">
                              <a:lumMod val="65000"/>
                            </a:schemeClr>
                          </a:solidFill>
                          <a:latin typeface="Cambria Math" panose="02040503050406030204" pitchFamily="18" charset="0"/>
                        </a:rPr>
                        <m:t>𝑃</m:t>
                      </m:r>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r>
                        <a:rPr lang="en-US" sz="2000" b="0" i="1" smtClean="0">
                          <a:solidFill>
                            <a:schemeClr val="bg1">
                              <a:lumMod val="65000"/>
                            </a:schemeClr>
                          </a:solidFill>
                          <a:latin typeface="Cambria Math" panose="02040503050406030204" pitchFamily="18" charset="0"/>
                        </a:rPr>
                        <m:t>=</m:t>
                      </m:r>
                      <m:sSup>
                        <m:sSupPr>
                          <m:ctrlPr>
                            <a:rPr lang="en-US" sz="2000" b="0" i="1" smtClean="0">
                              <a:solidFill>
                                <a:schemeClr val="bg1">
                                  <a:lumMod val="65000"/>
                                </a:schemeClr>
                              </a:solidFill>
                              <a:latin typeface="Cambria Math" panose="02040503050406030204" pitchFamily="18" charset="0"/>
                            </a:rPr>
                          </m:ctrlPr>
                        </m:sSupPr>
                        <m:e>
                          <m:r>
                            <a:rPr lang="en-US" sz="2000" b="0" i="1" smtClean="0">
                              <a:solidFill>
                                <a:schemeClr val="bg1">
                                  <a:lumMod val="65000"/>
                                </a:schemeClr>
                              </a:solidFill>
                              <a:latin typeface="Cambria Math" panose="02040503050406030204" pitchFamily="18" charset="0"/>
                            </a:rPr>
                            <m:t>𝑎</m:t>
                          </m:r>
                        </m:e>
                        <m:sup>
                          <m:r>
                            <a:rPr lang="en-US" sz="2000" b="0" i="1" smtClean="0">
                              <a:solidFill>
                                <a:schemeClr val="bg1">
                                  <a:lumMod val="65000"/>
                                </a:schemeClr>
                              </a:solidFill>
                              <a:latin typeface="Cambria Math" panose="02040503050406030204" pitchFamily="18" charset="0"/>
                            </a:rPr>
                            <m:t>𝐻</m:t>
                          </m:r>
                        </m:sup>
                      </m:sSup>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sSub>
                        <m:sSubPr>
                          <m:ctrlPr>
                            <a:rPr lang="en-US" sz="2000" b="0" i="1" smtClean="0">
                              <a:solidFill>
                                <a:schemeClr val="bg1">
                                  <a:lumMod val="65000"/>
                                </a:schemeClr>
                              </a:solidFill>
                              <a:latin typeface="Cambria Math" panose="02040503050406030204" pitchFamily="18" charset="0"/>
                            </a:rPr>
                          </m:ctrlPr>
                        </m:sSubPr>
                        <m:e>
                          <m:r>
                            <a:rPr lang="en-US" sz="2000" b="0" i="1" smtClean="0">
                              <a:solidFill>
                                <a:schemeClr val="bg1">
                                  <a:lumMod val="65000"/>
                                </a:schemeClr>
                              </a:solidFill>
                              <a:latin typeface="Cambria Math" panose="02040503050406030204" pitchFamily="18" charset="0"/>
                            </a:rPr>
                            <m:t>𝑅</m:t>
                          </m:r>
                        </m:e>
                        <m:sub>
                          <m:r>
                            <a:rPr lang="en-US" sz="2000" b="0" i="1" smtClean="0">
                              <a:solidFill>
                                <a:schemeClr val="bg1">
                                  <a:lumMod val="65000"/>
                                </a:schemeClr>
                              </a:solidFill>
                              <a:latin typeface="Cambria Math" panose="02040503050406030204" pitchFamily="18" charset="0"/>
                            </a:rPr>
                            <m:t>𝑋𝑋</m:t>
                          </m:r>
                        </m:sub>
                      </m:sSub>
                      <m:r>
                        <a:rPr lang="en-US" sz="2000" b="0" i="1" smtClean="0">
                          <a:solidFill>
                            <a:schemeClr val="bg1">
                              <a:lumMod val="65000"/>
                            </a:schemeClr>
                          </a:solidFill>
                          <a:latin typeface="Cambria Math" panose="02040503050406030204" pitchFamily="18" charset="0"/>
                        </a:rPr>
                        <m:t>𝑎</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𝜃</m:t>
                      </m:r>
                      <m:r>
                        <a:rPr lang="en-US" sz="2000" b="0" i="1" smtClean="0">
                          <a:solidFill>
                            <a:schemeClr val="bg1">
                              <a:lumMod val="65000"/>
                            </a:schemeClr>
                          </a:solidFill>
                          <a:latin typeface="Cambria Math" panose="02040503050406030204" pitchFamily="18" charset="0"/>
                        </a:rPr>
                        <m:t>)</m:t>
                      </m:r>
                    </m:oMath>
                  </m:oMathPara>
                </a14:m>
                <a:endParaRPr lang="en-US" sz="2000" dirty="0">
                  <a:solidFill>
                    <a:schemeClr val="bg1">
                      <a:lumMod val="65000"/>
                    </a:schemeClr>
                  </a:solidFill>
                </a:endParaRPr>
              </a:p>
            </p:txBody>
          </p:sp>
        </mc:Choice>
        <mc:Fallback xmlns="">
          <p:sp>
            <p:nvSpPr>
              <p:cNvPr id="8" name="TextBox 7">
                <a:extLst>
                  <a:ext uri="{FF2B5EF4-FFF2-40B4-BE49-F238E27FC236}">
                    <a16:creationId xmlns:a16="http://schemas.microsoft.com/office/drawing/2014/main" id="{DAD27945-21B9-4F6F-B270-D3B7CA63CE67}"/>
                  </a:ext>
                </a:extLst>
              </p:cNvPr>
              <p:cNvSpPr txBox="1">
                <a:spLocks noRot="1" noChangeAspect="1" noMove="1" noResize="1" noEditPoints="1" noAdjustHandles="1" noChangeArrowheads="1" noChangeShapeType="1" noTextEdit="1"/>
              </p:cNvSpPr>
              <p:nvPr/>
            </p:nvSpPr>
            <p:spPr>
              <a:xfrm>
                <a:off x="2267341" y="1696591"/>
                <a:ext cx="2715294" cy="400110"/>
              </a:xfrm>
              <a:prstGeom prst="rect">
                <a:avLst/>
              </a:prstGeom>
              <a:blipFill>
                <a:blip r:embed="rId9"/>
                <a:stretch>
                  <a:fillRect b="-1515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11DF1FD4-EC76-4C68-9C7C-13A7BDF93396}"/>
                  </a:ext>
                </a:extLst>
              </p:cNvPr>
              <p:cNvSpPr txBox="1"/>
              <p:nvPr/>
            </p:nvSpPr>
            <p:spPr>
              <a:xfrm>
                <a:off x="6049524" y="1458013"/>
                <a:ext cx="3910814" cy="111735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solidFill>
                                <a:schemeClr val="bg1">
                                  <a:lumMod val="65000"/>
                                </a:schemeClr>
                              </a:solidFill>
                              <a:latin typeface="Cambria Math" panose="02040503050406030204" pitchFamily="18" charset="0"/>
                            </a:rPr>
                          </m:ctrlPr>
                        </m:sSubPr>
                        <m:e>
                          <m:r>
                            <a:rPr lang="en-US" sz="2000" b="0" i="1" smtClean="0">
                              <a:solidFill>
                                <a:schemeClr val="bg1">
                                  <a:lumMod val="65000"/>
                                </a:schemeClr>
                              </a:solidFill>
                              <a:latin typeface="Cambria Math" panose="02040503050406030204" pitchFamily="18" charset="0"/>
                            </a:rPr>
                            <m:t>𝐺</m:t>
                          </m:r>
                        </m:e>
                        <m:sub>
                          <m:r>
                            <a:rPr lang="en-US" sz="2000" b="0" i="1" smtClean="0">
                              <a:solidFill>
                                <a:schemeClr val="bg1">
                                  <a:lumMod val="65000"/>
                                </a:schemeClr>
                              </a:solidFill>
                              <a:latin typeface="Cambria Math" panose="02040503050406030204" pitchFamily="18" charset="0"/>
                            </a:rPr>
                            <m:t>𝑃𝐻𝐴𝑇</m:t>
                          </m:r>
                        </m:sub>
                      </m:sSub>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𝑓</m:t>
                          </m:r>
                        </m:e>
                      </m:d>
                      <m:r>
                        <a:rPr lang="en-US" sz="2000" b="0" i="1" smtClean="0">
                          <a:solidFill>
                            <a:schemeClr val="bg1">
                              <a:lumMod val="65000"/>
                            </a:schemeClr>
                          </a:solidFill>
                          <a:latin typeface="Cambria Math" panose="02040503050406030204" pitchFamily="18" charset="0"/>
                        </a:rPr>
                        <m:t>=</m:t>
                      </m:r>
                      <m:f>
                        <m:fPr>
                          <m:ctrlPr>
                            <a:rPr lang="en-US" sz="2000" b="0" i="1" smtClean="0">
                              <a:solidFill>
                                <a:schemeClr val="bg1">
                                  <a:lumMod val="65000"/>
                                </a:schemeClr>
                              </a:solidFill>
                              <a:latin typeface="Cambria Math" panose="02040503050406030204" pitchFamily="18" charset="0"/>
                            </a:rPr>
                          </m:ctrlPr>
                        </m:fPr>
                        <m:num>
                          <m:sSub>
                            <m:sSubPr>
                              <m:ctrlPr>
                                <a:rPr lang="en-US" sz="2000" b="0" i="1" smtClean="0">
                                  <a:solidFill>
                                    <a:schemeClr val="bg1">
                                      <a:lumMod val="65000"/>
                                    </a:schemeClr>
                                  </a:solidFill>
                                  <a:latin typeface="Cambria Math" panose="02040503050406030204" pitchFamily="18" charset="0"/>
                                </a:rPr>
                              </m:ctrlPr>
                            </m:sSubPr>
                            <m:e>
                              <m:r>
                                <a:rPr lang="en-US" sz="2000" b="0" i="1" smtClean="0">
                                  <a:solidFill>
                                    <a:schemeClr val="bg1">
                                      <a:lumMod val="65000"/>
                                    </a:schemeClr>
                                  </a:solidFill>
                                  <a:latin typeface="Cambria Math" panose="02040503050406030204" pitchFamily="18" charset="0"/>
                                </a:rPr>
                                <m:t>𝑋</m:t>
                              </m:r>
                            </m:e>
                            <m:sub>
                              <m:r>
                                <a:rPr lang="en-US" sz="2000" b="0" i="1" smtClean="0">
                                  <a:solidFill>
                                    <a:schemeClr val="bg1">
                                      <a:lumMod val="65000"/>
                                    </a:schemeClr>
                                  </a:solidFill>
                                  <a:latin typeface="Cambria Math" panose="02040503050406030204" pitchFamily="18" charset="0"/>
                                </a:rPr>
                                <m:t>𝑖</m:t>
                              </m:r>
                            </m:sub>
                          </m:sSub>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𝑓</m:t>
                              </m:r>
                            </m:e>
                          </m:d>
                          <m:sSub>
                            <m:sSubPr>
                              <m:ctrlPr>
                                <a:rPr lang="en-US" sz="2000" b="0" i="1" smtClean="0">
                                  <a:solidFill>
                                    <a:schemeClr val="bg1">
                                      <a:lumMod val="65000"/>
                                    </a:schemeClr>
                                  </a:solidFill>
                                  <a:latin typeface="Cambria Math" panose="02040503050406030204" pitchFamily="18" charset="0"/>
                                </a:rPr>
                              </m:ctrlPr>
                            </m:sSubPr>
                            <m:e>
                              <m:r>
                                <a:rPr lang="en-US" sz="2000" b="0" i="1" smtClean="0">
                                  <a:solidFill>
                                    <a:schemeClr val="bg1">
                                      <a:lumMod val="65000"/>
                                    </a:schemeClr>
                                  </a:solidFill>
                                  <a:latin typeface="Cambria Math" panose="02040503050406030204" pitchFamily="18" charset="0"/>
                                </a:rPr>
                                <m:t>𝑋</m:t>
                              </m:r>
                            </m:e>
                            <m:sub>
                              <m:r>
                                <a:rPr lang="en-US" sz="2000" b="0" i="1" smtClean="0">
                                  <a:solidFill>
                                    <a:schemeClr val="bg1">
                                      <a:lumMod val="65000"/>
                                    </a:schemeClr>
                                  </a:solidFill>
                                  <a:latin typeface="Cambria Math" panose="02040503050406030204" pitchFamily="18" charset="0"/>
                                </a:rPr>
                                <m:t>𝑗</m:t>
                              </m:r>
                            </m:sub>
                          </m:sSub>
                          <m:sSup>
                            <m:sSupPr>
                              <m:ctrlPr>
                                <a:rPr lang="en-US" sz="2000" b="0" i="1" smtClean="0">
                                  <a:solidFill>
                                    <a:schemeClr val="bg1">
                                      <a:lumMod val="65000"/>
                                    </a:schemeClr>
                                  </a:solidFill>
                                  <a:latin typeface="Cambria Math" panose="02040503050406030204" pitchFamily="18" charset="0"/>
                                </a:rPr>
                              </m:ctrlPr>
                            </m:sSupPr>
                            <m:e>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𝑓</m:t>
                                  </m:r>
                                </m:e>
                              </m:d>
                            </m:e>
                            <m:sup>
                              <m:r>
                                <a:rPr lang="en-US" sz="2000" b="0" i="1" smtClean="0">
                                  <a:solidFill>
                                    <a:schemeClr val="bg1">
                                      <a:lumMod val="65000"/>
                                    </a:schemeClr>
                                  </a:solidFill>
                                  <a:latin typeface="Cambria Math" panose="02040503050406030204" pitchFamily="18" charset="0"/>
                                </a:rPr>
                                <m:t>∗</m:t>
                              </m:r>
                            </m:sup>
                          </m:sSup>
                        </m:num>
                        <m:den>
                          <m:d>
                            <m:dPr>
                              <m:begChr m:val="|"/>
                              <m:endChr m:val="|"/>
                              <m:ctrlPr>
                                <a:rPr lang="en-US" sz="2000" b="0" i="1" smtClean="0">
                                  <a:solidFill>
                                    <a:schemeClr val="bg1">
                                      <a:lumMod val="65000"/>
                                    </a:schemeClr>
                                  </a:solidFill>
                                  <a:latin typeface="Cambria Math" panose="02040503050406030204" pitchFamily="18" charset="0"/>
                                </a:rPr>
                              </m:ctrlPr>
                            </m:dPr>
                            <m:e>
                              <m:sSub>
                                <m:sSubPr>
                                  <m:ctrlPr>
                                    <a:rPr lang="en-US" sz="2000" i="1">
                                      <a:solidFill>
                                        <a:schemeClr val="bg1">
                                          <a:lumMod val="65000"/>
                                        </a:schemeClr>
                                      </a:solidFill>
                                      <a:latin typeface="Cambria Math" panose="02040503050406030204" pitchFamily="18" charset="0"/>
                                    </a:rPr>
                                  </m:ctrlPr>
                                </m:sSubPr>
                                <m:e>
                                  <m:r>
                                    <a:rPr lang="en-US" sz="2000" i="1">
                                      <a:solidFill>
                                        <a:schemeClr val="bg1">
                                          <a:lumMod val="65000"/>
                                        </a:schemeClr>
                                      </a:solidFill>
                                      <a:latin typeface="Cambria Math" panose="02040503050406030204" pitchFamily="18" charset="0"/>
                                    </a:rPr>
                                    <m:t>𝑋</m:t>
                                  </m:r>
                                </m:e>
                                <m:sub>
                                  <m:r>
                                    <a:rPr lang="en-US" sz="2000" i="1">
                                      <a:solidFill>
                                        <a:schemeClr val="bg1">
                                          <a:lumMod val="65000"/>
                                        </a:schemeClr>
                                      </a:solidFill>
                                      <a:latin typeface="Cambria Math" panose="02040503050406030204" pitchFamily="18" charset="0"/>
                                    </a:rPr>
                                    <m:t>𝑖</m:t>
                                  </m:r>
                                </m:sub>
                              </m:sSub>
                              <m:d>
                                <m:dPr>
                                  <m:ctrlPr>
                                    <a:rPr lang="en-US" sz="2000" i="1">
                                      <a:solidFill>
                                        <a:schemeClr val="bg1">
                                          <a:lumMod val="65000"/>
                                        </a:schemeClr>
                                      </a:solidFill>
                                      <a:latin typeface="Cambria Math" panose="02040503050406030204" pitchFamily="18" charset="0"/>
                                    </a:rPr>
                                  </m:ctrlPr>
                                </m:dPr>
                                <m:e>
                                  <m:r>
                                    <a:rPr lang="en-US" sz="2000" i="1">
                                      <a:solidFill>
                                        <a:schemeClr val="bg1">
                                          <a:lumMod val="65000"/>
                                        </a:schemeClr>
                                      </a:solidFill>
                                      <a:latin typeface="Cambria Math" panose="02040503050406030204" pitchFamily="18" charset="0"/>
                                    </a:rPr>
                                    <m:t>𝑓</m:t>
                                  </m:r>
                                </m:e>
                              </m:d>
                            </m:e>
                          </m:d>
                          <m:d>
                            <m:dPr>
                              <m:begChr m:val="|"/>
                              <m:endChr m:val="|"/>
                              <m:ctrlPr>
                                <a:rPr lang="en-US" sz="2000" b="0" i="1" smtClean="0">
                                  <a:solidFill>
                                    <a:schemeClr val="bg1">
                                      <a:lumMod val="65000"/>
                                    </a:schemeClr>
                                  </a:solidFill>
                                  <a:latin typeface="Cambria Math" panose="02040503050406030204" pitchFamily="18" charset="0"/>
                                </a:rPr>
                              </m:ctrlPr>
                            </m:dPr>
                            <m:e>
                              <m:sSub>
                                <m:sSubPr>
                                  <m:ctrlPr>
                                    <a:rPr lang="en-US" sz="2000" i="1">
                                      <a:solidFill>
                                        <a:schemeClr val="bg1">
                                          <a:lumMod val="65000"/>
                                        </a:schemeClr>
                                      </a:solidFill>
                                      <a:latin typeface="Cambria Math" panose="02040503050406030204" pitchFamily="18" charset="0"/>
                                    </a:rPr>
                                  </m:ctrlPr>
                                </m:sSubPr>
                                <m:e>
                                  <m:r>
                                    <a:rPr lang="en-US" sz="2000" i="1">
                                      <a:solidFill>
                                        <a:schemeClr val="bg1">
                                          <a:lumMod val="65000"/>
                                        </a:schemeClr>
                                      </a:solidFill>
                                      <a:latin typeface="Cambria Math" panose="02040503050406030204" pitchFamily="18" charset="0"/>
                                    </a:rPr>
                                    <m:t>𝑋</m:t>
                                  </m:r>
                                </m:e>
                                <m:sub>
                                  <m:r>
                                    <a:rPr lang="en-US" sz="2000" i="1">
                                      <a:solidFill>
                                        <a:schemeClr val="bg1">
                                          <a:lumMod val="65000"/>
                                        </a:schemeClr>
                                      </a:solidFill>
                                      <a:latin typeface="Cambria Math" panose="02040503050406030204" pitchFamily="18" charset="0"/>
                                    </a:rPr>
                                    <m:t>𝑗</m:t>
                                  </m:r>
                                </m:sub>
                              </m:sSub>
                              <m:sSup>
                                <m:sSupPr>
                                  <m:ctrlPr>
                                    <a:rPr lang="en-US" sz="2000" i="1">
                                      <a:solidFill>
                                        <a:schemeClr val="bg1">
                                          <a:lumMod val="65000"/>
                                        </a:schemeClr>
                                      </a:solidFill>
                                      <a:latin typeface="Cambria Math" panose="02040503050406030204" pitchFamily="18" charset="0"/>
                                    </a:rPr>
                                  </m:ctrlPr>
                                </m:sSupPr>
                                <m:e>
                                  <m:d>
                                    <m:dPr>
                                      <m:ctrlPr>
                                        <a:rPr lang="en-US" sz="2000" i="1">
                                          <a:solidFill>
                                            <a:schemeClr val="bg1">
                                              <a:lumMod val="65000"/>
                                            </a:schemeClr>
                                          </a:solidFill>
                                          <a:latin typeface="Cambria Math" panose="02040503050406030204" pitchFamily="18" charset="0"/>
                                        </a:rPr>
                                      </m:ctrlPr>
                                    </m:dPr>
                                    <m:e>
                                      <m:r>
                                        <a:rPr lang="en-US" sz="2000" i="1">
                                          <a:solidFill>
                                            <a:schemeClr val="bg1">
                                              <a:lumMod val="65000"/>
                                            </a:schemeClr>
                                          </a:solidFill>
                                          <a:latin typeface="Cambria Math" panose="02040503050406030204" pitchFamily="18" charset="0"/>
                                        </a:rPr>
                                        <m:t>𝑓</m:t>
                                      </m:r>
                                    </m:e>
                                  </m:d>
                                </m:e>
                                <m:sup>
                                  <m:r>
                                    <a:rPr lang="en-US" sz="2000" i="1">
                                      <a:solidFill>
                                        <a:schemeClr val="bg1">
                                          <a:lumMod val="65000"/>
                                        </a:schemeClr>
                                      </a:solidFill>
                                      <a:latin typeface="Cambria Math" panose="02040503050406030204" pitchFamily="18" charset="0"/>
                                    </a:rPr>
                                    <m:t>∗</m:t>
                                  </m:r>
                                </m:sup>
                              </m:sSup>
                            </m:e>
                          </m:d>
                        </m:den>
                      </m:f>
                    </m:oMath>
                  </m:oMathPara>
                </a14:m>
                <a:endParaRPr lang="en-US" sz="2000" b="0" dirty="0">
                  <a:solidFill>
                    <a:schemeClr val="bg1">
                      <a:lumMod val="65000"/>
                    </a:schemeClr>
                  </a:solidFill>
                </a:endParaRPr>
              </a:p>
              <a:p>
                <a:endParaRPr lang="en-US" sz="2000" dirty="0">
                  <a:solidFill>
                    <a:schemeClr val="bg1">
                      <a:lumMod val="65000"/>
                    </a:schemeClr>
                  </a:solidFill>
                </a:endParaRPr>
              </a:p>
            </p:txBody>
          </p:sp>
        </mc:Choice>
        <mc:Fallback xmlns="">
          <p:sp>
            <p:nvSpPr>
              <p:cNvPr id="9" name="TextBox 8">
                <a:extLst>
                  <a:ext uri="{FF2B5EF4-FFF2-40B4-BE49-F238E27FC236}">
                    <a16:creationId xmlns:a16="http://schemas.microsoft.com/office/drawing/2014/main" id="{11DF1FD4-EC76-4C68-9C7C-13A7BDF93396}"/>
                  </a:ext>
                </a:extLst>
              </p:cNvPr>
              <p:cNvSpPr txBox="1">
                <a:spLocks noRot="1" noChangeAspect="1" noMove="1" noResize="1" noEditPoints="1" noAdjustHandles="1" noChangeArrowheads="1" noChangeShapeType="1" noTextEdit="1"/>
              </p:cNvSpPr>
              <p:nvPr/>
            </p:nvSpPr>
            <p:spPr>
              <a:xfrm>
                <a:off x="6049524" y="1458013"/>
                <a:ext cx="3910814" cy="1117357"/>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05741CB8-166B-4068-BB67-57B630A05DFD}"/>
                  </a:ext>
                </a:extLst>
              </p:cNvPr>
              <p:cNvSpPr txBox="1"/>
              <p:nvPr/>
            </p:nvSpPr>
            <p:spPr>
              <a:xfrm>
                <a:off x="528611" y="2742264"/>
                <a:ext cx="2808718" cy="71635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chemeClr val="bg1">
                              <a:lumMod val="65000"/>
                            </a:schemeClr>
                          </a:solidFill>
                          <a:latin typeface="Cambria Math" panose="02040503050406030204" pitchFamily="18" charset="0"/>
                        </a:rPr>
                        <m:t>𝑃</m:t>
                      </m:r>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r>
                        <a:rPr lang="en-US" sz="2000" b="0" i="1" smtClean="0">
                          <a:solidFill>
                            <a:schemeClr val="bg1">
                              <a:lumMod val="65000"/>
                            </a:schemeClr>
                          </a:solidFill>
                          <a:latin typeface="Cambria Math" panose="02040503050406030204" pitchFamily="18" charset="0"/>
                        </a:rPr>
                        <m:t>=</m:t>
                      </m:r>
                      <m:f>
                        <m:fPr>
                          <m:ctrlPr>
                            <a:rPr lang="en-US" sz="2000" b="0" i="1" smtClean="0">
                              <a:solidFill>
                                <a:schemeClr val="bg1">
                                  <a:lumMod val="65000"/>
                                </a:schemeClr>
                              </a:solidFill>
                              <a:latin typeface="Cambria Math" panose="02040503050406030204" pitchFamily="18" charset="0"/>
                            </a:rPr>
                          </m:ctrlPr>
                        </m:fPr>
                        <m:num>
                          <m:r>
                            <a:rPr lang="en-US" sz="2000" b="0" i="1" smtClean="0">
                              <a:solidFill>
                                <a:schemeClr val="bg1">
                                  <a:lumMod val="65000"/>
                                </a:schemeClr>
                              </a:solidFill>
                              <a:latin typeface="Cambria Math" panose="02040503050406030204" pitchFamily="18" charset="0"/>
                            </a:rPr>
                            <m:t>1</m:t>
                          </m:r>
                        </m:num>
                        <m:den>
                          <m:sSup>
                            <m:sSupPr>
                              <m:ctrlPr>
                                <a:rPr lang="en-US" sz="2000" b="0" i="1" smtClean="0">
                                  <a:solidFill>
                                    <a:schemeClr val="bg1">
                                      <a:lumMod val="65000"/>
                                    </a:schemeClr>
                                  </a:solidFill>
                                  <a:latin typeface="Cambria Math" panose="02040503050406030204" pitchFamily="18" charset="0"/>
                                </a:rPr>
                              </m:ctrlPr>
                            </m:sSupPr>
                            <m:e>
                              <m:r>
                                <a:rPr lang="en-US" sz="2000" b="0" i="1" smtClean="0">
                                  <a:solidFill>
                                    <a:schemeClr val="bg1">
                                      <a:lumMod val="65000"/>
                                    </a:schemeClr>
                                  </a:solidFill>
                                  <a:latin typeface="Cambria Math" panose="02040503050406030204" pitchFamily="18" charset="0"/>
                                </a:rPr>
                                <m:t>𝑎</m:t>
                              </m:r>
                            </m:e>
                            <m:sup>
                              <m:r>
                                <a:rPr lang="en-US" sz="2000" b="0" i="1" smtClean="0">
                                  <a:solidFill>
                                    <a:schemeClr val="bg1">
                                      <a:lumMod val="65000"/>
                                    </a:schemeClr>
                                  </a:solidFill>
                                  <a:latin typeface="Cambria Math" panose="02040503050406030204" pitchFamily="18" charset="0"/>
                                </a:rPr>
                                <m:t>𝐻</m:t>
                              </m:r>
                            </m:sup>
                          </m:sSup>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r>
                            <a:rPr lang="en-US" sz="2000" b="0" i="1" smtClean="0">
                              <a:solidFill>
                                <a:schemeClr val="bg1">
                                  <a:lumMod val="65000"/>
                                </a:schemeClr>
                              </a:solidFill>
                              <a:latin typeface="Cambria Math" panose="02040503050406030204" pitchFamily="18" charset="0"/>
                            </a:rPr>
                            <m:t>𝑄</m:t>
                          </m:r>
                          <m:sSup>
                            <m:sSupPr>
                              <m:ctrlPr>
                                <a:rPr lang="en-US" sz="2000" b="0" i="1" smtClean="0">
                                  <a:solidFill>
                                    <a:schemeClr val="bg1">
                                      <a:lumMod val="65000"/>
                                    </a:schemeClr>
                                  </a:solidFill>
                                  <a:latin typeface="Cambria Math" panose="02040503050406030204" pitchFamily="18" charset="0"/>
                                </a:rPr>
                              </m:ctrlPr>
                            </m:sSupPr>
                            <m:e>
                              <m:r>
                                <a:rPr lang="en-US" sz="2000" b="0" i="1" smtClean="0">
                                  <a:solidFill>
                                    <a:schemeClr val="bg1">
                                      <a:lumMod val="65000"/>
                                    </a:schemeClr>
                                  </a:solidFill>
                                  <a:latin typeface="Cambria Math" panose="02040503050406030204" pitchFamily="18" charset="0"/>
                                </a:rPr>
                                <m:t>𝑄</m:t>
                              </m:r>
                            </m:e>
                            <m:sup>
                              <m:r>
                                <a:rPr lang="en-US" sz="2000" b="0" i="1" smtClean="0">
                                  <a:solidFill>
                                    <a:schemeClr val="bg1">
                                      <a:lumMod val="65000"/>
                                    </a:schemeClr>
                                  </a:solidFill>
                                  <a:latin typeface="Cambria Math" panose="02040503050406030204" pitchFamily="18" charset="0"/>
                                </a:rPr>
                                <m:t>𝐻</m:t>
                              </m:r>
                            </m:sup>
                          </m:sSup>
                          <m:r>
                            <a:rPr lang="en-US" sz="2000" b="0" i="1" smtClean="0">
                              <a:solidFill>
                                <a:schemeClr val="bg1">
                                  <a:lumMod val="65000"/>
                                </a:schemeClr>
                              </a:solidFill>
                              <a:latin typeface="Cambria Math" panose="02040503050406030204" pitchFamily="18" charset="0"/>
                            </a:rPr>
                            <m:t>𝑎</m:t>
                          </m:r>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den>
                      </m:f>
                    </m:oMath>
                  </m:oMathPara>
                </a14:m>
                <a:endParaRPr lang="en-US" sz="2000" dirty="0">
                  <a:solidFill>
                    <a:schemeClr val="bg1">
                      <a:lumMod val="65000"/>
                    </a:schemeClr>
                  </a:solidFill>
                </a:endParaRPr>
              </a:p>
            </p:txBody>
          </p:sp>
        </mc:Choice>
        <mc:Fallback xmlns="">
          <p:sp>
            <p:nvSpPr>
              <p:cNvPr id="10" name="TextBox 9">
                <a:extLst>
                  <a:ext uri="{FF2B5EF4-FFF2-40B4-BE49-F238E27FC236}">
                    <a16:creationId xmlns:a16="http://schemas.microsoft.com/office/drawing/2014/main" id="{05741CB8-166B-4068-BB67-57B630A05DFD}"/>
                  </a:ext>
                </a:extLst>
              </p:cNvPr>
              <p:cNvSpPr txBox="1">
                <a:spLocks noRot="1" noChangeAspect="1" noMove="1" noResize="1" noEditPoints="1" noAdjustHandles="1" noChangeArrowheads="1" noChangeShapeType="1" noTextEdit="1"/>
              </p:cNvSpPr>
              <p:nvPr/>
            </p:nvSpPr>
            <p:spPr>
              <a:xfrm>
                <a:off x="528611" y="2742264"/>
                <a:ext cx="2808718" cy="716350"/>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7CE86D13-EAEB-45F5-8AAA-69189BBACF43}"/>
                  </a:ext>
                </a:extLst>
              </p:cNvPr>
              <p:cNvSpPr txBox="1"/>
              <p:nvPr/>
            </p:nvSpPr>
            <p:spPr>
              <a:xfrm>
                <a:off x="8558673" y="2805839"/>
                <a:ext cx="2574359" cy="61048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func>
                        <m:funcPr>
                          <m:ctrlPr>
                            <a:rPr lang="en-US" sz="2000" b="0" i="1" smtClean="0">
                              <a:solidFill>
                                <a:schemeClr val="bg1">
                                  <a:lumMod val="65000"/>
                                </a:schemeClr>
                              </a:solidFill>
                              <a:latin typeface="Cambria Math" panose="02040503050406030204" pitchFamily="18" charset="0"/>
                            </a:rPr>
                          </m:ctrlPr>
                        </m:funcPr>
                        <m:fName>
                          <m:limLow>
                            <m:limLowPr>
                              <m:ctrlPr>
                                <a:rPr lang="en-US" sz="2000" i="1" smtClean="0">
                                  <a:solidFill>
                                    <a:schemeClr val="bg1">
                                      <a:lumMod val="65000"/>
                                    </a:schemeClr>
                                  </a:solidFill>
                                  <a:latin typeface="Cambria Math" panose="02040503050406030204" pitchFamily="18" charset="0"/>
                                </a:rPr>
                              </m:ctrlPr>
                            </m:limLowPr>
                            <m:e>
                              <m:r>
                                <m:rPr>
                                  <m:sty m:val="p"/>
                                </m:rPr>
                                <a:rPr lang="en-US" sz="2000" b="0" i="0" smtClean="0">
                                  <a:solidFill>
                                    <a:schemeClr val="bg1">
                                      <a:lumMod val="65000"/>
                                    </a:schemeClr>
                                  </a:solidFill>
                                  <a:latin typeface="Cambria Math" panose="02040503050406030204" pitchFamily="18" charset="0"/>
                                </a:rPr>
                                <m:t>min</m:t>
                              </m:r>
                            </m:e>
                            <m:lim>
                              <m:r>
                                <a:rPr lang="en-US" sz="2000" b="0" i="1" smtClean="0">
                                  <a:solidFill>
                                    <a:schemeClr val="bg1">
                                      <a:lumMod val="65000"/>
                                    </a:schemeClr>
                                  </a:solidFill>
                                  <a:latin typeface="Cambria Math" panose="02040503050406030204" pitchFamily="18" charset="0"/>
                                </a:rPr>
                                <m:t>𝜃</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𝛾</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𝐵</m:t>
                              </m:r>
                            </m:lim>
                          </m:limLow>
                        </m:fName>
                        <m:e>
                          <m:sSubSup>
                            <m:sSubSupPr>
                              <m:ctrlPr>
                                <a:rPr lang="en-US" sz="2000" b="0" i="1" smtClean="0">
                                  <a:solidFill>
                                    <a:schemeClr val="bg1">
                                      <a:lumMod val="65000"/>
                                    </a:schemeClr>
                                  </a:solidFill>
                                  <a:latin typeface="Cambria Math" panose="02040503050406030204" pitchFamily="18" charset="0"/>
                                </a:rPr>
                              </m:ctrlPr>
                            </m:sSubSupPr>
                            <m:e>
                              <m:d>
                                <m:dPr>
                                  <m:begChr m:val="|"/>
                                  <m:endChr m:val="|"/>
                                  <m:ctrlPr>
                                    <a:rPr lang="en-US" sz="2000" b="0" i="1" smtClean="0">
                                      <a:solidFill>
                                        <a:schemeClr val="bg1">
                                          <a:lumMod val="65000"/>
                                        </a:schemeClr>
                                      </a:solidFill>
                                      <a:latin typeface="Cambria Math" panose="02040503050406030204" pitchFamily="18" charset="0"/>
                                    </a:rPr>
                                  </m:ctrlPr>
                                </m:dPr>
                                <m:e>
                                  <m:d>
                                    <m:dPr>
                                      <m:begChr m:val="|"/>
                                      <m:endChr m:val="|"/>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𝑌</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𝑈</m:t>
                                      </m:r>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𝛾</m:t>
                                          </m:r>
                                        </m:e>
                                      </m:d>
                                      <m:r>
                                        <a:rPr lang="en-US" sz="2000" b="0" i="1" smtClean="0">
                                          <a:solidFill>
                                            <a:schemeClr val="bg1">
                                              <a:lumMod val="65000"/>
                                            </a:schemeClr>
                                          </a:solidFill>
                                          <a:latin typeface="Cambria Math" panose="02040503050406030204" pitchFamily="18" charset="0"/>
                                        </a:rPr>
                                        <m:t>𝐵</m:t>
                                      </m:r>
                                    </m:e>
                                  </m:d>
                                </m:e>
                              </m:d>
                            </m:e>
                            <m:sub>
                              <m:r>
                                <a:rPr lang="en-US" sz="2000" b="0" i="1" smtClean="0">
                                  <a:solidFill>
                                    <a:schemeClr val="bg1">
                                      <a:lumMod val="65000"/>
                                    </a:schemeClr>
                                  </a:solidFill>
                                  <a:latin typeface="Cambria Math" panose="02040503050406030204" pitchFamily="18" charset="0"/>
                                </a:rPr>
                                <m:t>𝐹</m:t>
                              </m:r>
                            </m:sub>
                            <m:sup>
                              <m:r>
                                <a:rPr lang="en-US" sz="2000" b="0" i="1" smtClean="0">
                                  <a:solidFill>
                                    <a:schemeClr val="bg1">
                                      <a:lumMod val="65000"/>
                                    </a:schemeClr>
                                  </a:solidFill>
                                  <a:latin typeface="Cambria Math" panose="02040503050406030204" pitchFamily="18" charset="0"/>
                                </a:rPr>
                                <m:t>2</m:t>
                              </m:r>
                            </m:sup>
                          </m:sSubSup>
                        </m:e>
                      </m:func>
                    </m:oMath>
                  </m:oMathPara>
                </a14:m>
                <a:endParaRPr lang="en-US" sz="2000" dirty="0">
                  <a:solidFill>
                    <a:schemeClr val="bg1">
                      <a:lumMod val="65000"/>
                    </a:schemeClr>
                  </a:solidFill>
                </a:endParaRPr>
              </a:p>
            </p:txBody>
          </p:sp>
        </mc:Choice>
        <mc:Fallback xmlns="">
          <p:sp>
            <p:nvSpPr>
              <p:cNvPr id="11" name="TextBox 10">
                <a:extLst>
                  <a:ext uri="{FF2B5EF4-FFF2-40B4-BE49-F238E27FC236}">
                    <a16:creationId xmlns:a16="http://schemas.microsoft.com/office/drawing/2014/main" id="{7CE86D13-EAEB-45F5-8AAA-69189BBACF43}"/>
                  </a:ext>
                </a:extLst>
              </p:cNvPr>
              <p:cNvSpPr txBox="1">
                <a:spLocks noRot="1" noChangeAspect="1" noMove="1" noResize="1" noEditPoints="1" noAdjustHandles="1" noChangeArrowheads="1" noChangeShapeType="1" noTextEdit="1"/>
              </p:cNvSpPr>
              <p:nvPr/>
            </p:nvSpPr>
            <p:spPr>
              <a:xfrm>
                <a:off x="8558673" y="2805839"/>
                <a:ext cx="2574359" cy="610488"/>
              </a:xfrm>
              <a:prstGeom prst="rect">
                <a:avLst/>
              </a:prstGeom>
              <a:blipFill>
                <a:blip r:embed="rId1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D18C30E6-63BF-4064-B609-2D666B8976F6}"/>
                  </a:ext>
                </a:extLst>
              </p:cNvPr>
              <p:cNvSpPr txBox="1"/>
              <p:nvPr/>
            </p:nvSpPr>
            <p:spPr>
              <a:xfrm>
                <a:off x="5072016" y="2930212"/>
                <a:ext cx="2393156" cy="4001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chemeClr val="bg1">
                              <a:lumMod val="65000"/>
                            </a:schemeClr>
                          </a:solidFill>
                          <a:latin typeface="Cambria Math" panose="02040503050406030204" pitchFamily="18" charset="0"/>
                        </a:rPr>
                        <m:t>𝑤</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𝑎𝑛𝑔𝑙𝑒</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𝑒𝑖𝑔</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𝑃</m:t>
                      </m:r>
                      <m:r>
                        <a:rPr lang="en-US" sz="2000" b="0" i="1" smtClean="0">
                          <a:solidFill>
                            <a:schemeClr val="bg1">
                              <a:lumMod val="65000"/>
                            </a:schemeClr>
                          </a:solidFill>
                          <a:latin typeface="Cambria Math" panose="02040503050406030204" pitchFamily="18" charset="0"/>
                        </a:rPr>
                        <m:t>))</m:t>
                      </m:r>
                    </m:oMath>
                  </m:oMathPara>
                </a14:m>
                <a:endParaRPr lang="en-US" sz="2000" dirty="0">
                  <a:solidFill>
                    <a:schemeClr val="bg1">
                      <a:lumMod val="65000"/>
                    </a:schemeClr>
                  </a:solidFill>
                </a:endParaRPr>
              </a:p>
            </p:txBody>
          </p:sp>
        </mc:Choice>
        <mc:Fallback xmlns="">
          <p:sp>
            <p:nvSpPr>
              <p:cNvPr id="12" name="TextBox 11">
                <a:extLst>
                  <a:ext uri="{FF2B5EF4-FFF2-40B4-BE49-F238E27FC236}">
                    <a16:creationId xmlns:a16="http://schemas.microsoft.com/office/drawing/2014/main" id="{D18C30E6-63BF-4064-B609-2D666B8976F6}"/>
                  </a:ext>
                </a:extLst>
              </p:cNvPr>
              <p:cNvSpPr txBox="1">
                <a:spLocks noRot="1" noChangeAspect="1" noMove="1" noResize="1" noEditPoints="1" noAdjustHandles="1" noChangeArrowheads="1" noChangeShapeType="1" noTextEdit="1"/>
              </p:cNvSpPr>
              <p:nvPr/>
            </p:nvSpPr>
            <p:spPr>
              <a:xfrm>
                <a:off x="5072016" y="2930212"/>
                <a:ext cx="2393156" cy="400110"/>
              </a:xfrm>
              <a:prstGeom prst="rect">
                <a:avLst/>
              </a:prstGeom>
              <a:blipFill>
                <a:blip r:embed="rId13"/>
                <a:stretch>
                  <a:fillRect b="-15385"/>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943618910"/>
      </p:ext>
    </p:extLst>
  </p:cSld>
  <p:clrMapOvr>
    <a:masterClrMapping/>
  </p:clrMapOvr>
  <mc:AlternateContent xmlns:mc="http://schemas.openxmlformats.org/markup-compatibility/2006">
    <mc:Choice xmlns:p14="http://schemas.microsoft.com/office/powerpoint/2010/main" Requires="p14">
      <p:transition spd="slow" p14:dur="2000" advTm="11979"/>
    </mc:Choice>
    <mc:Fallback>
      <p:transition spd="slow" advTm="1197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8" grpId="0"/>
      <p:bldP spid="9" grpId="0"/>
      <p:bldP spid="10" grpId="0"/>
      <p:bldP spid="11" grpId="0"/>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Rectangle 391">
            <a:extLst>
              <a:ext uri="{FF2B5EF4-FFF2-40B4-BE49-F238E27FC236}">
                <a16:creationId xmlns:a16="http://schemas.microsoft.com/office/drawing/2014/main" id="{2D0A28ED-5E09-4DAF-9884-A6F82B92FA6F}"/>
              </a:ext>
            </a:extLst>
          </p:cNvPr>
          <p:cNvSpPr/>
          <p:nvPr/>
        </p:nvSpPr>
        <p:spPr>
          <a:xfrm>
            <a:off x="883335" y="252384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393" name="Rectangle 392">
            <a:extLst>
              <a:ext uri="{FF2B5EF4-FFF2-40B4-BE49-F238E27FC236}">
                <a16:creationId xmlns:a16="http://schemas.microsoft.com/office/drawing/2014/main" id="{502F00FD-9F90-4B42-943D-8C8D606BA3FA}"/>
              </a:ext>
            </a:extLst>
          </p:cNvPr>
          <p:cNvSpPr/>
          <p:nvPr/>
        </p:nvSpPr>
        <p:spPr>
          <a:xfrm>
            <a:off x="883334" y="272950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394" name="Rectangle 393">
            <a:extLst>
              <a:ext uri="{FF2B5EF4-FFF2-40B4-BE49-F238E27FC236}">
                <a16:creationId xmlns:a16="http://schemas.microsoft.com/office/drawing/2014/main" id="{93F9097B-18D4-4F97-84DF-942D5898A418}"/>
              </a:ext>
            </a:extLst>
          </p:cNvPr>
          <p:cNvSpPr/>
          <p:nvPr/>
        </p:nvSpPr>
        <p:spPr>
          <a:xfrm>
            <a:off x="883334" y="293516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395" name="Rectangle 394">
            <a:extLst>
              <a:ext uri="{FF2B5EF4-FFF2-40B4-BE49-F238E27FC236}">
                <a16:creationId xmlns:a16="http://schemas.microsoft.com/office/drawing/2014/main" id="{8CDEE686-B37C-4370-B638-121093B80114}"/>
              </a:ext>
            </a:extLst>
          </p:cNvPr>
          <p:cNvSpPr/>
          <p:nvPr/>
        </p:nvSpPr>
        <p:spPr>
          <a:xfrm>
            <a:off x="883334" y="314083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396" name="Rectangle 395">
            <a:extLst>
              <a:ext uri="{FF2B5EF4-FFF2-40B4-BE49-F238E27FC236}">
                <a16:creationId xmlns:a16="http://schemas.microsoft.com/office/drawing/2014/main" id="{58824CF7-5D10-40BA-B8E0-3645AEFA156F}"/>
              </a:ext>
            </a:extLst>
          </p:cNvPr>
          <p:cNvSpPr/>
          <p:nvPr/>
        </p:nvSpPr>
        <p:spPr>
          <a:xfrm>
            <a:off x="883333" y="334659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397" name="Rectangle 396">
            <a:extLst>
              <a:ext uri="{FF2B5EF4-FFF2-40B4-BE49-F238E27FC236}">
                <a16:creationId xmlns:a16="http://schemas.microsoft.com/office/drawing/2014/main" id="{764DD1D7-BA42-493B-AA18-8AA0CC822D04}"/>
              </a:ext>
            </a:extLst>
          </p:cNvPr>
          <p:cNvSpPr/>
          <p:nvPr/>
        </p:nvSpPr>
        <p:spPr>
          <a:xfrm>
            <a:off x="883333" y="355225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398" name="Rectangle 397">
            <a:extLst>
              <a:ext uri="{FF2B5EF4-FFF2-40B4-BE49-F238E27FC236}">
                <a16:creationId xmlns:a16="http://schemas.microsoft.com/office/drawing/2014/main" id="{46DE6530-CAE3-45BF-8DF5-7A1564293397}"/>
              </a:ext>
            </a:extLst>
          </p:cNvPr>
          <p:cNvSpPr/>
          <p:nvPr/>
        </p:nvSpPr>
        <p:spPr>
          <a:xfrm rot="16200000">
            <a:off x="883331" y="519328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pic>
        <p:nvPicPr>
          <p:cNvPr id="399" name="Picture 2" descr="Image result for microphone symbol">
            <a:extLst>
              <a:ext uri="{FF2B5EF4-FFF2-40B4-BE49-F238E27FC236}">
                <a16:creationId xmlns:a16="http://schemas.microsoft.com/office/drawing/2014/main" id="{2200FC6E-1E43-477D-94BC-4680E2C92C3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0326" y="1572346"/>
            <a:ext cx="438366" cy="438366"/>
          </a:xfrm>
          <a:prstGeom prst="rect">
            <a:avLst/>
          </a:prstGeom>
          <a:noFill/>
          <a:extLst>
            <a:ext uri="{909E8E84-426E-40DD-AFC4-6F175D3DCCD1}">
              <a14:hiddenFill xmlns:a14="http://schemas.microsoft.com/office/drawing/2010/main">
                <a:solidFill>
                  <a:srgbClr val="FFFFFF"/>
                </a:solidFill>
              </a14:hiddenFill>
            </a:ext>
          </a:extLst>
        </p:spPr>
      </p:pic>
      <p:pic>
        <p:nvPicPr>
          <p:cNvPr id="400" name="Picture 2" descr="Image result for microphone symbol">
            <a:extLst>
              <a:ext uri="{FF2B5EF4-FFF2-40B4-BE49-F238E27FC236}">
                <a16:creationId xmlns:a16="http://schemas.microsoft.com/office/drawing/2014/main" id="{3C7B497E-91E1-4FAA-AD6A-ABD870DD970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675591" y="1572346"/>
            <a:ext cx="438366" cy="43836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01" name="TextBox 400">
                <a:extLst>
                  <a:ext uri="{FF2B5EF4-FFF2-40B4-BE49-F238E27FC236}">
                    <a16:creationId xmlns:a16="http://schemas.microsoft.com/office/drawing/2014/main" id="{7B5FAB18-08A4-4A46-9A67-0BC1FA3FE192}"/>
                  </a:ext>
                </a:extLst>
              </p:cNvPr>
              <p:cNvSpPr txBox="1"/>
              <p:nvPr/>
            </p:nvSpPr>
            <p:spPr>
              <a:xfrm>
                <a:off x="900326" y="203063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oMath>
                  </m:oMathPara>
                </a14:m>
                <a:endParaRPr lang="en-US" b="1" dirty="0"/>
              </a:p>
            </p:txBody>
          </p:sp>
        </mc:Choice>
        <mc:Fallback xmlns="">
          <p:sp>
            <p:nvSpPr>
              <p:cNvPr id="401" name="TextBox 400">
                <a:extLst>
                  <a:ext uri="{FF2B5EF4-FFF2-40B4-BE49-F238E27FC236}">
                    <a16:creationId xmlns:a16="http://schemas.microsoft.com/office/drawing/2014/main" id="{7B5FAB18-08A4-4A46-9A67-0BC1FA3FE192}"/>
                  </a:ext>
                </a:extLst>
              </p:cNvPr>
              <p:cNvSpPr txBox="1">
                <a:spLocks noRot="1" noChangeAspect="1" noMove="1" noResize="1" noEditPoints="1" noAdjustHandles="1" noChangeArrowheads="1" noChangeShapeType="1" noTextEdit="1"/>
              </p:cNvSpPr>
              <p:nvPr/>
            </p:nvSpPr>
            <p:spPr>
              <a:xfrm>
                <a:off x="900326" y="2030639"/>
                <a:ext cx="438366"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2" name="TextBox 401">
                <a:extLst>
                  <a:ext uri="{FF2B5EF4-FFF2-40B4-BE49-F238E27FC236}">
                    <a16:creationId xmlns:a16="http://schemas.microsoft.com/office/drawing/2014/main" id="{76207C51-FC56-417E-9A91-16961018AF7F}"/>
                  </a:ext>
                </a:extLst>
              </p:cNvPr>
              <p:cNvSpPr txBox="1"/>
              <p:nvPr/>
            </p:nvSpPr>
            <p:spPr>
              <a:xfrm>
                <a:off x="1675591" y="2030639"/>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𝒋</m:t>
                      </m:r>
                    </m:oMath>
                  </m:oMathPara>
                </a14:m>
                <a:endParaRPr lang="en-US" b="1" dirty="0"/>
              </a:p>
            </p:txBody>
          </p:sp>
        </mc:Choice>
        <mc:Fallback xmlns="">
          <p:sp>
            <p:nvSpPr>
              <p:cNvPr id="402" name="TextBox 401">
                <a:extLst>
                  <a:ext uri="{FF2B5EF4-FFF2-40B4-BE49-F238E27FC236}">
                    <a16:creationId xmlns:a16="http://schemas.microsoft.com/office/drawing/2014/main" id="{76207C51-FC56-417E-9A91-16961018AF7F}"/>
                  </a:ext>
                </a:extLst>
              </p:cNvPr>
              <p:cNvSpPr txBox="1">
                <a:spLocks noRot="1" noChangeAspect="1" noMove="1" noResize="1" noEditPoints="1" noAdjustHandles="1" noChangeArrowheads="1" noChangeShapeType="1" noTextEdit="1"/>
              </p:cNvSpPr>
              <p:nvPr/>
            </p:nvSpPr>
            <p:spPr>
              <a:xfrm>
                <a:off x="1675591" y="2030639"/>
                <a:ext cx="438366" cy="369332"/>
              </a:xfrm>
              <a:prstGeom prst="rect">
                <a:avLst/>
              </a:prstGeom>
              <a:blipFill>
                <a:blip r:embed="rId6"/>
                <a:stretch>
                  <a:fillRect b="-11475"/>
                </a:stretch>
              </a:blipFill>
            </p:spPr>
            <p:txBody>
              <a:bodyPr/>
              <a:lstStyle/>
              <a:p>
                <a:r>
                  <a:rPr lang="en-US">
                    <a:noFill/>
                  </a:rPr>
                  <a:t> </a:t>
                </a:r>
              </a:p>
            </p:txBody>
          </p:sp>
        </mc:Fallback>
      </mc:AlternateContent>
      <p:sp>
        <p:nvSpPr>
          <p:cNvPr id="403" name="TextBox 402">
            <a:extLst>
              <a:ext uri="{FF2B5EF4-FFF2-40B4-BE49-F238E27FC236}">
                <a16:creationId xmlns:a16="http://schemas.microsoft.com/office/drawing/2014/main" id="{E948BBB3-D425-44C8-B021-8697743658C9}"/>
              </a:ext>
            </a:extLst>
          </p:cNvPr>
          <p:cNvSpPr txBox="1"/>
          <p:nvPr/>
        </p:nvSpPr>
        <p:spPr>
          <a:xfrm>
            <a:off x="883331" y="5826527"/>
            <a:ext cx="1561729" cy="369332"/>
          </a:xfrm>
          <a:prstGeom prst="rect">
            <a:avLst/>
          </a:prstGeom>
          <a:solidFill>
            <a:schemeClr val="tx1"/>
          </a:solidFill>
        </p:spPr>
        <p:txBody>
          <a:bodyPr wrap="square" rtlCol="0">
            <a:spAutoFit/>
          </a:bodyPr>
          <a:lstStyle/>
          <a:p>
            <a:pPr algn="ctr"/>
            <a:r>
              <a:rPr lang="en-US" dirty="0">
                <a:solidFill>
                  <a:schemeClr val="bg1"/>
                </a:solidFill>
              </a:rPr>
              <a:t>Raw Signal</a:t>
            </a:r>
          </a:p>
        </p:txBody>
      </p:sp>
      <p:sp>
        <p:nvSpPr>
          <p:cNvPr id="404" name="Rectangle 403">
            <a:extLst>
              <a:ext uri="{FF2B5EF4-FFF2-40B4-BE49-F238E27FC236}">
                <a16:creationId xmlns:a16="http://schemas.microsoft.com/office/drawing/2014/main" id="{9C0B4584-809B-440A-A7FA-5A7FD0DE6328}"/>
              </a:ext>
            </a:extLst>
          </p:cNvPr>
          <p:cNvSpPr/>
          <p:nvPr/>
        </p:nvSpPr>
        <p:spPr>
          <a:xfrm>
            <a:off x="883333" y="375781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405" name="Rectangle 404">
            <a:extLst>
              <a:ext uri="{FF2B5EF4-FFF2-40B4-BE49-F238E27FC236}">
                <a16:creationId xmlns:a16="http://schemas.microsoft.com/office/drawing/2014/main" id="{39CF66F3-46C2-43A5-9908-05C0CA297073}"/>
              </a:ext>
            </a:extLst>
          </p:cNvPr>
          <p:cNvSpPr/>
          <p:nvPr/>
        </p:nvSpPr>
        <p:spPr>
          <a:xfrm>
            <a:off x="883333" y="396404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406" name="Rectangle 405">
            <a:extLst>
              <a:ext uri="{FF2B5EF4-FFF2-40B4-BE49-F238E27FC236}">
                <a16:creationId xmlns:a16="http://schemas.microsoft.com/office/drawing/2014/main" id="{B74369CE-8F13-41A7-8697-5C9CB34F3D5E}"/>
              </a:ext>
            </a:extLst>
          </p:cNvPr>
          <p:cNvSpPr/>
          <p:nvPr/>
        </p:nvSpPr>
        <p:spPr>
          <a:xfrm>
            <a:off x="883332" y="416903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407" name="Rectangle 406">
            <a:extLst>
              <a:ext uri="{FF2B5EF4-FFF2-40B4-BE49-F238E27FC236}">
                <a16:creationId xmlns:a16="http://schemas.microsoft.com/office/drawing/2014/main" id="{45062310-9EAF-4515-AFC9-E84F03643481}"/>
              </a:ext>
            </a:extLst>
          </p:cNvPr>
          <p:cNvSpPr/>
          <p:nvPr/>
        </p:nvSpPr>
        <p:spPr>
          <a:xfrm>
            <a:off x="883332" y="437401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408" name="Rectangle 407">
            <a:extLst>
              <a:ext uri="{FF2B5EF4-FFF2-40B4-BE49-F238E27FC236}">
                <a16:creationId xmlns:a16="http://schemas.microsoft.com/office/drawing/2014/main" id="{EF0B5078-BAD9-4277-AD09-899C83B05DD4}"/>
              </a:ext>
            </a:extLst>
          </p:cNvPr>
          <p:cNvSpPr/>
          <p:nvPr/>
        </p:nvSpPr>
        <p:spPr>
          <a:xfrm>
            <a:off x="883332" y="478398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L</a:t>
            </a:r>
          </a:p>
        </p:txBody>
      </p:sp>
      <p:sp>
        <p:nvSpPr>
          <p:cNvPr id="409" name="Rectangle 408">
            <a:extLst>
              <a:ext uri="{FF2B5EF4-FFF2-40B4-BE49-F238E27FC236}">
                <a16:creationId xmlns:a16="http://schemas.microsoft.com/office/drawing/2014/main" id="{9A0163AE-964F-4F8F-81DE-778F78529740}"/>
              </a:ext>
            </a:extLst>
          </p:cNvPr>
          <p:cNvSpPr/>
          <p:nvPr/>
        </p:nvSpPr>
        <p:spPr>
          <a:xfrm>
            <a:off x="883331" y="49889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M</a:t>
            </a:r>
          </a:p>
        </p:txBody>
      </p:sp>
      <p:sp>
        <p:nvSpPr>
          <p:cNvPr id="410" name="Rectangle 409">
            <a:extLst>
              <a:ext uri="{FF2B5EF4-FFF2-40B4-BE49-F238E27FC236}">
                <a16:creationId xmlns:a16="http://schemas.microsoft.com/office/drawing/2014/main" id="{ABEB4D02-C827-4420-BFEE-C58F5902F7A7}"/>
              </a:ext>
            </a:extLst>
          </p:cNvPr>
          <p:cNvSpPr/>
          <p:nvPr/>
        </p:nvSpPr>
        <p:spPr>
          <a:xfrm>
            <a:off x="883332" y="457900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411" name="Rectangle 410">
            <a:extLst>
              <a:ext uri="{FF2B5EF4-FFF2-40B4-BE49-F238E27FC236}">
                <a16:creationId xmlns:a16="http://schemas.microsoft.com/office/drawing/2014/main" id="{F64A7133-CED2-43FE-9665-9590801B4180}"/>
              </a:ext>
            </a:extLst>
          </p:cNvPr>
          <p:cNvSpPr/>
          <p:nvPr/>
        </p:nvSpPr>
        <p:spPr>
          <a:xfrm>
            <a:off x="1088116" y="396337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412" name="Rectangle 411">
            <a:extLst>
              <a:ext uri="{FF2B5EF4-FFF2-40B4-BE49-F238E27FC236}">
                <a16:creationId xmlns:a16="http://schemas.microsoft.com/office/drawing/2014/main" id="{44CC7167-5B3A-4EB3-8439-2C05D323EED1}"/>
              </a:ext>
            </a:extLst>
          </p:cNvPr>
          <p:cNvSpPr/>
          <p:nvPr/>
        </p:nvSpPr>
        <p:spPr>
          <a:xfrm>
            <a:off x="1088115" y="416903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413" name="Rectangle 412">
            <a:extLst>
              <a:ext uri="{FF2B5EF4-FFF2-40B4-BE49-F238E27FC236}">
                <a16:creationId xmlns:a16="http://schemas.microsoft.com/office/drawing/2014/main" id="{5F21E9C0-4D94-4F81-89F2-A6FFA71D6C14}"/>
              </a:ext>
            </a:extLst>
          </p:cNvPr>
          <p:cNvSpPr/>
          <p:nvPr/>
        </p:nvSpPr>
        <p:spPr>
          <a:xfrm>
            <a:off x="1088114" y="437469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414" name="Rectangle 413">
            <a:extLst>
              <a:ext uri="{FF2B5EF4-FFF2-40B4-BE49-F238E27FC236}">
                <a16:creationId xmlns:a16="http://schemas.microsoft.com/office/drawing/2014/main" id="{E3DB0F2B-AC56-4A0A-9F82-22E31F9F5107}"/>
              </a:ext>
            </a:extLst>
          </p:cNvPr>
          <p:cNvSpPr/>
          <p:nvPr/>
        </p:nvSpPr>
        <p:spPr>
          <a:xfrm>
            <a:off x="1088113" y="457980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415" name="Rectangle 414">
            <a:extLst>
              <a:ext uri="{FF2B5EF4-FFF2-40B4-BE49-F238E27FC236}">
                <a16:creationId xmlns:a16="http://schemas.microsoft.com/office/drawing/2014/main" id="{CAB7AE3A-5EE6-49DA-B6A8-0ED0C21F7221}"/>
              </a:ext>
            </a:extLst>
          </p:cNvPr>
          <p:cNvSpPr/>
          <p:nvPr/>
        </p:nvSpPr>
        <p:spPr>
          <a:xfrm>
            <a:off x="1088113" y="478546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416" name="Rectangle 415">
            <a:extLst>
              <a:ext uri="{FF2B5EF4-FFF2-40B4-BE49-F238E27FC236}">
                <a16:creationId xmlns:a16="http://schemas.microsoft.com/office/drawing/2014/main" id="{3D0201C4-56CC-4B1B-BDC9-A7E7842B2813}"/>
              </a:ext>
            </a:extLst>
          </p:cNvPr>
          <p:cNvSpPr/>
          <p:nvPr/>
        </p:nvSpPr>
        <p:spPr>
          <a:xfrm>
            <a:off x="1088113" y="498819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417" name="Rectangle 416">
            <a:extLst>
              <a:ext uri="{FF2B5EF4-FFF2-40B4-BE49-F238E27FC236}">
                <a16:creationId xmlns:a16="http://schemas.microsoft.com/office/drawing/2014/main" id="{4639EFB9-1801-4B3D-9486-8282C94352CD}"/>
              </a:ext>
            </a:extLst>
          </p:cNvPr>
          <p:cNvSpPr/>
          <p:nvPr/>
        </p:nvSpPr>
        <p:spPr>
          <a:xfrm rot="16200000">
            <a:off x="1088112" y="519473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418" name="Rectangle 417">
            <a:extLst>
              <a:ext uri="{FF2B5EF4-FFF2-40B4-BE49-F238E27FC236}">
                <a16:creationId xmlns:a16="http://schemas.microsoft.com/office/drawing/2014/main" id="{F2F45459-A243-4F7F-A5EB-0800CFD382B0}"/>
              </a:ext>
            </a:extLst>
          </p:cNvPr>
          <p:cNvSpPr/>
          <p:nvPr/>
        </p:nvSpPr>
        <p:spPr>
          <a:xfrm>
            <a:off x="1704232" y="2935169"/>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419" name="Rectangle 418">
            <a:extLst>
              <a:ext uri="{FF2B5EF4-FFF2-40B4-BE49-F238E27FC236}">
                <a16:creationId xmlns:a16="http://schemas.microsoft.com/office/drawing/2014/main" id="{DBE9C9D7-5CA5-4869-B290-59383871C2E4}"/>
              </a:ext>
            </a:extLst>
          </p:cNvPr>
          <p:cNvSpPr/>
          <p:nvPr/>
        </p:nvSpPr>
        <p:spPr>
          <a:xfrm>
            <a:off x="1704231" y="314083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420" name="Rectangle 419">
            <a:extLst>
              <a:ext uri="{FF2B5EF4-FFF2-40B4-BE49-F238E27FC236}">
                <a16:creationId xmlns:a16="http://schemas.microsoft.com/office/drawing/2014/main" id="{84CB3997-C589-4DC9-BD57-26A47B48747F}"/>
              </a:ext>
            </a:extLst>
          </p:cNvPr>
          <p:cNvSpPr/>
          <p:nvPr/>
        </p:nvSpPr>
        <p:spPr>
          <a:xfrm>
            <a:off x="1704231" y="334649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421" name="Rectangle 420">
            <a:extLst>
              <a:ext uri="{FF2B5EF4-FFF2-40B4-BE49-F238E27FC236}">
                <a16:creationId xmlns:a16="http://schemas.microsoft.com/office/drawing/2014/main" id="{EB158E59-409F-4D41-B206-5B84E9CEE348}"/>
              </a:ext>
            </a:extLst>
          </p:cNvPr>
          <p:cNvSpPr/>
          <p:nvPr/>
        </p:nvSpPr>
        <p:spPr>
          <a:xfrm>
            <a:off x="1704231" y="355215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t>
            </a:r>
          </a:p>
        </p:txBody>
      </p:sp>
      <p:sp>
        <p:nvSpPr>
          <p:cNvPr id="422" name="Rectangle 421">
            <a:extLst>
              <a:ext uri="{FF2B5EF4-FFF2-40B4-BE49-F238E27FC236}">
                <a16:creationId xmlns:a16="http://schemas.microsoft.com/office/drawing/2014/main" id="{20D132D3-4B59-4DFA-95D6-20BB4A1217D6}"/>
              </a:ext>
            </a:extLst>
          </p:cNvPr>
          <p:cNvSpPr/>
          <p:nvPr/>
        </p:nvSpPr>
        <p:spPr>
          <a:xfrm>
            <a:off x="1704230" y="375791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a:t>
            </a:r>
          </a:p>
        </p:txBody>
      </p:sp>
      <p:sp>
        <p:nvSpPr>
          <p:cNvPr id="423" name="Rectangle 422">
            <a:extLst>
              <a:ext uri="{FF2B5EF4-FFF2-40B4-BE49-F238E27FC236}">
                <a16:creationId xmlns:a16="http://schemas.microsoft.com/office/drawing/2014/main" id="{8D368AA9-58CC-475E-9EC3-DF848AA42989}"/>
              </a:ext>
            </a:extLst>
          </p:cNvPr>
          <p:cNvSpPr/>
          <p:nvPr/>
        </p:nvSpPr>
        <p:spPr>
          <a:xfrm>
            <a:off x="1704230" y="396357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a:t>
            </a:r>
          </a:p>
        </p:txBody>
      </p:sp>
      <p:sp>
        <p:nvSpPr>
          <p:cNvPr id="424" name="Rectangle 423">
            <a:extLst>
              <a:ext uri="{FF2B5EF4-FFF2-40B4-BE49-F238E27FC236}">
                <a16:creationId xmlns:a16="http://schemas.microsoft.com/office/drawing/2014/main" id="{65F2B454-DAE2-4FA9-9479-B84950B15E0E}"/>
              </a:ext>
            </a:extLst>
          </p:cNvPr>
          <p:cNvSpPr/>
          <p:nvPr/>
        </p:nvSpPr>
        <p:spPr>
          <a:xfrm>
            <a:off x="1704230" y="41691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a:t>
            </a:r>
          </a:p>
        </p:txBody>
      </p:sp>
      <p:sp>
        <p:nvSpPr>
          <p:cNvPr id="425" name="Rectangle 424">
            <a:extLst>
              <a:ext uri="{FF2B5EF4-FFF2-40B4-BE49-F238E27FC236}">
                <a16:creationId xmlns:a16="http://schemas.microsoft.com/office/drawing/2014/main" id="{ECAE4A2F-3E0A-4B97-AA6B-FFE22FAB5A17}"/>
              </a:ext>
            </a:extLst>
          </p:cNvPr>
          <p:cNvSpPr/>
          <p:nvPr/>
        </p:nvSpPr>
        <p:spPr>
          <a:xfrm>
            <a:off x="1704230" y="437537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H</a:t>
            </a:r>
          </a:p>
        </p:txBody>
      </p:sp>
      <p:sp>
        <p:nvSpPr>
          <p:cNvPr id="426" name="Rectangle 425">
            <a:extLst>
              <a:ext uri="{FF2B5EF4-FFF2-40B4-BE49-F238E27FC236}">
                <a16:creationId xmlns:a16="http://schemas.microsoft.com/office/drawing/2014/main" id="{7F64BEB1-352B-4545-89F7-5BA4F35236FF}"/>
              </a:ext>
            </a:extLst>
          </p:cNvPr>
          <p:cNvSpPr/>
          <p:nvPr/>
        </p:nvSpPr>
        <p:spPr>
          <a:xfrm>
            <a:off x="1704229" y="458035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I</a:t>
            </a:r>
          </a:p>
        </p:txBody>
      </p:sp>
      <p:sp>
        <p:nvSpPr>
          <p:cNvPr id="427" name="Rectangle 426">
            <a:extLst>
              <a:ext uri="{FF2B5EF4-FFF2-40B4-BE49-F238E27FC236}">
                <a16:creationId xmlns:a16="http://schemas.microsoft.com/office/drawing/2014/main" id="{08997726-38E5-42B5-8E03-4DD7E798FEF4}"/>
              </a:ext>
            </a:extLst>
          </p:cNvPr>
          <p:cNvSpPr/>
          <p:nvPr/>
        </p:nvSpPr>
        <p:spPr>
          <a:xfrm>
            <a:off x="1704229" y="478534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J</a:t>
            </a:r>
          </a:p>
        </p:txBody>
      </p:sp>
      <p:sp>
        <p:nvSpPr>
          <p:cNvPr id="428" name="Rectangle 427">
            <a:extLst>
              <a:ext uri="{FF2B5EF4-FFF2-40B4-BE49-F238E27FC236}">
                <a16:creationId xmlns:a16="http://schemas.microsoft.com/office/drawing/2014/main" id="{6516CE6B-1C39-437F-B319-19F552EA7E45}"/>
              </a:ext>
            </a:extLst>
          </p:cNvPr>
          <p:cNvSpPr/>
          <p:nvPr/>
        </p:nvSpPr>
        <p:spPr>
          <a:xfrm>
            <a:off x="1704229" y="499032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K</a:t>
            </a:r>
          </a:p>
        </p:txBody>
      </p:sp>
      <p:sp>
        <p:nvSpPr>
          <p:cNvPr id="429" name="Rectangle 428">
            <a:extLst>
              <a:ext uri="{FF2B5EF4-FFF2-40B4-BE49-F238E27FC236}">
                <a16:creationId xmlns:a16="http://schemas.microsoft.com/office/drawing/2014/main" id="{9D16DE4E-17ED-4C7C-B598-D34BD088DCD5}"/>
              </a:ext>
            </a:extLst>
          </p:cNvPr>
          <p:cNvSpPr/>
          <p:nvPr/>
        </p:nvSpPr>
        <p:spPr>
          <a:xfrm>
            <a:off x="1704229" y="25232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30" name="Rectangle 429">
            <a:extLst>
              <a:ext uri="{FF2B5EF4-FFF2-40B4-BE49-F238E27FC236}">
                <a16:creationId xmlns:a16="http://schemas.microsoft.com/office/drawing/2014/main" id="{77664E35-0E78-4024-8589-AED8C1EA1A2E}"/>
              </a:ext>
            </a:extLst>
          </p:cNvPr>
          <p:cNvSpPr/>
          <p:nvPr/>
        </p:nvSpPr>
        <p:spPr>
          <a:xfrm>
            <a:off x="1704228" y="27289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31" name="Rectangle 430">
            <a:extLst>
              <a:ext uri="{FF2B5EF4-FFF2-40B4-BE49-F238E27FC236}">
                <a16:creationId xmlns:a16="http://schemas.microsoft.com/office/drawing/2014/main" id="{8EBECEE4-33BB-4DFC-8168-B938C02605D0}"/>
              </a:ext>
            </a:extLst>
          </p:cNvPr>
          <p:cNvSpPr/>
          <p:nvPr/>
        </p:nvSpPr>
        <p:spPr>
          <a:xfrm rot="16200000">
            <a:off x="1704228" y="519328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rgbClr val="FF0000"/>
                </a:solidFill>
              </a:rPr>
              <a:t>…</a:t>
            </a:r>
          </a:p>
        </p:txBody>
      </p:sp>
      <p:sp>
        <p:nvSpPr>
          <p:cNvPr id="432" name="Rectangle 431">
            <a:extLst>
              <a:ext uri="{FF2B5EF4-FFF2-40B4-BE49-F238E27FC236}">
                <a16:creationId xmlns:a16="http://schemas.microsoft.com/office/drawing/2014/main" id="{6F55CAC5-1C45-43F0-9DA7-BE76CA49B81A}"/>
              </a:ext>
            </a:extLst>
          </p:cNvPr>
          <p:cNvSpPr/>
          <p:nvPr/>
        </p:nvSpPr>
        <p:spPr>
          <a:xfrm>
            <a:off x="1909183" y="3760541"/>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433" name="Rectangle 432">
            <a:extLst>
              <a:ext uri="{FF2B5EF4-FFF2-40B4-BE49-F238E27FC236}">
                <a16:creationId xmlns:a16="http://schemas.microsoft.com/office/drawing/2014/main" id="{5B7567B8-835E-464C-AB25-B1EF3759466C}"/>
              </a:ext>
            </a:extLst>
          </p:cNvPr>
          <p:cNvSpPr/>
          <p:nvPr/>
        </p:nvSpPr>
        <p:spPr>
          <a:xfrm>
            <a:off x="1909182" y="3966202"/>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434" name="Rectangle 433">
            <a:extLst>
              <a:ext uri="{FF2B5EF4-FFF2-40B4-BE49-F238E27FC236}">
                <a16:creationId xmlns:a16="http://schemas.microsoft.com/office/drawing/2014/main" id="{6D5B7C76-71AA-43A1-BDE3-1CB36C3B3B9C}"/>
              </a:ext>
            </a:extLst>
          </p:cNvPr>
          <p:cNvSpPr/>
          <p:nvPr/>
        </p:nvSpPr>
        <p:spPr>
          <a:xfrm>
            <a:off x="1909181" y="417186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435" name="Rectangle 434">
            <a:extLst>
              <a:ext uri="{FF2B5EF4-FFF2-40B4-BE49-F238E27FC236}">
                <a16:creationId xmlns:a16="http://schemas.microsoft.com/office/drawing/2014/main" id="{687C1120-2F8F-4186-A618-748FF7CACBE1}"/>
              </a:ext>
            </a:extLst>
          </p:cNvPr>
          <p:cNvSpPr/>
          <p:nvPr/>
        </p:nvSpPr>
        <p:spPr>
          <a:xfrm>
            <a:off x="1909180" y="4376975"/>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a:t>
            </a:r>
          </a:p>
        </p:txBody>
      </p:sp>
      <p:sp>
        <p:nvSpPr>
          <p:cNvPr id="436" name="Rectangle 435">
            <a:extLst>
              <a:ext uri="{FF2B5EF4-FFF2-40B4-BE49-F238E27FC236}">
                <a16:creationId xmlns:a16="http://schemas.microsoft.com/office/drawing/2014/main" id="{4D02A942-2015-461D-9A07-D9EE449BC6A3}"/>
              </a:ext>
            </a:extLst>
          </p:cNvPr>
          <p:cNvSpPr/>
          <p:nvPr/>
        </p:nvSpPr>
        <p:spPr>
          <a:xfrm>
            <a:off x="1909180" y="458263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e</a:t>
            </a:r>
          </a:p>
        </p:txBody>
      </p:sp>
      <p:sp>
        <p:nvSpPr>
          <p:cNvPr id="437" name="Rectangle 436">
            <a:extLst>
              <a:ext uri="{FF2B5EF4-FFF2-40B4-BE49-F238E27FC236}">
                <a16:creationId xmlns:a16="http://schemas.microsoft.com/office/drawing/2014/main" id="{FBA21EB7-0AF9-4E44-A5B6-9A918EA2AD82}"/>
              </a:ext>
            </a:extLst>
          </p:cNvPr>
          <p:cNvSpPr/>
          <p:nvPr/>
        </p:nvSpPr>
        <p:spPr>
          <a:xfrm>
            <a:off x="1909180" y="478536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f</a:t>
            </a:r>
          </a:p>
        </p:txBody>
      </p:sp>
      <p:sp>
        <p:nvSpPr>
          <p:cNvPr id="438" name="Rectangle 437">
            <a:extLst>
              <a:ext uri="{FF2B5EF4-FFF2-40B4-BE49-F238E27FC236}">
                <a16:creationId xmlns:a16="http://schemas.microsoft.com/office/drawing/2014/main" id="{37F3B242-2A8A-4436-AD74-25739B4A208A}"/>
              </a:ext>
            </a:extLst>
          </p:cNvPr>
          <p:cNvSpPr/>
          <p:nvPr/>
        </p:nvSpPr>
        <p:spPr>
          <a:xfrm rot="16200000">
            <a:off x="1909179" y="5195828"/>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dirty="0">
                <a:solidFill>
                  <a:schemeClr val="accent1"/>
                </a:solidFill>
              </a:rPr>
              <a:t>…</a:t>
            </a:r>
          </a:p>
        </p:txBody>
      </p:sp>
      <p:sp>
        <p:nvSpPr>
          <p:cNvPr id="439" name="Rectangle 438">
            <a:extLst>
              <a:ext uri="{FF2B5EF4-FFF2-40B4-BE49-F238E27FC236}">
                <a16:creationId xmlns:a16="http://schemas.microsoft.com/office/drawing/2014/main" id="{96C966A8-8926-4BC7-B08C-78970F7281A4}"/>
              </a:ext>
            </a:extLst>
          </p:cNvPr>
          <p:cNvSpPr/>
          <p:nvPr/>
        </p:nvSpPr>
        <p:spPr>
          <a:xfrm>
            <a:off x="1909180" y="4988100"/>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g</a:t>
            </a:r>
          </a:p>
        </p:txBody>
      </p:sp>
      <p:sp>
        <p:nvSpPr>
          <p:cNvPr id="440" name="Rectangle 439">
            <a:extLst>
              <a:ext uri="{FF2B5EF4-FFF2-40B4-BE49-F238E27FC236}">
                <a16:creationId xmlns:a16="http://schemas.microsoft.com/office/drawing/2014/main" id="{5983DCF0-D430-40B5-9741-F36D91CEC8B4}"/>
              </a:ext>
            </a:extLst>
          </p:cNvPr>
          <p:cNvSpPr/>
          <p:nvPr/>
        </p:nvSpPr>
        <p:spPr>
          <a:xfrm>
            <a:off x="1088110" y="25232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1" name="Rectangle 440">
            <a:extLst>
              <a:ext uri="{FF2B5EF4-FFF2-40B4-BE49-F238E27FC236}">
                <a16:creationId xmlns:a16="http://schemas.microsoft.com/office/drawing/2014/main" id="{40FE064B-23CF-4372-837E-B1A8AEF2BE7B}"/>
              </a:ext>
            </a:extLst>
          </p:cNvPr>
          <p:cNvSpPr/>
          <p:nvPr/>
        </p:nvSpPr>
        <p:spPr>
          <a:xfrm>
            <a:off x="1088109" y="27289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2" name="Rectangle 441">
            <a:extLst>
              <a:ext uri="{FF2B5EF4-FFF2-40B4-BE49-F238E27FC236}">
                <a16:creationId xmlns:a16="http://schemas.microsoft.com/office/drawing/2014/main" id="{F04FBF89-40B1-428A-B1D5-CB1841A26339}"/>
              </a:ext>
            </a:extLst>
          </p:cNvPr>
          <p:cNvSpPr/>
          <p:nvPr/>
        </p:nvSpPr>
        <p:spPr>
          <a:xfrm>
            <a:off x="1088110" y="293547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3" name="Rectangle 442">
            <a:extLst>
              <a:ext uri="{FF2B5EF4-FFF2-40B4-BE49-F238E27FC236}">
                <a16:creationId xmlns:a16="http://schemas.microsoft.com/office/drawing/2014/main" id="{D556D295-DF2B-495A-9A6A-AB5B27E654DB}"/>
              </a:ext>
            </a:extLst>
          </p:cNvPr>
          <p:cNvSpPr/>
          <p:nvPr/>
        </p:nvSpPr>
        <p:spPr>
          <a:xfrm>
            <a:off x="1088109" y="314113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4" name="Rectangle 443">
            <a:extLst>
              <a:ext uri="{FF2B5EF4-FFF2-40B4-BE49-F238E27FC236}">
                <a16:creationId xmlns:a16="http://schemas.microsoft.com/office/drawing/2014/main" id="{BC683C4F-7893-4A8D-BE42-90CB868497E5}"/>
              </a:ext>
            </a:extLst>
          </p:cNvPr>
          <p:cNvSpPr/>
          <p:nvPr/>
        </p:nvSpPr>
        <p:spPr>
          <a:xfrm>
            <a:off x="1088109" y="334811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5" name="Rectangle 444">
            <a:extLst>
              <a:ext uri="{FF2B5EF4-FFF2-40B4-BE49-F238E27FC236}">
                <a16:creationId xmlns:a16="http://schemas.microsoft.com/office/drawing/2014/main" id="{D395365E-570B-4BBA-87E1-857AABBF2289}"/>
              </a:ext>
            </a:extLst>
          </p:cNvPr>
          <p:cNvSpPr/>
          <p:nvPr/>
        </p:nvSpPr>
        <p:spPr>
          <a:xfrm>
            <a:off x="1088110" y="355465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6" name="Rectangle 445">
            <a:extLst>
              <a:ext uri="{FF2B5EF4-FFF2-40B4-BE49-F238E27FC236}">
                <a16:creationId xmlns:a16="http://schemas.microsoft.com/office/drawing/2014/main" id="{A4CDFB1C-5C54-4D6D-ACAD-3340C81FE60F}"/>
              </a:ext>
            </a:extLst>
          </p:cNvPr>
          <p:cNvSpPr/>
          <p:nvPr/>
        </p:nvSpPr>
        <p:spPr>
          <a:xfrm>
            <a:off x="1088109" y="376031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7" name="Rectangle 446">
            <a:extLst>
              <a:ext uri="{FF2B5EF4-FFF2-40B4-BE49-F238E27FC236}">
                <a16:creationId xmlns:a16="http://schemas.microsoft.com/office/drawing/2014/main" id="{2520C276-D83E-4B63-826A-62365999E617}"/>
              </a:ext>
            </a:extLst>
          </p:cNvPr>
          <p:cNvSpPr/>
          <p:nvPr/>
        </p:nvSpPr>
        <p:spPr>
          <a:xfrm>
            <a:off x="1908298" y="2523273"/>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8" name="Rectangle 447">
            <a:extLst>
              <a:ext uri="{FF2B5EF4-FFF2-40B4-BE49-F238E27FC236}">
                <a16:creationId xmlns:a16="http://schemas.microsoft.com/office/drawing/2014/main" id="{0F36DF0A-8111-4C9C-AC39-D983B2D4199B}"/>
              </a:ext>
            </a:extLst>
          </p:cNvPr>
          <p:cNvSpPr/>
          <p:nvPr/>
        </p:nvSpPr>
        <p:spPr>
          <a:xfrm>
            <a:off x="1908297" y="272893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49" name="Rectangle 448">
            <a:extLst>
              <a:ext uri="{FF2B5EF4-FFF2-40B4-BE49-F238E27FC236}">
                <a16:creationId xmlns:a16="http://schemas.microsoft.com/office/drawing/2014/main" id="{3A61B854-71D7-472D-9B97-BCC5E619DC63}"/>
              </a:ext>
            </a:extLst>
          </p:cNvPr>
          <p:cNvSpPr/>
          <p:nvPr/>
        </p:nvSpPr>
        <p:spPr>
          <a:xfrm>
            <a:off x="1908298" y="293547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50" name="Rectangle 449">
            <a:extLst>
              <a:ext uri="{FF2B5EF4-FFF2-40B4-BE49-F238E27FC236}">
                <a16:creationId xmlns:a16="http://schemas.microsoft.com/office/drawing/2014/main" id="{874D5738-0BEA-4D28-AB4F-C84608194E17}"/>
              </a:ext>
            </a:extLst>
          </p:cNvPr>
          <p:cNvSpPr/>
          <p:nvPr/>
        </p:nvSpPr>
        <p:spPr>
          <a:xfrm>
            <a:off x="1908297" y="3141137"/>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51" name="Rectangle 450">
            <a:extLst>
              <a:ext uri="{FF2B5EF4-FFF2-40B4-BE49-F238E27FC236}">
                <a16:creationId xmlns:a16="http://schemas.microsoft.com/office/drawing/2014/main" id="{C3AE15DE-DED8-41F2-B85C-D662D6BCB46D}"/>
              </a:ext>
            </a:extLst>
          </p:cNvPr>
          <p:cNvSpPr/>
          <p:nvPr/>
        </p:nvSpPr>
        <p:spPr>
          <a:xfrm>
            <a:off x="1908297" y="3348114"/>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52" name="Rectangle 451">
            <a:extLst>
              <a:ext uri="{FF2B5EF4-FFF2-40B4-BE49-F238E27FC236}">
                <a16:creationId xmlns:a16="http://schemas.microsoft.com/office/drawing/2014/main" id="{C77C26EA-4A53-46DB-83E6-199B48BC8ACD}"/>
              </a:ext>
            </a:extLst>
          </p:cNvPr>
          <p:cNvSpPr/>
          <p:nvPr/>
        </p:nvSpPr>
        <p:spPr>
          <a:xfrm>
            <a:off x="1908298" y="3554656"/>
            <a:ext cx="205661"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0000"/>
              </a:solidFill>
            </a:endParaRPr>
          </a:p>
        </p:txBody>
      </p:sp>
      <p:sp>
        <p:nvSpPr>
          <p:cNvPr id="453" name="Left Brace 452">
            <a:extLst>
              <a:ext uri="{FF2B5EF4-FFF2-40B4-BE49-F238E27FC236}">
                <a16:creationId xmlns:a16="http://schemas.microsoft.com/office/drawing/2014/main" id="{177E38ED-8E35-478A-B3EC-79EEC5C8C439}"/>
              </a:ext>
            </a:extLst>
          </p:cNvPr>
          <p:cNvSpPr/>
          <p:nvPr/>
        </p:nvSpPr>
        <p:spPr>
          <a:xfrm flipH="1">
            <a:off x="2495812" y="2540016"/>
            <a:ext cx="205660" cy="411324"/>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54" name="Rectangle 453">
                <a:extLst>
                  <a:ext uri="{FF2B5EF4-FFF2-40B4-BE49-F238E27FC236}">
                    <a16:creationId xmlns:a16="http://schemas.microsoft.com/office/drawing/2014/main" id="{EADAC3D7-AE28-420D-9148-824F90A33D2C}"/>
                  </a:ext>
                </a:extLst>
              </p:cNvPr>
              <p:cNvSpPr/>
              <p:nvPr/>
            </p:nvSpPr>
            <p:spPr>
              <a:xfrm>
                <a:off x="2885913" y="2561012"/>
                <a:ext cx="590483"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rgbClr val="FF0000"/>
                          </a:solidFill>
                          <a:latin typeface="Cambria Math" panose="02040503050406030204" pitchFamily="18" charset="0"/>
                        </a:rPr>
                        <m:t>Δ</m:t>
                      </m:r>
                      <m:sSub>
                        <m:sSubPr>
                          <m:ctrlPr>
                            <a:rPr lang="el-GR"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𝑇</m:t>
                          </m:r>
                        </m:e>
                        <m:sub>
                          <m:r>
                            <a:rPr lang="en-US" i="1">
                              <a:solidFill>
                                <a:srgbClr val="FF0000"/>
                              </a:solidFill>
                              <a:latin typeface="Cambria Math" panose="02040503050406030204" pitchFamily="18" charset="0"/>
                            </a:rPr>
                            <m:t>1</m:t>
                          </m:r>
                        </m:sub>
                      </m:sSub>
                    </m:oMath>
                  </m:oMathPara>
                </a14:m>
                <a:endParaRPr lang="en-US" dirty="0">
                  <a:solidFill>
                    <a:srgbClr val="FF0000"/>
                  </a:solidFill>
                </a:endParaRPr>
              </a:p>
            </p:txBody>
          </p:sp>
        </mc:Choice>
        <mc:Fallback xmlns="">
          <p:sp>
            <p:nvSpPr>
              <p:cNvPr id="454" name="Rectangle 453">
                <a:extLst>
                  <a:ext uri="{FF2B5EF4-FFF2-40B4-BE49-F238E27FC236}">
                    <a16:creationId xmlns:a16="http://schemas.microsoft.com/office/drawing/2014/main" id="{EADAC3D7-AE28-420D-9148-824F90A33D2C}"/>
                  </a:ext>
                </a:extLst>
              </p:cNvPr>
              <p:cNvSpPr>
                <a:spLocks noRot="1" noChangeAspect="1" noMove="1" noResize="1" noEditPoints="1" noAdjustHandles="1" noChangeArrowheads="1" noChangeShapeType="1" noTextEdit="1"/>
              </p:cNvSpPr>
              <p:nvPr/>
            </p:nvSpPr>
            <p:spPr>
              <a:xfrm>
                <a:off x="2885913" y="2561012"/>
                <a:ext cx="590483" cy="369332"/>
              </a:xfrm>
              <a:prstGeom prst="rect">
                <a:avLst/>
              </a:prstGeom>
              <a:blipFill>
                <a:blip r:embed="rId7"/>
                <a:stretch>
                  <a:fillRect/>
                </a:stretch>
              </a:blipFill>
            </p:spPr>
            <p:txBody>
              <a:bodyPr/>
              <a:lstStyle/>
              <a:p>
                <a:r>
                  <a:rPr lang="en-US">
                    <a:noFill/>
                  </a:rPr>
                  <a:t> </a:t>
                </a:r>
              </a:p>
            </p:txBody>
          </p:sp>
        </mc:Fallback>
      </mc:AlternateContent>
      <p:cxnSp>
        <p:nvCxnSpPr>
          <p:cNvPr id="455" name="Straight Connector 454">
            <a:extLst>
              <a:ext uri="{FF2B5EF4-FFF2-40B4-BE49-F238E27FC236}">
                <a16:creationId xmlns:a16="http://schemas.microsoft.com/office/drawing/2014/main" id="{4E8AD584-EB81-45F3-9423-27E44DCC8FCC}"/>
              </a:ext>
            </a:extLst>
          </p:cNvPr>
          <p:cNvCxnSpPr>
            <a:cxnSpLocks/>
            <a:stCxn id="392" idx="0"/>
          </p:cNvCxnSpPr>
          <p:nvPr/>
        </p:nvCxnSpPr>
        <p:spPr>
          <a:xfrm>
            <a:off x="986166" y="2523847"/>
            <a:ext cx="1458894" cy="33463"/>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23FFFAFB-2F8A-4A7D-A32B-22177D3CDD9C}"/>
              </a:ext>
            </a:extLst>
          </p:cNvPr>
          <p:cNvCxnSpPr>
            <a:cxnSpLocks/>
            <a:stCxn id="430" idx="2"/>
          </p:cNvCxnSpPr>
          <p:nvPr/>
        </p:nvCxnSpPr>
        <p:spPr>
          <a:xfrm flipV="1">
            <a:off x="1807059" y="2934594"/>
            <a:ext cx="638001" cy="1"/>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457" name="Left Brace 456">
            <a:extLst>
              <a:ext uri="{FF2B5EF4-FFF2-40B4-BE49-F238E27FC236}">
                <a16:creationId xmlns:a16="http://schemas.microsoft.com/office/drawing/2014/main" id="{CA58EE69-8297-4EB1-8D49-1B29912347C3}"/>
              </a:ext>
            </a:extLst>
          </p:cNvPr>
          <p:cNvSpPr/>
          <p:nvPr/>
        </p:nvSpPr>
        <p:spPr>
          <a:xfrm flipH="1">
            <a:off x="2495812" y="3778552"/>
            <a:ext cx="205660" cy="205661"/>
          </a:xfrm>
          <a:prstGeom prst="leftBrace">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58" name="Rectangle 457">
                <a:extLst>
                  <a:ext uri="{FF2B5EF4-FFF2-40B4-BE49-F238E27FC236}">
                    <a16:creationId xmlns:a16="http://schemas.microsoft.com/office/drawing/2014/main" id="{F9174D8E-D54F-4CAA-9210-46B6CB7950AB}"/>
                  </a:ext>
                </a:extLst>
              </p:cNvPr>
              <p:cNvSpPr/>
              <p:nvPr/>
            </p:nvSpPr>
            <p:spPr>
              <a:xfrm>
                <a:off x="2844017" y="3696715"/>
                <a:ext cx="590483"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l-GR" i="1">
                          <a:solidFill>
                            <a:schemeClr val="accent1"/>
                          </a:solidFill>
                          <a:latin typeface="Cambria Math" panose="02040503050406030204" pitchFamily="18" charset="0"/>
                        </a:rPr>
                        <m:t>Δ</m:t>
                      </m:r>
                      <m:sSub>
                        <m:sSubPr>
                          <m:ctrlPr>
                            <a:rPr lang="el-GR"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𝑇</m:t>
                          </m:r>
                        </m:e>
                        <m:sub>
                          <m:r>
                            <a:rPr lang="en-US" i="1">
                              <a:solidFill>
                                <a:schemeClr val="accent1"/>
                              </a:solidFill>
                              <a:latin typeface="Cambria Math" panose="02040503050406030204" pitchFamily="18" charset="0"/>
                            </a:rPr>
                            <m:t>2</m:t>
                          </m:r>
                        </m:sub>
                      </m:sSub>
                    </m:oMath>
                  </m:oMathPara>
                </a14:m>
                <a:endParaRPr lang="en-US" dirty="0">
                  <a:solidFill>
                    <a:schemeClr val="accent1"/>
                  </a:solidFill>
                </a:endParaRPr>
              </a:p>
            </p:txBody>
          </p:sp>
        </mc:Choice>
        <mc:Fallback xmlns="">
          <p:sp>
            <p:nvSpPr>
              <p:cNvPr id="458" name="Rectangle 457">
                <a:extLst>
                  <a:ext uri="{FF2B5EF4-FFF2-40B4-BE49-F238E27FC236}">
                    <a16:creationId xmlns:a16="http://schemas.microsoft.com/office/drawing/2014/main" id="{F9174D8E-D54F-4CAA-9210-46B6CB7950AB}"/>
                  </a:ext>
                </a:extLst>
              </p:cNvPr>
              <p:cNvSpPr>
                <a:spLocks noRot="1" noChangeAspect="1" noMove="1" noResize="1" noEditPoints="1" noAdjustHandles="1" noChangeArrowheads="1" noChangeShapeType="1" noTextEdit="1"/>
              </p:cNvSpPr>
              <p:nvPr/>
            </p:nvSpPr>
            <p:spPr>
              <a:xfrm>
                <a:off x="2844017" y="3696715"/>
                <a:ext cx="590483" cy="369332"/>
              </a:xfrm>
              <a:prstGeom prst="rect">
                <a:avLst/>
              </a:prstGeom>
              <a:blipFill>
                <a:blip r:embed="rId8"/>
                <a:stretch>
                  <a:fillRect/>
                </a:stretch>
              </a:blipFill>
            </p:spPr>
            <p:txBody>
              <a:bodyPr/>
              <a:lstStyle/>
              <a:p>
                <a:r>
                  <a:rPr lang="en-US">
                    <a:noFill/>
                  </a:rPr>
                  <a:t> </a:t>
                </a:r>
              </a:p>
            </p:txBody>
          </p:sp>
        </mc:Fallback>
      </mc:AlternateContent>
      <p:cxnSp>
        <p:nvCxnSpPr>
          <p:cNvPr id="459" name="Straight Connector 458">
            <a:extLst>
              <a:ext uri="{FF2B5EF4-FFF2-40B4-BE49-F238E27FC236}">
                <a16:creationId xmlns:a16="http://schemas.microsoft.com/office/drawing/2014/main" id="{226A0B07-D207-49D5-8245-95D74F1299CB}"/>
              </a:ext>
            </a:extLst>
          </p:cNvPr>
          <p:cNvCxnSpPr>
            <a:cxnSpLocks/>
            <a:stCxn id="432" idx="0"/>
          </p:cNvCxnSpPr>
          <p:nvPr/>
        </p:nvCxnSpPr>
        <p:spPr>
          <a:xfrm>
            <a:off x="2012014" y="3760541"/>
            <a:ext cx="433046" cy="0"/>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842365DF-4903-4B25-92FC-34E216D62A7B}"/>
              </a:ext>
            </a:extLst>
          </p:cNvPr>
          <p:cNvCxnSpPr>
            <a:cxnSpLocks/>
          </p:cNvCxnSpPr>
          <p:nvPr/>
        </p:nvCxnSpPr>
        <p:spPr>
          <a:xfrm>
            <a:off x="1190945" y="3968178"/>
            <a:ext cx="1254115" cy="0"/>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152" name="Arrow: Right 151">
            <a:extLst>
              <a:ext uri="{FF2B5EF4-FFF2-40B4-BE49-F238E27FC236}">
                <a16:creationId xmlns:a16="http://schemas.microsoft.com/office/drawing/2014/main" id="{5F31DBD7-0A8B-425D-9CD2-07991EA85D3E}"/>
              </a:ext>
            </a:extLst>
          </p:cNvPr>
          <p:cNvSpPr/>
          <p:nvPr/>
        </p:nvSpPr>
        <p:spPr>
          <a:xfrm rot="2341747">
            <a:off x="5945443" y="2328527"/>
            <a:ext cx="985974"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3" name="Arrow: Right 152">
            <a:extLst>
              <a:ext uri="{FF2B5EF4-FFF2-40B4-BE49-F238E27FC236}">
                <a16:creationId xmlns:a16="http://schemas.microsoft.com/office/drawing/2014/main" id="{619B8609-D7D5-4DCD-B5CE-B8A18D6A921D}"/>
              </a:ext>
            </a:extLst>
          </p:cNvPr>
          <p:cNvSpPr/>
          <p:nvPr/>
        </p:nvSpPr>
        <p:spPr>
          <a:xfrm rot="19041379">
            <a:off x="3662004" y="2492460"/>
            <a:ext cx="1273690"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4" name="TextBox 153">
                <a:extLst>
                  <a:ext uri="{FF2B5EF4-FFF2-40B4-BE49-F238E27FC236}">
                    <a16:creationId xmlns:a16="http://schemas.microsoft.com/office/drawing/2014/main" id="{7A887AF7-D7E6-46D7-9016-DED5C5E2718D}"/>
                  </a:ext>
                </a:extLst>
              </p:cNvPr>
              <p:cNvSpPr txBox="1"/>
              <p:nvPr/>
            </p:nvSpPr>
            <p:spPr>
              <a:xfrm rot="19007109">
                <a:off x="3201473" y="1939105"/>
                <a:ext cx="1742613" cy="646331"/>
              </a:xfrm>
              <a:prstGeom prst="rect">
                <a:avLst/>
              </a:prstGeom>
              <a:noFill/>
            </p:spPr>
            <p:txBody>
              <a:bodyPr wrap="square" rtlCol="0">
                <a:spAutoFit/>
              </a:bodyPr>
              <a:lstStyle/>
              <a:p>
                <a:pPr algn="ctr"/>
                <a:r>
                  <a:rPr lang="en-US" dirty="0"/>
                  <a:t>Align and Cancel </a:t>
                </a:r>
                <a14:m>
                  <m:oMath xmlns:m="http://schemas.openxmlformats.org/officeDocument/2006/math">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𝐴𝑜𝐴</m:t>
                        </m:r>
                      </m:e>
                      <m:sub>
                        <m:r>
                          <a:rPr lang="en-US" i="1">
                            <a:solidFill>
                              <a:srgbClr val="FF0000"/>
                            </a:solidFill>
                            <a:latin typeface="Cambria Math" panose="02040503050406030204" pitchFamily="18" charset="0"/>
                          </a:rPr>
                          <m:t>1</m:t>
                        </m:r>
                      </m:sub>
                    </m:sSub>
                    <m:r>
                      <a:rPr lang="en-US">
                        <a:solidFill>
                          <a:srgbClr val="FF0000"/>
                        </a:solidFill>
                        <a:latin typeface="Cambria Math" panose="02040503050406030204" pitchFamily="18" charset="0"/>
                      </a:rPr>
                      <m:t>/</m:t>
                    </m:r>
                    <m:r>
                      <m:rPr>
                        <m:sty m:val="p"/>
                      </m:rPr>
                      <a:rPr lang="el-GR" i="1">
                        <a:solidFill>
                          <a:srgbClr val="FF0000"/>
                        </a:solidFill>
                        <a:latin typeface="Cambria Math" panose="02040503050406030204" pitchFamily="18" charset="0"/>
                      </a:rPr>
                      <m:t>Δ</m:t>
                    </m:r>
                    <m:sSub>
                      <m:sSubPr>
                        <m:ctrlPr>
                          <a:rPr lang="el-GR"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𝑇</m:t>
                        </m:r>
                      </m:e>
                      <m:sub>
                        <m:r>
                          <a:rPr lang="en-US" i="1">
                            <a:solidFill>
                              <a:srgbClr val="FF0000"/>
                            </a:solidFill>
                            <a:latin typeface="Cambria Math" panose="02040503050406030204" pitchFamily="18" charset="0"/>
                          </a:rPr>
                          <m:t>1</m:t>
                        </m:r>
                      </m:sub>
                    </m:sSub>
                  </m:oMath>
                </a14:m>
                <a:endParaRPr lang="en-US" dirty="0"/>
              </a:p>
            </p:txBody>
          </p:sp>
        </mc:Choice>
        <mc:Fallback xmlns="">
          <p:sp>
            <p:nvSpPr>
              <p:cNvPr id="154" name="TextBox 153">
                <a:extLst>
                  <a:ext uri="{FF2B5EF4-FFF2-40B4-BE49-F238E27FC236}">
                    <a16:creationId xmlns:a16="http://schemas.microsoft.com/office/drawing/2014/main" id="{7A887AF7-D7E6-46D7-9016-DED5C5E2718D}"/>
                  </a:ext>
                </a:extLst>
              </p:cNvPr>
              <p:cNvSpPr txBox="1">
                <a:spLocks noRot="1" noChangeAspect="1" noMove="1" noResize="1" noEditPoints="1" noAdjustHandles="1" noChangeArrowheads="1" noChangeShapeType="1" noTextEdit="1"/>
              </p:cNvSpPr>
              <p:nvPr/>
            </p:nvSpPr>
            <p:spPr>
              <a:xfrm rot="19007109">
                <a:off x="3201473" y="1939105"/>
                <a:ext cx="1742613" cy="646331"/>
              </a:xfrm>
              <a:prstGeom prst="rect">
                <a:avLst/>
              </a:prstGeom>
              <a:blipFill>
                <a:blip r:embed="rId9"/>
                <a:stretch>
                  <a:fillRect l="-2837" t="-4745"/>
                </a:stretch>
              </a:blipFill>
            </p:spPr>
            <p:txBody>
              <a:bodyPr/>
              <a:lstStyle/>
              <a:p>
                <a:r>
                  <a:rPr lang="en-US">
                    <a:noFill/>
                  </a:rPr>
                  <a:t> </a:t>
                </a:r>
              </a:p>
            </p:txBody>
          </p:sp>
        </mc:Fallback>
      </mc:AlternateContent>
      <p:sp>
        <p:nvSpPr>
          <p:cNvPr id="167" name="Arrow: Right 166">
            <a:extLst>
              <a:ext uri="{FF2B5EF4-FFF2-40B4-BE49-F238E27FC236}">
                <a16:creationId xmlns:a16="http://schemas.microsoft.com/office/drawing/2014/main" id="{B1F3E37B-7433-4672-8DAC-C4F4B4F7876C}"/>
              </a:ext>
            </a:extLst>
          </p:cNvPr>
          <p:cNvSpPr/>
          <p:nvPr/>
        </p:nvSpPr>
        <p:spPr>
          <a:xfrm rot="2558621" flipV="1">
            <a:off x="3662005" y="4044665"/>
            <a:ext cx="1273690"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168" name="TextBox 167">
                <a:extLst>
                  <a:ext uri="{FF2B5EF4-FFF2-40B4-BE49-F238E27FC236}">
                    <a16:creationId xmlns:a16="http://schemas.microsoft.com/office/drawing/2014/main" id="{73D99CBC-F8AA-4454-8D1D-3F062226BB85}"/>
                  </a:ext>
                </a:extLst>
              </p:cNvPr>
              <p:cNvSpPr txBox="1"/>
              <p:nvPr/>
            </p:nvSpPr>
            <p:spPr>
              <a:xfrm rot="2664220">
                <a:off x="3184057" y="4350286"/>
                <a:ext cx="1810817" cy="646331"/>
              </a:xfrm>
              <a:prstGeom prst="rect">
                <a:avLst/>
              </a:prstGeom>
              <a:noFill/>
            </p:spPr>
            <p:txBody>
              <a:bodyPr wrap="square" rtlCol="0">
                <a:spAutoFit/>
              </a:bodyPr>
              <a:lstStyle/>
              <a:p>
                <a:pPr algn="ctr"/>
                <a:r>
                  <a:rPr lang="en-US" dirty="0"/>
                  <a:t>Align and Cancel </a:t>
                </a:r>
                <a14:m>
                  <m:oMath xmlns:m="http://schemas.openxmlformats.org/officeDocument/2006/math">
                    <m:sSub>
                      <m:sSubPr>
                        <m:ctrlPr>
                          <a:rPr lang="en-US"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𝐴𝑜𝐴</m:t>
                        </m:r>
                      </m:e>
                      <m:sub>
                        <m:r>
                          <a:rPr lang="en-US" i="1">
                            <a:solidFill>
                              <a:schemeClr val="accent1"/>
                            </a:solidFill>
                            <a:latin typeface="Cambria Math" panose="02040503050406030204" pitchFamily="18" charset="0"/>
                          </a:rPr>
                          <m:t>2</m:t>
                        </m:r>
                      </m:sub>
                    </m:sSub>
                    <m:r>
                      <a:rPr lang="en-US">
                        <a:solidFill>
                          <a:schemeClr val="accent1"/>
                        </a:solidFill>
                        <a:latin typeface="Cambria Math" panose="02040503050406030204" pitchFamily="18" charset="0"/>
                      </a:rPr>
                      <m:t>/</m:t>
                    </m:r>
                    <m:r>
                      <m:rPr>
                        <m:sty m:val="p"/>
                      </m:rPr>
                      <a:rPr lang="el-GR" i="1">
                        <a:solidFill>
                          <a:schemeClr val="accent1"/>
                        </a:solidFill>
                        <a:latin typeface="Cambria Math" panose="02040503050406030204" pitchFamily="18" charset="0"/>
                      </a:rPr>
                      <m:t>Δ</m:t>
                    </m:r>
                    <m:sSub>
                      <m:sSubPr>
                        <m:ctrlPr>
                          <a:rPr lang="el-GR" i="1">
                            <a:solidFill>
                              <a:schemeClr val="accent1"/>
                            </a:solidFill>
                            <a:latin typeface="Cambria Math" panose="02040503050406030204" pitchFamily="18" charset="0"/>
                          </a:rPr>
                        </m:ctrlPr>
                      </m:sSubPr>
                      <m:e>
                        <m:r>
                          <a:rPr lang="en-US" i="1">
                            <a:solidFill>
                              <a:schemeClr val="accent1"/>
                            </a:solidFill>
                            <a:latin typeface="Cambria Math" panose="02040503050406030204" pitchFamily="18" charset="0"/>
                          </a:rPr>
                          <m:t>𝑇</m:t>
                        </m:r>
                      </m:e>
                      <m:sub>
                        <m:r>
                          <a:rPr lang="en-US" i="1">
                            <a:solidFill>
                              <a:schemeClr val="accent1"/>
                            </a:solidFill>
                            <a:latin typeface="Cambria Math" panose="02040503050406030204" pitchFamily="18" charset="0"/>
                          </a:rPr>
                          <m:t>2</m:t>
                        </m:r>
                      </m:sub>
                    </m:sSub>
                  </m:oMath>
                </a14:m>
                <a:endParaRPr lang="en-US" dirty="0"/>
              </a:p>
            </p:txBody>
          </p:sp>
        </mc:Choice>
        <mc:Fallback xmlns="">
          <p:sp>
            <p:nvSpPr>
              <p:cNvPr id="168" name="TextBox 167">
                <a:extLst>
                  <a:ext uri="{FF2B5EF4-FFF2-40B4-BE49-F238E27FC236}">
                    <a16:creationId xmlns:a16="http://schemas.microsoft.com/office/drawing/2014/main" id="{73D99CBC-F8AA-4454-8D1D-3F062226BB85}"/>
                  </a:ext>
                </a:extLst>
              </p:cNvPr>
              <p:cNvSpPr txBox="1">
                <a:spLocks noRot="1" noChangeAspect="1" noMove="1" noResize="1" noEditPoints="1" noAdjustHandles="1" noChangeArrowheads="1" noChangeShapeType="1" noTextEdit="1"/>
              </p:cNvSpPr>
              <p:nvPr/>
            </p:nvSpPr>
            <p:spPr>
              <a:xfrm rot="2664220">
                <a:off x="3184057" y="4350286"/>
                <a:ext cx="1810817" cy="646331"/>
              </a:xfrm>
              <a:prstGeom prst="rect">
                <a:avLst/>
              </a:prstGeom>
              <a:blipFill>
                <a:blip r:embed="rId10"/>
                <a:stretch>
                  <a:fillRect t="-1404" r="-3125"/>
                </a:stretch>
              </a:blipFill>
            </p:spPr>
            <p:txBody>
              <a:bodyPr/>
              <a:lstStyle/>
              <a:p>
                <a:r>
                  <a:rPr lang="en-US">
                    <a:noFill/>
                  </a:rPr>
                  <a:t> </a:t>
                </a:r>
              </a:p>
            </p:txBody>
          </p:sp>
        </mc:Fallback>
      </mc:AlternateContent>
      <p:sp>
        <p:nvSpPr>
          <p:cNvPr id="245" name="Rectangle 244">
            <a:extLst>
              <a:ext uri="{FF2B5EF4-FFF2-40B4-BE49-F238E27FC236}">
                <a16:creationId xmlns:a16="http://schemas.microsoft.com/office/drawing/2014/main" id="{BC177CC2-BB62-4280-ADDE-AEB2C7382AB8}"/>
              </a:ext>
            </a:extLst>
          </p:cNvPr>
          <p:cNvSpPr/>
          <p:nvPr/>
        </p:nvSpPr>
        <p:spPr>
          <a:xfrm>
            <a:off x="5263941" y="3832211"/>
            <a:ext cx="545054"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A</a:t>
            </a:r>
          </a:p>
        </p:txBody>
      </p:sp>
      <p:sp>
        <p:nvSpPr>
          <p:cNvPr id="246" name="Rectangle 245">
            <a:extLst>
              <a:ext uri="{FF2B5EF4-FFF2-40B4-BE49-F238E27FC236}">
                <a16:creationId xmlns:a16="http://schemas.microsoft.com/office/drawing/2014/main" id="{BFC75A5E-35BD-48B4-8545-15E935EF5D36}"/>
              </a:ext>
            </a:extLst>
          </p:cNvPr>
          <p:cNvSpPr/>
          <p:nvPr/>
        </p:nvSpPr>
        <p:spPr>
          <a:xfrm>
            <a:off x="5263941" y="4038318"/>
            <a:ext cx="545054"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B</a:t>
            </a:r>
          </a:p>
        </p:txBody>
      </p:sp>
      <p:sp>
        <p:nvSpPr>
          <p:cNvPr id="247" name="Rectangle 246">
            <a:extLst>
              <a:ext uri="{FF2B5EF4-FFF2-40B4-BE49-F238E27FC236}">
                <a16:creationId xmlns:a16="http://schemas.microsoft.com/office/drawing/2014/main" id="{69C3659C-1895-446C-94CA-50E8819784AB}"/>
              </a:ext>
            </a:extLst>
          </p:cNvPr>
          <p:cNvSpPr/>
          <p:nvPr/>
        </p:nvSpPr>
        <p:spPr>
          <a:xfrm>
            <a:off x="5263941" y="4243773"/>
            <a:ext cx="545054"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C</a:t>
            </a:r>
          </a:p>
        </p:txBody>
      </p:sp>
      <p:sp>
        <p:nvSpPr>
          <p:cNvPr id="248" name="Rectangle 247">
            <a:extLst>
              <a:ext uri="{FF2B5EF4-FFF2-40B4-BE49-F238E27FC236}">
                <a16:creationId xmlns:a16="http://schemas.microsoft.com/office/drawing/2014/main" id="{BB267B61-6FB9-4C74-8487-D21E5CD40676}"/>
              </a:ext>
            </a:extLst>
          </p:cNvPr>
          <p:cNvSpPr/>
          <p:nvPr/>
        </p:nvSpPr>
        <p:spPr>
          <a:xfrm>
            <a:off x="5263942" y="4449880"/>
            <a:ext cx="545940"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D-A</a:t>
            </a:r>
          </a:p>
        </p:txBody>
      </p:sp>
      <p:sp>
        <p:nvSpPr>
          <p:cNvPr id="249" name="Rectangle 248">
            <a:extLst>
              <a:ext uri="{FF2B5EF4-FFF2-40B4-BE49-F238E27FC236}">
                <a16:creationId xmlns:a16="http://schemas.microsoft.com/office/drawing/2014/main" id="{6FAF52F3-68E6-4580-8D74-9451FCFF0FF1}"/>
              </a:ext>
            </a:extLst>
          </p:cNvPr>
          <p:cNvSpPr/>
          <p:nvPr/>
        </p:nvSpPr>
        <p:spPr>
          <a:xfrm>
            <a:off x="5263941" y="4654558"/>
            <a:ext cx="545940"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E-B</a:t>
            </a:r>
          </a:p>
        </p:txBody>
      </p:sp>
      <p:sp>
        <p:nvSpPr>
          <p:cNvPr id="250" name="Rectangle 249">
            <a:extLst>
              <a:ext uri="{FF2B5EF4-FFF2-40B4-BE49-F238E27FC236}">
                <a16:creationId xmlns:a16="http://schemas.microsoft.com/office/drawing/2014/main" id="{69DAF77C-54E0-4221-8563-F626AEA3AEF6}"/>
              </a:ext>
            </a:extLst>
          </p:cNvPr>
          <p:cNvSpPr/>
          <p:nvPr/>
        </p:nvSpPr>
        <p:spPr>
          <a:xfrm>
            <a:off x="5263941" y="4860665"/>
            <a:ext cx="545940"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F-C</a:t>
            </a:r>
          </a:p>
        </p:txBody>
      </p:sp>
      <p:sp>
        <p:nvSpPr>
          <p:cNvPr id="251" name="Rectangle 250">
            <a:extLst>
              <a:ext uri="{FF2B5EF4-FFF2-40B4-BE49-F238E27FC236}">
                <a16:creationId xmlns:a16="http://schemas.microsoft.com/office/drawing/2014/main" id="{C69C2B16-79B8-4052-B242-2B36D4276EC2}"/>
              </a:ext>
            </a:extLst>
          </p:cNvPr>
          <p:cNvSpPr/>
          <p:nvPr/>
        </p:nvSpPr>
        <p:spPr>
          <a:xfrm>
            <a:off x="5263941" y="5066120"/>
            <a:ext cx="545940"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FF0000"/>
                </a:solidFill>
              </a:rPr>
              <a:t>G-D</a:t>
            </a:r>
          </a:p>
        </p:txBody>
      </p:sp>
      <p:sp>
        <p:nvSpPr>
          <p:cNvPr id="252" name="Rectangle 251">
            <a:extLst>
              <a:ext uri="{FF2B5EF4-FFF2-40B4-BE49-F238E27FC236}">
                <a16:creationId xmlns:a16="http://schemas.microsoft.com/office/drawing/2014/main" id="{3831E36E-17DB-4D9E-A4A0-AAB460B268DD}"/>
              </a:ext>
            </a:extLst>
          </p:cNvPr>
          <p:cNvSpPr/>
          <p:nvPr/>
        </p:nvSpPr>
        <p:spPr>
          <a:xfrm rot="5400000">
            <a:off x="5433196" y="5101641"/>
            <a:ext cx="205661" cy="545938"/>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solidFill>
                  <a:srgbClr val="FF0000"/>
                </a:solidFill>
              </a:rPr>
              <a:t>…</a:t>
            </a:r>
          </a:p>
        </p:txBody>
      </p:sp>
      <p:sp>
        <p:nvSpPr>
          <p:cNvPr id="253" name="TextBox 252">
            <a:extLst>
              <a:ext uri="{FF2B5EF4-FFF2-40B4-BE49-F238E27FC236}">
                <a16:creationId xmlns:a16="http://schemas.microsoft.com/office/drawing/2014/main" id="{F4CAD2B3-0ACC-4903-AE6F-B90AD9686D1C}"/>
              </a:ext>
            </a:extLst>
          </p:cNvPr>
          <p:cNvSpPr txBox="1"/>
          <p:nvPr/>
        </p:nvSpPr>
        <p:spPr>
          <a:xfrm>
            <a:off x="4889483" y="6314275"/>
            <a:ext cx="1339213" cy="369332"/>
          </a:xfrm>
          <a:prstGeom prst="rect">
            <a:avLst/>
          </a:prstGeom>
          <a:solidFill>
            <a:schemeClr val="tx1"/>
          </a:solidFill>
        </p:spPr>
        <p:txBody>
          <a:bodyPr wrap="square" rtlCol="0">
            <a:spAutoFit/>
          </a:bodyPr>
          <a:lstStyle/>
          <a:p>
            <a:pPr algn="ctr"/>
            <a:r>
              <a:rPr lang="en-US" dirty="0">
                <a:solidFill>
                  <a:schemeClr val="bg1"/>
                </a:solidFill>
              </a:rPr>
              <a:t>Residues</a:t>
            </a:r>
          </a:p>
        </p:txBody>
      </p:sp>
      <mc:AlternateContent xmlns:mc="http://schemas.openxmlformats.org/markup-compatibility/2006" xmlns:a14="http://schemas.microsoft.com/office/drawing/2010/main">
        <mc:Choice Requires="a14">
          <p:sp>
            <p:nvSpPr>
              <p:cNvPr id="254" name="TextBox 253">
                <a:extLst>
                  <a:ext uri="{FF2B5EF4-FFF2-40B4-BE49-F238E27FC236}">
                    <a16:creationId xmlns:a16="http://schemas.microsoft.com/office/drawing/2014/main" id="{2F163651-D81B-47A5-A796-592498F2893D}"/>
                  </a:ext>
                </a:extLst>
              </p:cNvPr>
              <p:cNvSpPr txBox="1"/>
              <p:nvPr/>
            </p:nvSpPr>
            <p:spPr>
              <a:xfrm>
                <a:off x="4436276" y="5580976"/>
                <a:ext cx="2326871" cy="646331"/>
              </a:xfrm>
              <a:prstGeom prst="rect">
                <a:avLst/>
              </a:prstGeom>
              <a:noFill/>
            </p:spPr>
            <p:txBody>
              <a:bodyPr wrap="square" rtlCol="0">
                <a:spAutoFit/>
              </a:bodyPr>
              <a:lstStyle/>
              <a:p>
                <a:pPr algn="ctr"/>
                <a:r>
                  <a:rPr lang="en-US" i="1" dirty="0"/>
                  <a:t>(</a:t>
                </a:r>
                <a14:m>
                  <m:oMath xmlns:m="http://schemas.openxmlformats.org/officeDocument/2006/math">
                    <m:r>
                      <a:rPr lang="el-GR" i="1">
                        <a:latin typeface="Cambria Math" panose="02040503050406030204" pitchFamily="18" charset="0"/>
                      </a:rPr>
                      <m:t>𝛥</m:t>
                    </m:r>
                    <m:sSub>
                      <m:sSubPr>
                        <m:ctrlPr>
                          <a:rPr lang="el-GR"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1</m:t>
                        </m:r>
                      </m:sub>
                    </m:sSub>
                    <m:r>
                      <a:rPr lang="en-US" i="1">
                        <a:latin typeface="Cambria Math" panose="02040503050406030204" pitchFamily="18" charset="0"/>
                      </a:rPr>
                      <m:t>+</m:t>
                    </m:r>
                    <m:r>
                      <a:rPr lang="el-GR" i="1">
                        <a:latin typeface="Cambria Math" panose="02040503050406030204" pitchFamily="18" charset="0"/>
                      </a:rPr>
                      <m:t>𝛥</m:t>
                    </m:r>
                    <m:sSub>
                      <m:sSubPr>
                        <m:ctrlPr>
                          <a:rPr lang="el-GR"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2</m:t>
                        </m:r>
                      </m:sub>
                    </m:sSub>
                  </m:oMath>
                </a14:m>
                <a:r>
                  <a:rPr lang="en-US" i="1" dirty="0"/>
                  <a:t> differential </a:t>
                </a:r>
                <a:br>
                  <a:rPr lang="en-US" i="1" dirty="0"/>
                </a:br>
                <a:r>
                  <a:rPr lang="en-US" i="1" dirty="0"/>
                  <a:t>of source signal)</a:t>
                </a:r>
              </a:p>
            </p:txBody>
          </p:sp>
        </mc:Choice>
        <mc:Fallback xmlns="">
          <p:sp>
            <p:nvSpPr>
              <p:cNvPr id="254" name="TextBox 253">
                <a:extLst>
                  <a:ext uri="{FF2B5EF4-FFF2-40B4-BE49-F238E27FC236}">
                    <a16:creationId xmlns:a16="http://schemas.microsoft.com/office/drawing/2014/main" id="{2F163651-D81B-47A5-A796-592498F2893D}"/>
                  </a:ext>
                </a:extLst>
              </p:cNvPr>
              <p:cNvSpPr txBox="1">
                <a:spLocks noRot="1" noChangeAspect="1" noMove="1" noResize="1" noEditPoints="1" noAdjustHandles="1" noChangeArrowheads="1" noChangeShapeType="1" noTextEdit="1"/>
              </p:cNvSpPr>
              <p:nvPr/>
            </p:nvSpPr>
            <p:spPr>
              <a:xfrm>
                <a:off x="4436276" y="5580976"/>
                <a:ext cx="2326871" cy="646331"/>
              </a:xfrm>
              <a:prstGeom prst="rect">
                <a:avLst/>
              </a:prstGeom>
              <a:blipFill>
                <a:blip r:embed="rId11"/>
                <a:stretch>
                  <a:fillRect l="-2362" t="-5660" r="-3675" b="-14151"/>
                </a:stretch>
              </a:blipFill>
            </p:spPr>
            <p:txBody>
              <a:bodyPr/>
              <a:lstStyle/>
              <a:p>
                <a:r>
                  <a:rPr lang="en-US">
                    <a:noFill/>
                  </a:rPr>
                  <a:t> </a:t>
                </a:r>
              </a:p>
            </p:txBody>
          </p:sp>
        </mc:Fallback>
      </mc:AlternateContent>
      <p:sp>
        <p:nvSpPr>
          <p:cNvPr id="255" name="Rectangle 254">
            <a:extLst>
              <a:ext uri="{FF2B5EF4-FFF2-40B4-BE49-F238E27FC236}">
                <a16:creationId xmlns:a16="http://schemas.microsoft.com/office/drawing/2014/main" id="{65D9C065-D7FF-41A4-B415-6108996D87E5}"/>
              </a:ext>
            </a:extLst>
          </p:cNvPr>
          <p:cNvSpPr/>
          <p:nvPr/>
        </p:nvSpPr>
        <p:spPr>
          <a:xfrm>
            <a:off x="9531812" y="2894197"/>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256" name="Rectangle 255">
            <a:extLst>
              <a:ext uri="{FF2B5EF4-FFF2-40B4-BE49-F238E27FC236}">
                <a16:creationId xmlns:a16="http://schemas.microsoft.com/office/drawing/2014/main" id="{91D23CCE-DB6F-41A6-BA86-789A12086D26}"/>
              </a:ext>
            </a:extLst>
          </p:cNvPr>
          <p:cNvSpPr/>
          <p:nvPr/>
        </p:nvSpPr>
        <p:spPr>
          <a:xfrm>
            <a:off x="9531811" y="3099858"/>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257" name="Rectangle 256">
            <a:extLst>
              <a:ext uri="{FF2B5EF4-FFF2-40B4-BE49-F238E27FC236}">
                <a16:creationId xmlns:a16="http://schemas.microsoft.com/office/drawing/2014/main" id="{EFB26438-9F24-47DA-9E8D-CB13BA1E9648}"/>
              </a:ext>
            </a:extLst>
          </p:cNvPr>
          <p:cNvSpPr/>
          <p:nvPr/>
        </p:nvSpPr>
        <p:spPr>
          <a:xfrm>
            <a:off x="9531811" y="3305519"/>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258" name="Rectangle 257">
            <a:extLst>
              <a:ext uri="{FF2B5EF4-FFF2-40B4-BE49-F238E27FC236}">
                <a16:creationId xmlns:a16="http://schemas.microsoft.com/office/drawing/2014/main" id="{0D582A01-D989-4EF5-8E08-A6D2F3D61E74}"/>
              </a:ext>
            </a:extLst>
          </p:cNvPr>
          <p:cNvSpPr/>
          <p:nvPr/>
        </p:nvSpPr>
        <p:spPr>
          <a:xfrm>
            <a:off x="9531811" y="3511180"/>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259" name="Rectangle 258">
            <a:extLst>
              <a:ext uri="{FF2B5EF4-FFF2-40B4-BE49-F238E27FC236}">
                <a16:creationId xmlns:a16="http://schemas.microsoft.com/office/drawing/2014/main" id="{6D1F79AD-7729-4126-97B7-9630C2D7ECBE}"/>
              </a:ext>
            </a:extLst>
          </p:cNvPr>
          <p:cNvSpPr/>
          <p:nvPr/>
        </p:nvSpPr>
        <p:spPr>
          <a:xfrm>
            <a:off x="9531811" y="3716840"/>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260" name="Rectangle 259">
            <a:extLst>
              <a:ext uri="{FF2B5EF4-FFF2-40B4-BE49-F238E27FC236}">
                <a16:creationId xmlns:a16="http://schemas.microsoft.com/office/drawing/2014/main" id="{3AEE5848-272B-406B-A4F3-43C58F11071E}"/>
              </a:ext>
            </a:extLst>
          </p:cNvPr>
          <p:cNvSpPr/>
          <p:nvPr/>
        </p:nvSpPr>
        <p:spPr>
          <a:xfrm>
            <a:off x="9531812" y="2688535"/>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261" name="Rectangle 260">
            <a:extLst>
              <a:ext uri="{FF2B5EF4-FFF2-40B4-BE49-F238E27FC236}">
                <a16:creationId xmlns:a16="http://schemas.microsoft.com/office/drawing/2014/main" id="{237982A7-4F5C-496D-BB02-7FA7C26D2973}"/>
              </a:ext>
            </a:extLst>
          </p:cNvPr>
          <p:cNvSpPr/>
          <p:nvPr/>
        </p:nvSpPr>
        <p:spPr>
          <a:xfrm>
            <a:off x="9531811" y="3922501"/>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262" name="Arrow: Right 261">
            <a:extLst>
              <a:ext uri="{FF2B5EF4-FFF2-40B4-BE49-F238E27FC236}">
                <a16:creationId xmlns:a16="http://schemas.microsoft.com/office/drawing/2014/main" id="{2CA03893-4E3D-424C-8E6B-AB5F6A0C1FE3}"/>
              </a:ext>
            </a:extLst>
          </p:cNvPr>
          <p:cNvSpPr/>
          <p:nvPr/>
        </p:nvSpPr>
        <p:spPr>
          <a:xfrm rot="19258253" flipV="1">
            <a:off x="5945443" y="4214052"/>
            <a:ext cx="985974"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63" name="Rectangle: Rounded Corners 262">
                <a:extLst>
                  <a:ext uri="{FF2B5EF4-FFF2-40B4-BE49-F238E27FC236}">
                    <a16:creationId xmlns:a16="http://schemas.microsoft.com/office/drawing/2014/main" id="{E6D8F0AE-1B35-4303-B9F0-B58BAFEFF5B6}"/>
                  </a:ext>
                </a:extLst>
              </p:cNvPr>
              <p:cNvSpPr/>
              <p:nvPr/>
            </p:nvSpPr>
            <p:spPr>
              <a:xfrm>
                <a:off x="6664739" y="2960913"/>
                <a:ext cx="1712569" cy="75438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2nd Path’s Shift (</a:t>
                </a:r>
                <a14:m>
                  <m:oMath xmlns:m="http://schemas.openxmlformats.org/officeDocument/2006/math">
                    <m:r>
                      <a:rPr lang="en-US" i="1">
                        <a:solidFill>
                          <a:schemeClr val="tx1"/>
                        </a:solidFill>
                        <a:latin typeface="Cambria Math" panose="02040503050406030204" pitchFamily="18" charset="0"/>
                        <a:ea typeface="Cambria Math" panose="02040503050406030204" pitchFamily="18" charset="0"/>
                      </a:rPr>
                      <m:t>∆</m:t>
                    </m:r>
                    <m:r>
                      <a:rPr lang="en-US" i="1">
                        <a:solidFill>
                          <a:schemeClr val="tx1"/>
                        </a:solidFill>
                        <a:latin typeface="Cambria Math" panose="02040503050406030204" pitchFamily="18" charset="0"/>
                        <a:ea typeface="Cambria Math" panose="02040503050406030204" pitchFamily="18" charset="0"/>
                      </a:rPr>
                      <m:t>𝑡</m:t>
                    </m:r>
                  </m:oMath>
                </a14:m>
                <a:r>
                  <a:rPr lang="en-US" dirty="0">
                    <a:solidFill>
                      <a:schemeClr val="tx1"/>
                    </a:solidFill>
                  </a:rPr>
                  <a:t>) &amp; Scale (</a:t>
                </a:r>
                <a14:m>
                  <m:oMath xmlns:m="http://schemas.openxmlformats.org/officeDocument/2006/math">
                    <m:r>
                      <a:rPr lang="en-US" i="1">
                        <a:solidFill>
                          <a:schemeClr val="tx1"/>
                        </a:solidFill>
                        <a:latin typeface="Cambria Math" panose="02040503050406030204" pitchFamily="18" charset="0"/>
                        <a:ea typeface="Cambria Math" panose="02040503050406030204" pitchFamily="18" charset="0"/>
                      </a:rPr>
                      <m:t>𝛼</m:t>
                    </m:r>
                  </m:oMath>
                </a14:m>
                <a:r>
                  <a:rPr lang="en-US" dirty="0">
                    <a:solidFill>
                      <a:schemeClr val="tx1"/>
                    </a:solidFill>
                  </a:rPr>
                  <a:t>)</a:t>
                </a:r>
              </a:p>
            </p:txBody>
          </p:sp>
        </mc:Choice>
        <mc:Fallback xmlns="">
          <p:sp>
            <p:nvSpPr>
              <p:cNvPr id="263" name="Rectangle: Rounded Corners 262">
                <a:extLst>
                  <a:ext uri="{FF2B5EF4-FFF2-40B4-BE49-F238E27FC236}">
                    <a16:creationId xmlns:a16="http://schemas.microsoft.com/office/drawing/2014/main" id="{E6D8F0AE-1B35-4303-B9F0-B58BAFEFF5B6}"/>
                  </a:ext>
                </a:extLst>
              </p:cNvPr>
              <p:cNvSpPr>
                <a:spLocks noRot="1" noChangeAspect="1" noMove="1" noResize="1" noEditPoints="1" noAdjustHandles="1" noChangeArrowheads="1" noChangeShapeType="1" noTextEdit="1"/>
              </p:cNvSpPr>
              <p:nvPr/>
            </p:nvSpPr>
            <p:spPr>
              <a:xfrm>
                <a:off x="6664739" y="2960913"/>
                <a:ext cx="1712569" cy="754388"/>
              </a:xfrm>
              <a:prstGeom prst="roundRect">
                <a:avLst/>
              </a:prstGeom>
              <a:blipFill>
                <a:blip r:embed="rId12"/>
                <a:stretch>
                  <a:fillRect r="-2091" b="-3101"/>
                </a:stretch>
              </a:blipFill>
              <a:ln w="38100">
                <a:solidFill>
                  <a:schemeClr val="tx1"/>
                </a:solidFill>
              </a:ln>
            </p:spPr>
            <p:txBody>
              <a:bodyPr/>
              <a:lstStyle/>
              <a:p>
                <a:r>
                  <a:rPr lang="en-US">
                    <a:noFill/>
                  </a:rPr>
                  <a:t> </a:t>
                </a:r>
              </a:p>
            </p:txBody>
          </p:sp>
        </mc:Fallback>
      </mc:AlternateContent>
      <p:sp>
        <p:nvSpPr>
          <p:cNvPr id="264" name="Arrow: Right 263">
            <a:extLst>
              <a:ext uri="{FF2B5EF4-FFF2-40B4-BE49-F238E27FC236}">
                <a16:creationId xmlns:a16="http://schemas.microsoft.com/office/drawing/2014/main" id="{2F64488D-019C-4545-A5E1-EF2911DDB70C}"/>
              </a:ext>
            </a:extLst>
          </p:cNvPr>
          <p:cNvSpPr/>
          <p:nvPr/>
        </p:nvSpPr>
        <p:spPr>
          <a:xfrm>
            <a:off x="8631132" y="3230451"/>
            <a:ext cx="591988"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5" name="TextBox 264">
            <a:extLst>
              <a:ext uri="{FF2B5EF4-FFF2-40B4-BE49-F238E27FC236}">
                <a16:creationId xmlns:a16="http://schemas.microsoft.com/office/drawing/2014/main" id="{A92B0D06-7833-4560-87CC-8394027D703F}"/>
              </a:ext>
            </a:extLst>
          </p:cNvPr>
          <p:cNvSpPr txBox="1"/>
          <p:nvPr/>
        </p:nvSpPr>
        <p:spPr>
          <a:xfrm>
            <a:off x="8830374" y="4449433"/>
            <a:ext cx="1769056" cy="369332"/>
          </a:xfrm>
          <a:prstGeom prst="rect">
            <a:avLst/>
          </a:prstGeom>
          <a:solidFill>
            <a:schemeClr val="tx1"/>
          </a:solidFill>
        </p:spPr>
        <p:txBody>
          <a:bodyPr wrap="square" rtlCol="0">
            <a:spAutoFit/>
          </a:bodyPr>
          <a:lstStyle/>
          <a:p>
            <a:pPr algn="ctr"/>
            <a:r>
              <a:rPr lang="en-US" dirty="0">
                <a:solidFill>
                  <a:schemeClr val="bg1"/>
                </a:solidFill>
              </a:rPr>
              <a:t>Final Residue</a:t>
            </a:r>
          </a:p>
        </p:txBody>
      </p:sp>
      <p:sp>
        <p:nvSpPr>
          <p:cNvPr id="266" name="Rectangle 265">
            <a:extLst>
              <a:ext uri="{FF2B5EF4-FFF2-40B4-BE49-F238E27FC236}">
                <a16:creationId xmlns:a16="http://schemas.microsoft.com/office/drawing/2014/main" id="{543C3C7F-76D5-412D-86A7-51D895403DFD}"/>
              </a:ext>
            </a:extLst>
          </p:cNvPr>
          <p:cNvSpPr/>
          <p:nvPr/>
        </p:nvSpPr>
        <p:spPr>
          <a:xfrm>
            <a:off x="5287169" y="1960652"/>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a:t>
            </a:r>
          </a:p>
        </p:txBody>
      </p:sp>
      <p:sp>
        <p:nvSpPr>
          <p:cNvPr id="267" name="Rectangle 266">
            <a:extLst>
              <a:ext uri="{FF2B5EF4-FFF2-40B4-BE49-F238E27FC236}">
                <a16:creationId xmlns:a16="http://schemas.microsoft.com/office/drawing/2014/main" id="{99662C2B-3D1E-43FC-A1E0-DB2BEA0827F9}"/>
              </a:ext>
            </a:extLst>
          </p:cNvPr>
          <p:cNvSpPr/>
          <p:nvPr/>
        </p:nvSpPr>
        <p:spPr>
          <a:xfrm>
            <a:off x="5287169" y="2166759"/>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a:t>
            </a:r>
          </a:p>
        </p:txBody>
      </p:sp>
      <p:sp>
        <p:nvSpPr>
          <p:cNvPr id="268" name="Rectangle 267">
            <a:extLst>
              <a:ext uri="{FF2B5EF4-FFF2-40B4-BE49-F238E27FC236}">
                <a16:creationId xmlns:a16="http://schemas.microsoft.com/office/drawing/2014/main" id="{3CB65383-29EF-4153-B4A1-A1377233FFF6}"/>
              </a:ext>
            </a:extLst>
          </p:cNvPr>
          <p:cNvSpPr/>
          <p:nvPr/>
        </p:nvSpPr>
        <p:spPr>
          <a:xfrm>
            <a:off x="5287169" y="2372214"/>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a:t>
            </a:r>
          </a:p>
        </p:txBody>
      </p:sp>
      <p:sp>
        <p:nvSpPr>
          <p:cNvPr id="269" name="Rectangle 268">
            <a:extLst>
              <a:ext uri="{FF2B5EF4-FFF2-40B4-BE49-F238E27FC236}">
                <a16:creationId xmlns:a16="http://schemas.microsoft.com/office/drawing/2014/main" id="{BF3C25E6-52A3-4C43-9425-F5326E2EA40A}"/>
              </a:ext>
            </a:extLst>
          </p:cNvPr>
          <p:cNvSpPr/>
          <p:nvPr/>
        </p:nvSpPr>
        <p:spPr>
          <a:xfrm>
            <a:off x="5287169" y="2578321"/>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a-d</a:t>
            </a:r>
          </a:p>
        </p:txBody>
      </p:sp>
      <p:sp>
        <p:nvSpPr>
          <p:cNvPr id="270" name="Rectangle 269">
            <a:extLst>
              <a:ext uri="{FF2B5EF4-FFF2-40B4-BE49-F238E27FC236}">
                <a16:creationId xmlns:a16="http://schemas.microsoft.com/office/drawing/2014/main" id="{0FDF0E7B-CEF4-4B2F-8AD1-06D60FF8E502}"/>
              </a:ext>
            </a:extLst>
          </p:cNvPr>
          <p:cNvSpPr/>
          <p:nvPr/>
        </p:nvSpPr>
        <p:spPr>
          <a:xfrm>
            <a:off x="5287169" y="2782999"/>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b-e</a:t>
            </a:r>
          </a:p>
        </p:txBody>
      </p:sp>
      <p:sp>
        <p:nvSpPr>
          <p:cNvPr id="271" name="Rectangle 270">
            <a:extLst>
              <a:ext uri="{FF2B5EF4-FFF2-40B4-BE49-F238E27FC236}">
                <a16:creationId xmlns:a16="http://schemas.microsoft.com/office/drawing/2014/main" id="{E03B499E-D018-4279-9620-196C0CA7F895}"/>
              </a:ext>
            </a:extLst>
          </p:cNvPr>
          <p:cNvSpPr/>
          <p:nvPr/>
        </p:nvSpPr>
        <p:spPr>
          <a:xfrm>
            <a:off x="5287169" y="2989106"/>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c-f</a:t>
            </a:r>
          </a:p>
        </p:txBody>
      </p:sp>
      <p:sp>
        <p:nvSpPr>
          <p:cNvPr id="272" name="Rectangle 271">
            <a:extLst>
              <a:ext uri="{FF2B5EF4-FFF2-40B4-BE49-F238E27FC236}">
                <a16:creationId xmlns:a16="http://schemas.microsoft.com/office/drawing/2014/main" id="{7AE39CC3-17C9-4573-A958-74C05A55AE40}"/>
              </a:ext>
            </a:extLst>
          </p:cNvPr>
          <p:cNvSpPr/>
          <p:nvPr/>
        </p:nvSpPr>
        <p:spPr>
          <a:xfrm>
            <a:off x="5287169" y="3194561"/>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1"/>
                </a:solidFill>
              </a:rPr>
              <a:t>d-g</a:t>
            </a:r>
          </a:p>
        </p:txBody>
      </p:sp>
      <p:sp>
        <p:nvSpPr>
          <p:cNvPr id="273" name="Rectangle 272">
            <a:extLst>
              <a:ext uri="{FF2B5EF4-FFF2-40B4-BE49-F238E27FC236}">
                <a16:creationId xmlns:a16="http://schemas.microsoft.com/office/drawing/2014/main" id="{16EC6376-730E-445E-8873-8DAA044D2F30}"/>
              </a:ext>
            </a:extLst>
          </p:cNvPr>
          <p:cNvSpPr/>
          <p:nvPr/>
        </p:nvSpPr>
        <p:spPr>
          <a:xfrm rot="5400000">
            <a:off x="5432005" y="3254502"/>
            <a:ext cx="205661" cy="49709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solidFill>
                  <a:schemeClr val="accent1"/>
                </a:solidFill>
              </a:rPr>
              <a:t>…</a:t>
            </a:r>
          </a:p>
        </p:txBody>
      </p:sp>
      <p:sp>
        <p:nvSpPr>
          <p:cNvPr id="274" name="Rectangle 273">
            <a:extLst>
              <a:ext uri="{FF2B5EF4-FFF2-40B4-BE49-F238E27FC236}">
                <a16:creationId xmlns:a16="http://schemas.microsoft.com/office/drawing/2014/main" id="{996F3E31-8E1A-467C-BB2F-00887C1193E5}"/>
              </a:ext>
            </a:extLst>
          </p:cNvPr>
          <p:cNvSpPr/>
          <p:nvPr/>
        </p:nvSpPr>
        <p:spPr>
          <a:xfrm>
            <a:off x="5287172" y="1757446"/>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75" name="Rectangle 274">
            <a:extLst>
              <a:ext uri="{FF2B5EF4-FFF2-40B4-BE49-F238E27FC236}">
                <a16:creationId xmlns:a16="http://schemas.microsoft.com/office/drawing/2014/main" id="{371A9A23-B75F-4C79-84F7-528DEE504F2E}"/>
              </a:ext>
            </a:extLst>
          </p:cNvPr>
          <p:cNvSpPr/>
          <p:nvPr/>
        </p:nvSpPr>
        <p:spPr>
          <a:xfrm>
            <a:off x="5287175" y="1554246"/>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76" name="Rectangle 275">
            <a:extLst>
              <a:ext uri="{FF2B5EF4-FFF2-40B4-BE49-F238E27FC236}">
                <a16:creationId xmlns:a16="http://schemas.microsoft.com/office/drawing/2014/main" id="{D2698DBD-8310-484B-9E34-585035156E7D}"/>
              </a:ext>
            </a:extLst>
          </p:cNvPr>
          <p:cNvSpPr/>
          <p:nvPr/>
        </p:nvSpPr>
        <p:spPr>
          <a:xfrm>
            <a:off x="5287178" y="1351048"/>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77" name="Rectangle 276">
            <a:extLst>
              <a:ext uri="{FF2B5EF4-FFF2-40B4-BE49-F238E27FC236}">
                <a16:creationId xmlns:a16="http://schemas.microsoft.com/office/drawing/2014/main" id="{3648FB65-FF0E-403A-B6D0-921E2C135542}"/>
              </a:ext>
            </a:extLst>
          </p:cNvPr>
          <p:cNvSpPr/>
          <p:nvPr/>
        </p:nvSpPr>
        <p:spPr>
          <a:xfrm>
            <a:off x="5287180" y="1147855"/>
            <a:ext cx="497099"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78" name="Left Brace 277">
            <a:extLst>
              <a:ext uri="{FF2B5EF4-FFF2-40B4-BE49-F238E27FC236}">
                <a16:creationId xmlns:a16="http://schemas.microsoft.com/office/drawing/2014/main" id="{82C48695-033C-44B3-AF55-0AEE5667EFC6}"/>
              </a:ext>
            </a:extLst>
          </p:cNvPr>
          <p:cNvSpPr/>
          <p:nvPr/>
        </p:nvSpPr>
        <p:spPr>
          <a:xfrm flipH="1">
            <a:off x="2691634" y="2964670"/>
            <a:ext cx="190333" cy="785538"/>
          </a:xfrm>
          <a:prstGeom prst="leftBrace">
            <a:avLst>
              <a:gd name="adj1" fmla="val 28886"/>
              <a:gd name="adj2" fmla="val 5000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79" name="TextBox 278">
                <a:extLst>
                  <a:ext uri="{FF2B5EF4-FFF2-40B4-BE49-F238E27FC236}">
                    <a16:creationId xmlns:a16="http://schemas.microsoft.com/office/drawing/2014/main" id="{FD6A391B-67CA-4F4C-B8AD-9E128640812E}"/>
                  </a:ext>
                </a:extLst>
              </p:cNvPr>
              <p:cNvSpPr txBox="1"/>
              <p:nvPr/>
            </p:nvSpPr>
            <p:spPr>
              <a:xfrm>
                <a:off x="2999671" y="3161285"/>
                <a:ext cx="525942"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solidFill>
                            <a:schemeClr val="tx1"/>
                          </a:solidFill>
                          <a:latin typeface="Cambria Math" panose="02040503050406030204" pitchFamily="18" charset="0"/>
                          <a:ea typeface="Cambria Math" panose="02040503050406030204" pitchFamily="18" charset="0"/>
                        </a:rPr>
                        <m:t>∆</m:t>
                      </m:r>
                      <m:r>
                        <a:rPr lang="en-US" i="1" smtClean="0">
                          <a:solidFill>
                            <a:schemeClr val="tx1"/>
                          </a:solidFill>
                          <a:latin typeface="Cambria Math" panose="02040503050406030204" pitchFamily="18" charset="0"/>
                          <a:ea typeface="Cambria Math" panose="02040503050406030204" pitchFamily="18" charset="0"/>
                        </a:rPr>
                        <m:t>𝑡</m:t>
                      </m:r>
                    </m:oMath>
                  </m:oMathPara>
                </a14:m>
                <a:endParaRPr lang="en-US" dirty="0"/>
              </a:p>
            </p:txBody>
          </p:sp>
        </mc:Choice>
        <mc:Fallback xmlns="">
          <p:sp>
            <p:nvSpPr>
              <p:cNvPr id="279" name="TextBox 278">
                <a:extLst>
                  <a:ext uri="{FF2B5EF4-FFF2-40B4-BE49-F238E27FC236}">
                    <a16:creationId xmlns:a16="http://schemas.microsoft.com/office/drawing/2014/main" id="{FD6A391B-67CA-4F4C-B8AD-9E128640812E}"/>
                  </a:ext>
                </a:extLst>
              </p:cNvPr>
              <p:cNvSpPr txBox="1">
                <a:spLocks noRot="1" noChangeAspect="1" noMove="1" noResize="1" noEditPoints="1" noAdjustHandles="1" noChangeArrowheads="1" noChangeShapeType="1" noTextEdit="1"/>
              </p:cNvSpPr>
              <p:nvPr/>
            </p:nvSpPr>
            <p:spPr>
              <a:xfrm>
                <a:off x="2999671" y="3161285"/>
                <a:ext cx="525942" cy="369332"/>
              </a:xfrm>
              <a:prstGeom prst="rect">
                <a:avLst/>
              </a:prstGeom>
              <a:blipFill>
                <a:blip r:embed="rId1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1" name="TextBox 280">
                <a:extLst>
                  <a:ext uri="{FF2B5EF4-FFF2-40B4-BE49-F238E27FC236}">
                    <a16:creationId xmlns:a16="http://schemas.microsoft.com/office/drawing/2014/main" id="{26FE2A3E-A694-4250-AE22-1FF82ABBBA23}"/>
                  </a:ext>
                </a:extLst>
              </p:cNvPr>
              <p:cNvSpPr txBox="1"/>
              <p:nvPr/>
            </p:nvSpPr>
            <p:spPr>
              <a:xfrm>
                <a:off x="-18152" y="5138179"/>
                <a:ext cx="12192000" cy="1754326"/>
              </a:xfrm>
              <a:prstGeom prst="rect">
                <a:avLst/>
              </a:prstGeom>
              <a:solidFill>
                <a:schemeClr val="accent1">
                  <a:lumMod val="20000"/>
                  <a:lumOff val="80000"/>
                </a:schemeClr>
              </a:solidFill>
            </p:spPr>
            <p:txBody>
              <a:bodyPr wrap="square" rtlCol="0">
                <a:spAutoFit/>
              </a:bodyPr>
              <a:lstStyle/>
              <a:p>
                <a:pPr algn="ctr"/>
                <a:r>
                  <a:rPr lang="en-US" sz="3600" dirty="0"/>
                  <a:t>Find three variables,</a:t>
                </a:r>
                <a:br>
                  <a:rPr lang="en-US" sz="3600" dirty="0"/>
                </a:br>
                <a:r>
                  <a:rPr lang="en-US" sz="3600" dirty="0"/>
                  <a:t>(1) </a:t>
                </a:r>
                <a14:m>
                  <m:oMath xmlns:m="http://schemas.openxmlformats.org/officeDocument/2006/math">
                    <m:r>
                      <a:rPr lang="en-US" sz="3600" b="0" i="1" smtClean="0">
                        <a:solidFill>
                          <a:schemeClr val="accent1"/>
                        </a:solidFill>
                        <a:latin typeface="Cambria Math" panose="02040503050406030204" pitchFamily="18" charset="0"/>
                      </a:rPr>
                      <m:t>𝐴𝑜</m:t>
                    </m:r>
                    <m:sSub>
                      <m:sSubPr>
                        <m:ctrlPr>
                          <a:rPr lang="en-US" sz="3600" b="0" i="1" smtClean="0">
                            <a:solidFill>
                              <a:schemeClr val="accent1"/>
                            </a:solidFill>
                            <a:latin typeface="Cambria Math" panose="02040503050406030204" pitchFamily="18" charset="0"/>
                          </a:rPr>
                        </m:ctrlPr>
                      </m:sSubPr>
                      <m:e>
                        <m:r>
                          <a:rPr lang="en-US" sz="3600" b="0" i="1" smtClean="0">
                            <a:solidFill>
                              <a:schemeClr val="accent1"/>
                            </a:solidFill>
                            <a:latin typeface="Cambria Math" panose="02040503050406030204" pitchFamily="18" charset="0"/>
                          </a:rPr>
                          <m:t>𝐴</m:t>
                        </m:r>
                      </m:e>
                      <m:sub>
                        <m:r>
                          <a:rPr lang="en-US" sz="3600" b="0" i="1" smtClean="0">
                            <a:solidFill>
                              <a:schemeClr val="accent1"/>
                            </a:solidFill>
                            <a:latin typeface="Cambria Math" panose="02040503050406030204" pitchFamily="18" charset="0"/>
                          </a:rPr>
                          <m:t>2</m:t>
                        </m:r>
                      </m:sub>
                    </m:sSub>
                    <m:r>
                      <a:rPr lang="en-US" sz="3600" b="0" i="0" smtClean="0">
                        <a:solidFill>
                          <a:schemeClr val="accent1"/>
                        </a:solidFill>
                        <a:latin typeface="Cambria Math" panose="02040503050406030204" pitchFamily="18" charset="0"/>
                      </a:rPr>
                      <m:t>(</m:t>
                    </m:r>
                    <m:r>
                      <m:rPr>
                        <m:sty m:val="p"/>
                      </m:rPr>
                      <a:rPr lang="en-US" sz="3600" dirty="0">
                        <a:solidFill>
                          <a:schemeClr val="accent1"/>
                        </a:solidFill>
                        <a:latin typeface="Cambria Math" panose="02040503050406030204" pitchFamily="18" charset="0"/>
                      </a:rPr>
                      <m:t>Δ</m:t>
                    </m:r>
                    <m:sSub>
                      <m:sSubPr>
                        <m:ctrlPr>
                          <a:rPr lang="en-US" sz="3600" i="1" dirty="0">
                            <a:solidFill>
                              <a:schemeClr val="accent1"/>
                            </a:solidFill>
                            <a:latin typeface="Cambria Math" panose="02040503050406030204" pitchFamily="18" charset="0"/>
                          </a:rPr>
                        </m:ctrlPr>
                      </m:sSubPr>
                      <m:e>
                        <m:r>
                          <a:rPr lang="en-US" sz="3600" i="1" dirty="0">
                            <a:solidFill>
                              <a:schemeClr val="accent1"/>
                            </a:solidFill>
                            <a:latin typeface="Cambria Math" panose="02040503050406030204" pitchFamily="18" charset="0"/>
                          </a:rPr>
                          <m:t>𝑇</m:t>
                        </m:r>
                      </m:e>
                      <m:sub>
                        <m:r>
                          <a:rPr lang="en-US" sz="3600" i="1" dirty="0">
                            <a:solidFill>
                              <a:schemeClr val="accent1"/>
                            </a:solidFill>
                            <a:latin typeface="Cambria Math" panose="02040503050406030204" pitchFamily="18" charset="0"/>
                          </a:rPr>
                          <m:t>2</m:t>
                        </m:r>
                      </m:sub>
                    </m:sSub>
                    <m:r>
                      <a:rPr lang="en-US" sz="3600" b="0" i="0" smtClean="0">
                        <a:solidFill>
                          <a:schemeClr val="accent1"/>
                        </a:solidFill>
                        <a:latin typeface="Cambria Math" panose="02040503050406030204" pitchFamily="18" charset="0"/>
                      </a:rPr>
                      <m:t>)</m:t>
                    </m:r>
                  </m:oMath>
                </a14:m>
                <a:r>
                  <a:rPr lang="el-GR" sz="3600" dirty="0"/>
                  <a:t>, (2)</a:t>
                </a:r>
                <a:r>
                  <a:rPr lang="en-US" sz="3600" dirty="0"/>
                  <a:t> 2</a:t>
                </a:r>
                <a:r>
                  <a:rPr lang="en-US" sz="3600" baseline="30000" dirty="0"/>
                  <a:t>nd</a:t>
                </a:r>
                <a14:m>
                  <m:oMath xmlns:m="http://schemas.openxmlformats.org/officeDocument/2006/math">
                    <m:r>
                      <a:rPr lang="el-GR" sz="3600" i="1" smtClean="0">
                        <a:latin typeface="Cambria Math" panose="02040503050406030204" pitchFamily="18" charset="0"/>
                      </a:rPr>
                      <m:t> </m:t>
                    </m:r>
                  </m:oMath>
                </a14:m>
                <a:r>
                  <a:rPr lang="en-US" sz="3600" dirty="0"/>
                  <a:t>path’s </a:t>
                </a:r>
                <a:r>
                  <a:rPr lang="en-US" sz="3600" dirty="0">
                    <a:solidFill>
                      <a:srgbClr val="FF0000"/>
                    </a:solidFill>
                  </a:rPr>
                  <a:t>time shift </a:t>
                </a:r>
                <a14:m>
                  <m:oMath xmlns:m="http://schemas.openxmlformats.org/officeDocument/2006/math">
                    <m:r>
                      <m:rPr>
                        <m:sty m:val="p"/>
                      </m:rPr>
                      <a:rPr lang="en-US" sz="3600" b="0" i="0" smtClean="0">
                        <a:solidFill>
                          <a:srgbClr val="FF0000"/>
                        </a:solidFill>
                        <a:latin typeface="Cambria Math" panose="02040503050406030204" pitchFamily="18" charset="0"/>
                      </a:rPr>
                      <m:t>Δ</m:t>
                    </m:r>
                    <m:r>
                      <a:rPr lang="en-US" sz="3600" b="0" i="1" smtClean="0">
                        <a:solidFill>
                          <a:srgbClr val="FF0000"/>
                        </a:solidFill>
                        <a:latin typeface="Cambria Math" panose="02040503050406030204" pitchFamily="18" charset="0"/>
                      </a:rPr>
                      <m:t>𝑡</m:t>
                    </m:r>
                  </m:oMath>
                </a14:m>
                <a:r>
                  <a:rPr lang="el-GR" sz="3600" dirty="0"/>
                  <a:t>, (3) </a:t>
                </a:r>
                <a:r>
                  <a:rPr lang="en-US" sz="3600" dirty="0">
                    <a:solidFill>
                      <a:srgbClr val="FF0000"/>
                    </a:solidFill>
                  </a:rPr>
                  <a:t>scale </a:t>
                </a:r>
                <a14:m>
                  <m:oMath xmlns:m="http://schemas.openxmlformats.org/officeDocument/2006/math">
                    <m:r>
                      <a:rPr lang="en-US" sz="3600" b="0" i="1" smtClean="0">
                        <a:solidFill>
                          <a:srgbClr val="FF0000"/>
                        </a:solidFill>
                        <a:latin typeface="Cambria Math" panose="02040503050406030204" pitchFamily="18" charset="0"/>
                      </a:rPr>
                      <m:t>𝛼</m:t>
                    </m:r>
                  </m:oMath>
                </a14:m>
                <a:r>
                  <a:rPr lang="en-US" sz="3600" dirty="0"/>
                  <a:t>,  </a:t>
                </a:r>
                <a:br>
                  <a:rPr lang="en-US" sz="3600" dirty="0"/>
                </a:br>
                <a:r>
                  <a:rPr lang="en-US" sz="3600" dirty="0"/>
                  <a:t>that minimize final cancellation residue</a:t>
                </a:r>
                <a:endParaRPr lang="en-US" sz="3600" dirty="0">
                  <a:solidFill>
                    <a:srgbClr val="FF0000"/>
                  </a:solidFill>
                </a:endParaRPr>
              </a:p>
            </p:txBody>
          </p:sp>
        </mc:Choice>
        <mc:Fallback xmlns="">
          <p:sp>
            <p:nvSpPr>
              <p:cNvPr id="281" name="TextBox 280">
                <a:extLst>
                  <a:ext uri="{FF2B5EF4-FFF2-40B4-BE49-F238E27FC236}">
                    <a16:creationId xmlns:a16="http://schemas.microsoft.com/office/drawing/2014/main" id="{26FE2A3E-A694-4250-AE22-1FF82ABBBA23}"/>
                  </a:ext>
                </a:extLst>
              </p:cNvPr>
              <p:cNvSpPr txBox="1">
                <a:spLocks noRot="1" noChangeAspect="1" noMove="1" noResize="1" noEditPoints="1" noAdjustHandles="1" noChangeArrowheads="1" noChangeShapeType="1" noTextEdit="1"/>
              </p:cNvSpPr>
              <p:nvPr/>
            </p:nvSpPr>
            <p:spPr>
              <a:xfrm>
                <a:off x="-18152" y="5138179"/>
                <a:ext cx="12192000" cy="1754326"/>
              </a:xfrm>
              <a:prstGeom prst="rect">
                <a:avLst/>
              </a:prstGeom>
              <a:blipFill>
                <a:blip r:embed="rId14"/>
                <a:stretch>
                  <a:fillRect t="-5556" b="-1215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385EC864-E547-4FB5-AC81-5D391F641C4C}"/>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altLang="zh-TW" sz="3200" b="1" dirty="0"/>
                  <a:t> </a:t>
                </a:r>
                <a:r>
                  <a:rPr lang="zh-TW" altLang="en-US" sz="3200" b="1" dirty="0"/>
                  <a:t> </a:t>
                </a:r>
                <a:r>
                  <a:rPr lang="en-US" altLang="zh-TW" sz="3200" b="1" dirty="0"/>
                  <a:t>IAC</a:t>
                </a:r>
                <a:r>
                  <a:rPr lang="zh-TW" altLang="en-US" sz="3200" b="1" dirty="0"/>
                  <a:t> </a:t>
                </a:r>
                <a:r>
                  <a:rPr lang="en-US" altLang="zh-TW" sz="3200" b="1" dirty="0"/>
                  <a:t>step 2: Compute </a:t>
                </a:r>
                <a14:m>
                  <m:oMath xmlns:m="http://schemas.openxmlformats.org/officeDocument/2006/math">
                    <m:sSub>
                      <m:sSubPr>
                        <m:ctrlPr>
                          <a:rPr lang="en-US" sz="3200" i="1" smtClean="0">
                            <a:solidFill>
                              <a:srgbClr val="FF0000"/>
                            </a:solidFill>
                            <a:latin typeface="Cambria Math" panose="02040503050406030204" pitchFamily="18" charset="0"/>
                          </a:rPr>
                        </m:ctrlPr>
                      </m:sSubPr>
                      <m:e>
                        <m:r>
                          <a:rPr lang="en-US" sz="3200" i="1">
                            <a:solidFill>
                              <a:srgbClr val="FF0000"/>
                            </a:solidFill>
                            <a:latin typeface="Cambria Math" panose="02040503050406030204" pitchFamily="18" charset="0"/>
                          </a:rPr>
                          <m:t>𝐴𝑜𝐴</m:t>
                        </m:r>
                      </m:e>
                      <m:sub>
                        <m:r>
                          <a:rPr lang="en-US" sz="3200" b="0" i="1" smtClean="0">
                            <a:solidFill>
                              <a:srgbClr val="FF0000"/>
                            </a:solidFill>
                            <a:latin typeface="Cambria Math" panose="02040503050406030204" pitchFamily="18" charset="0"/>
                          </a:rPr>
                          <m:t>2</m:t>
                        </m:r>
                      </m:sub>
                    </m:sSub>
                  </m:oMath>
                </a14:m>
                <a:r>
                  <a:rPr lang="en-US" altLang="zh-TW" sz="3200" b="1" dirty="0"/>
                  <a:t> </a:t>
                </a:r>
                <a:endParaRPr lang="en-US" sz="4000" b="1" dirty="0"/>
              </a:p>
            </p:txBody>
          </p:sp>
        </mc:Choice>
        <mc:Fallback xmlns="">
          <p:sp>
            <p:nvSpPr>
              <p:cNvPr id="2" name="TextBox 1">
                <a:extLst>
                  <a:ext uri="{FF2B5EF4-FFF2-40B4-BE49-F238E27FC236}">
                    <a16:creationId xmlns:a16="http://schemas.microsoft.com/office/drawing/2014/main" id="{385EC864-E547-4FB5-AC81-5D391F641C4C}"/>
                  </a:ext>
                </a:extLst>
              </p:cNvPr>
              <p:cNvSpPr txBox="1">
                <a:spLocks noRot="1" noChangeAspect="1" noMove="1" noResize="1" noEditPoints="1" noAdjustHandles="1" noChangeArrowheads="1" noChangeShapeType="1" noTextEdit="1"/>
              </p:cNvSpPr>
              <p:nvPr/>
            </p:nvSpPr>
            <p:spPr>
              <a:xfrm>
                <a:off x="0" y="326756"/>
                <a:ext cx="12192000" cy="584775"/>
              </a:xfrm>
              <a:prstGeom prst="rect">
                <a:avLst/>
              </a:prstGeom>
              <a:blipFill>
                <a:blip r:embed="rId15"/>
                <a:stretch>
                  <a:fillRect t="-12500" b="-34375"/>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526559561"/>
      </p:ext>
    </p:extLst>
  </p:cSld>
  <p:clrMapOvr>
    <a:masterClrMapping/>
  </p:clrMapOvr>
  <mc:AlternateContent xmlns:mc="http://schemas.openxmlformats.org/markup-compatibility/2006">
    <mc:Choice xmlns:p14="http://schemas.microsoft.com/office/powerpoint/2010/main" Requires="p14">
      <p:transition spd="slow" p14:dur="2000" advTm="49761"/>
    </mc:Choice>
    <mc:Fallback>
      <p:transition spd="slow" advTm="4976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6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6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6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animBg="1"/>
      <p:bldP spid="256" grpId="0" animBg="1"/>
      <p:bldP spid="257" grpId="0" animBg="1"/>
      <p:bldP spid="258" grpId="0" animBg="1"/>
      <p:bldP spid="259" grpId="0" animBg="1"/>
      <p:bldP spid="260" grpId="0" animBg="1"/>
      <p:bldP spid="261" grpId="0" animBg="1"/>
      <p:bldP spid="264" grpId="0" animBg="1"/>
      <p:bldP spid="265" grpId="0" animBg="1"/>
      <p:bldP spid="28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6851E414-AEFA-1A42-8C12-D43E9EE8E159}"/>
              </a:ext>
            </a:extLst>
          </p:cNvPr>
          <p:cNvGrpSpPr/>
          <p:nvPr/>
        </p:nvGrpSpPr>
        <p:grpSpPr>
          <a:xfrm>
            <a:off x="2188987" y="3522265"/>
            <a:ext cx="4130211" cy="1396819"/>
            <a:chOff x="2116477" y="3843001"/>
            <a:chExt cx="4130211" cy="1396819"/>
          </a:xfrm>
        </p:grpSpPr>
        <p:cxnSp>
          <p:nvCxnSpPr>
            <p:cNvPr id="4" name="Straight Arrow Connector 3">
              <a:extLst>
                <a:ext uri="{FF2B5EF4-FFF2-40B4-BE49-F238E27FC236}">
                  <a16:creationId xmlns:a16="http://schemas.microsoft.com/office/drawing/2014/main" id="{8313328E-3B85-AF41-899D-19DD06CA83AD}"/>
                </a:ext>
              </a:extLst>
            </p:cNvPr>
            <p:cNvCxnSpPr>
              <a:cxnSpLocks/>
            </p:cNvCxnSpPr>
            <p:nvPr/>
          </p:nvCxnSpPr>
          <p:spPr>
            <a:xfrm flipV="1">
              <a:off x="3733874" y="4384470"/>
              <a:ext cx="2512814" cy="1"/>
            </a:xfrm>
            <a:prstGeom prst="straightConnector1">
              <a:avLst/>
            </a:prstGeom>
            <a:ln w="38100">
              <a:solidFill>
                <a:srgbClr val="FF000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7" name="Straight Arrow Connector 6">
              <a:extLst>
                <a:ext uri="{FF2B5EF4-FFF2-40B4-BE49-F238E27FC236}">
                  <a16:creationId xmlns:a16="http://schemas.microsoft.com/office/drawing/2014/main" id="{F9601D12-BD4C-3A4B-BCA2-4E8408F5BF0C}"/>
                </a:ext>
              </a:extLst>
            </p:cNvPr>
            <p:cNvCxnSpPr>
              <a:cxnSpLocks/>
            </p:cNvCxnSpPr>
            <p:nvPr/>
          </p:nvCxnSpPr>
          <p:spPr>
            <a:xfrm flipH="1" flipV="1">
              <a:off x="2116477" y="3843001"/>
              <a:ext cx="1617399" cy="541471"/>
            </a:xfrm>
            <a:prstGeom prst="straightConnector1">
              <a:avLst/>
            </a:prstGeom>
            <a:ln w="38100">
              <a:solidFill>
                <a:srgbClr val="FF0000"/>
              </a:solidFill>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9" name="Straight Arrow Connector 8">
              <a:extLst>
                <a:ext uri="{FF2B5EF4-FFF2-40B4-BE49-F238E27FC236}">
                  <a16:creationId xmlns:a16="http://schemas.microsoft.com/office/drawing/2014/main" id="{D4A666AE-2E92-194C-8B72-AF47BF0A54F3}"/>
                </a:ext>
              </a:extLst>
            </p:cNvPr>
            <p:cNvCxnSpPr>
              <a:cxnSpLocks/>
            </p:cNvCxnSpPr>
            <p:nvPr/>
          </p:nvCxnSpPr>
          <p:spPr>
            <a:xfrm flipH="1">
              <a:off x="2887038" y="4384470"/>
              <a:ext cx="846835" cy="855350"/>
            </a:xfrm>
            <a:prstGeom prst="straightConnector1">
              <a:avLst/>
            </a:prstGeom>
            <a:ln w="38100">
              <a:solidFill>
                <a:srgbClr val="FF0000"/>
              </a:solidFill>
              <a:headEnd type="none" w="med" len="med"/>
              <a:tailEnd type="arrow" w="med" len="med"/>
            </a:ln>
          </p:spPr>
          <p:style>
            <a:lnRef idx="3">
              <a:schemeClr val="dk1"/>
            </a:lnRef>
            <a:fillRef idx="0">
              <a:schemeClr val="dk1"/>
            </a:fillRef>
            <a:effectRef idx="2">
              <a:schemeClr val="dk1"/>
            </a:effectRef>
            <a:fontRef idx="minor">
              <a:schemeClr val="tx1"/>
            </a:fontRef>
          </p:style>
        </p:cxnSp>
      </p:grpSp>
      <p:pic>
        <p:nvPicPr>
          <p:cNvPr id="16" name="Picture 15">
            <a:extLst>
              <a:ext uri="{FF2B5EF4-FFF2-40B4-BE49-F238E27FC236}">
                <a16:creationId xmlns:a16="http://schemas.microsoft.com/office/drawing/2014/main" id="{05174361-0748-7C41-898D-D0D131F78611}"/>
              </a:ext>
            </a:extLst>
          </p:cNvPr>
          <p:cNvPicPr>
            <a:picLocks noChangeAspect="1"/>
          </p:cNvPicPr>
          <p:nvPr/>
        </p:nvPicPr>
        <p:blipFill rotWithShape="1">
          <a:blip r:embed="rId4"/>
          <a:srcRect l="17303" t="17748" r="14157" b="30191"/>
          <a:stretch/>
        </p:blipFill>
        <p:spPr>
          <a:xfrm>
            <a:off x="2823808" y="1761489"/>
            <a:ext cx="3548937" cy="1944697"/>
          </a:xfrm>
          <a:prstGeom prst="rect">
            <a:avLst/>
          </a:prstGeom>
        </p:spPr>
      </p:pic>
      <p:cxnSp>
        <p:nvCxnSpPr>
          <p:cNvPr id="18" name="Straight Arrow Connector 17">
            <a:extLst>
              <a:ext uri="{FF2B5EF4-FFF2-40B4-BE49-F238E27FC236}">
                <a16:creationId xmlns:a16="http://schemas.microsoft.com/office/drawing/2014/main" id="{236B6E66-158A-F143-97EC-02F5CBD7ED4E}"/>
              </a:ext>
            </a:extLst>
          </p:cNvPr>
          <p:cNvCxnSpPr>
            <a:cxnSpLocks/>
          </p:cNvCxnSpPr>
          <p:nvPr/>
        </p:nvCxnSpPr>
        <p:spPr>
          <a:xfrm flipH="1" flipV="1">
            <a:off x="3752835" y="1364691"/>
            <a:ext cx="53548" cy="2699042"/>
          </a:xfrm>
          <a:prstGeom prst="straightConnector1">
            <a:avLst/>
          </a:prstGeom>
          <a:ln w="38100">
            <a:solidFill>
              <a:schemeClr val="tx1"/>
            </a:solidFill>
            <a:headEnd type="none" w="med" len="med"/>
            <a:tailEnd type="arrow" w="med" len="med"/>
          </a:ln>
        </p:spPr>
        <p:style>
          <a:lnRef idx="3">
            <a:schemeClr val="dk1"/>
          </a:lnRef>
          <a:fillRef idx="0">
            <a:schemeClr val="dk1"/>
          </a:fillRef>
          <a:effectRef idx="2">
            <a:schemeClr val="dk1"/>
          </a:effectRef>
          <a:fontRef idx="minor">
            <a:schemeClr val="tx1"/>
          </a:fontRef>
        </p:style>
      </p:cxnSp>
      <p:sp>
        <p:nvSpPr>
          <p:cNvPr id="21" name="TextBox 20">
            <a:extLst>
              <a:ext uri="{FF2B5EF4-FFF2-40B4-BE49-F238E27FC236}">
                <a16:creationId xmlns:a16="http://schemas.microsoft.com/office/drawing/2014/main" id="{73D8E9A2-20A6-3D46-977A-95A9B48AE086}"/>
              </a:ext>
            </a:extLst>
          </p:cNvPr>
          <p:cNvSpPr txBox="1"/>
          <p:nvPr/>
        </p:nvSpPr>
        <p:spPr>
          <a:xfrm>
            <a:off x="1808960" y="1351356"/>
            <a:ext cx="1769056" cy="369332"/>
          </a:xfrm>
          <a:prstGeom prst="rect">
            <a:avLst/>
          </a:prstGeom>
          <a:solidFill>
            <a:schemeClr val="tx1"/>
          </a:solidFill>
        </p:spPr>
        <p:txBody>
          <a:bodyPr wrap="square" rtlCol="0">
            <a:spAutoFit/>
          </a:bodyPr>
          <a:lstStyle/>
          <a:p>
            <a:pPr algn="ctr" defTabSz="457200">
              <a:defRPr/>
            </a:pPr>
            <a:r>
              <a:rPr lang="en-US" dirty="0">
                <a:solidFill>
                  <a:prstClr val="white"/>
                </a:solidFill>
                <a:latin typeface="Calibri" panose="020F0502020204030204"/>
              </a:rPr>
              <a:t>Final Residue</a:t>
            </a:r>
          </a:p>
        </p:txBody>
      </p:sp>
      <mc:AlternateContent xmlns:mc="http://schemas.openxmlformats.org/markup-compatibility/2006" xmlns:a14="http://schemas.microsoft.com/office/drawing/2010/main">
        <mc:Choice Requires="a14">
          <p:sp>
            <p:nvSpPr>
              <p:cNvPr id="22" name="Rectangle 21">
                <a:extLst>
                  <a:ext uri="{FF2B5EF4-FFF2-40B4-BE49-F238E27FC236}">
                    <a16:creationId xmlns:a16="http://schemas.microsoft.com/office/drawing/2014/main" id="{D5CCC1EB-7D9C-B747-8242-C8878B400C66}"/>
                  </a:ext>
                </a:extLst>
              </p:cNvPr>
              <p:cNvSpPr/>
              <p:nvPr/>
            </p:nvSpPr>
            <p:spPr>
              <a:xfrm>
                <a:off x="2343481" y="4919083"/>
                <a:ext cx="123213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𝐴𝑜𝐴</m:t>
                          </m:r>
                        </m:e>
                        <m:sub>
                          <m:r>
                            <a:rPr lang="en-US" i="1">
                              <a:latin typeface="Cambria Math" panose="02040503050406030204" pitchFamily="18" charset="0"/>
                            </a:rPr>
                            <m:t>2</m:t>
                          </m:r>
                        </m:sub>
                      </m:sSub>
                      <m:r>
                        <a:rPr lang="en-US">
                          <a:latin typeface="Cambria Math" panose="02040503050406030204" pitchFamily="18" charset="0"/>
                        </a:rPr>
                        <m:t>/</m:t>
                      </m:r>
                      <m:r>
                        <m:rPr>
                          <m:sty m:val="p"/>
                        </m:rPr>
                        <a:rPr lang="el-GR" i="1">
                          <a:latin typeface="Cambria Math" panose="02040503050406030204" pitchFamily="18" charset="0"/>
                        </a:rPr>
                        <m:t>Δ</m:t>
                      </m:r>
                      <m:sSub>
                        <m:sSubPr>
                          <m:ctrlPr>
                            <a:rPr lang="el-GR"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2</m:t>
                          </m:r>
                        </m:sub>
                      </m:sSub>
                    </m:oMath>
                  </m:oMathPara>
                </a14:m>
                <a:endParaRPr lang="en-US" dirty="0"/>
              </a:p>
            </p:txBody>
          </p:sp>
        </mc:Choice>
        <mc:Fallback xmlns="">
          <p:sp>
            <p:nvSpPr>
              <p:cNvPr id="22" name="Rectangle 21">
                <a:extLst>
                  <a:ext uri="{FF2B5EF4-FFF2-40B4-BE49-F238E27FC236}">
                    <a16:creationId xmlns:a16="http://schemas.microsoft.com/office/drawing/2014/main" id="{D5CCC1EB-7D9C-B747-8242-C8878B400C66}"/>
                  </a:ext>
                </a:extLst>
              </p:cNvPr>
              <p:cNvSpPr>
                <a:spLocks noRot="1" noChangeAspect="1" noMove="1" noResize="1" noEditPoints="1" noAdjustHandles="1" noChangeArrowheads="1" noChangeShapeType="1" noTextEdit="1"/>
              </p:cNvSpPr>
              <p:nvPr/>
            </p:nvSpPr>
            <p:spPr>
              <a:xfrm>
                <a:off x="2343481" y="4919083"/>
                <a:ext cx="1232132" cy="369332"/>
              </a:xfrm>
              <a:prstGeom prst="rect">
                <a:avLst/>
              </a:prstGeom>
              <a:blipFill>
                <a:blip r:embed="rId5"/>
                <a:stretch>
                  <a:fillRect b="-114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0D236805-40AE-9542-8CF5-DA06752BF35B}"/>
                  </a:ext>
                </a:extLst>
              </p:cNvPr>
              <p:cNvSpPr txBox="1"/>
              <p:nvPr/>
            </p:nvSpPr>
            <p:spPr>
              <a:xfrm>
                <a:off x="5565081" y="4192201"/>
                <a:ext cx="2395849" cy="369332"/>
              </a:xfrm>
              <a:prstGeom prst="rect">
                <a:avLst/>
              </a:prstGeom>
              <a:noFill/>
            </p:spPr>
            <p:txBody>
              <a:bodyPr wrap="none" rtlCol="0">
                <a:spAutoFit/>
              </a:bodyPr>
              <a:lstStyle/>
              <a:p>
                <a:r>
                  <a:rPr lang="en-US" dirty="0"/>
                  <a:t>2nd path’s time shift </a:t>
                </a:r>
                <a14:m>
                  <m:oMath xmlns:m="http://schemas.openxmlformats.org/officeDocument/2006/math">
                    <m:r>
                      <m:rPr>
                        <m:sty m:val="p"/>
                      </m:rPr>
                      <a:rPr lang="el-GR" i="1">
                        <a:latin typeface="Cambria Math" panose="02040503050406030204" pitchFamily="18" charset="0"/>
                      </a:rPr>
                      <m:t>Δ</m:t>
                    </m:r>
                    <m:r>
                      <a:rPr lang="en-US" i="1">
                        <a:latin typeface="Cambria Math" panose="02040503050406030204" pitchFamily="18" charset="0"/>
                      </a:rPr>
                      <m:t>𝑡</m:t>
                    </m:r>
                  </m:oMath>
                </a14:m>
                <a:endParaRPr lang="en-US" dirty="0"/>
              </a:p>
            </p:txBody>
          </p:sp>
        </mc:Choice>
        <mc:Fallback xmlns="">
          <p:sp>
            <p:nvSpPr>
              <p:cNvPr id="23" name="TextBox 22">
                <a:extLst>
                  <a:ext uri="{FF2B5EF4-FFF2-40B4-BE49-F238E27FC236}">
                    <a16:creationId xmlns:a16="http://schemas.microsoft.com/office/drawing/2014/main" id="{0D236805-40AE-9542-8CF5-DA06752BF35B}"/>
                  </a:ext>
                </a:extLst>
              </p:cNvPr>
              <p:cNvSpPr txBox="1">
                <a:spLocks noRot="1" noChangeAspect="1" noMove="1" noResize="1" noEditPoints="1" noAdjustHandles="1" noChangeArrowheads="1" noChangeShapeType="1" noTextEdit="1"/>
              </p:cNvSpPr>
              <p:nvPr/>
            </p:nvSpPr>
            <p:spPr>
              <a:xfrm>
                <a:off x="5565081" y="4192201"/>
                <a:ext cx="2395849" cy="369332"/>
              </a:xfrm>
              <a:prstGeom prst="rect">
                <a:avLst/>
              </a:prstGeom>
              <a:blipFill>
                <a:blip r:embed="rId6"/>
                <a:stretch>
                  <a:fillRect l="-2290" t="-10000" b="-26667"/>
                </a:stretch>
              </a:blipFill>
            </p:spPr>
            <p:txBody>
              <a:bodyPr/>
              <a:lstStyle/>
              <a:p>
                <a:r>
                  <a:rPr lang="en-US">
                    <a:noFill/>
                  </a:rPr>
                  <a:t> </a:t>
                </a:r>
              </a:p>
            </p:txBody>
          </p:sp>
        </mc:Fallback>
      </mc:AlternateContent>
      <p:sp>
        <p:nvSpPr>
          <p:cNvPr id="24" name="TextBox 23">
            <a:extLst>
              <a:ext uri="{FF2B5EF4-FFF2-40B4-BE49-F238E27FC236}">
                <a16:creationId xmlns:a16="http://schemas.microsoft.com/office/drawing/2014/main" id="{CA938002-8170-1046-BE31-93DA9BE1DF11}"/>
              </a:ext>
            </a:extLst>
          </p:cNvPr>
          <p:cNvSpPr txBox="1"/>
          <p:nvPr/>
        </p:nvSpPr>
        <p:spPr>
          <a:xfrm>
            <a:off x="610713" y="3608333"/>
            <a:ext cx="1868910" cy="369332"/>
          </a:xfrm>
          <a:prstGeom prst="rect">
            <a:avLst/>
          </a:prstGeom>
          <a:noFill/>
        </p:spPr>
        <p:txBody>
          <a:bodyPr wrap="none" rtlCol="0">
            <a:spAutoFit/>
          </a:bodyPr>
          <a:lstStyle/>
          <a:p>
            <a:r>
              <a:rPr lang="en-US" dirty="0"/>
              <a:t>2nd path’s scale 𝛼</a:t>
            </a:r>
          </a:p>
        </p:txBody>
      </p:sp>
      <p:sp>
        <p:nvSpPr>
          <p:cNvPr id="26" name="TextBox 25">
            <a:extLst>
              <a:ext uri="{FF2B5EF4-FFF2-40B4-BE49-F238E27FC236}">
                <a16:creationId xmlns:a16="http://schemas.microsoft.com/office/drawing/2014/main" id="{C26AA264-7585-1B42-8542-97B32A44EDAC}"/>
              </a:ext>
            </a:extLst>
          </p:cNvPr>
          <p:cNvSpPr txBox="1"/>
          <p:nvPr/>
        </p:nvSpPr>
        <p:spPr>
          <a:xfrm>
            <a:off x="1512974" y="5573006"/>
            <a:ext cx="9155027" cy="523220"/>
          </a:xfrm>
          <a:prstGeom prst="rect">
            <a:avLst/>
          </a:prstGeom>
          <a:solidFill>
            <a:schemeClr val="accent4">
              <a:lumMod val="60000"/>
              <a:lumOff val="40000"/>
            </a:schemeClr>
          </a:solidFill>
        </p:spPr>
        <p:txBody>
          <a:bodyPr wrap="square" rtlCol="0">
            <a:spAutoFit/>
          </a:bodyPr>
          <a:lstStyle/>
          <a:p>
            <a:pPr algn="ctr" defTabSz="457200">
              <a:defRPr/>
            </a:pPr>
            <a:r>
              <a:rPr lang="en-US" sz="2800" b="1" dirty="0">
                <a:solidFill>
                  <a:prstClr val="black"/>
                </a:solidFill>
                <a:latin typeface="Calibri" panose="020F0502020204030204"/>
              </a:rPr>
              <a:t>But what happens with 3</a:t>
            </a:r>
            <a:r>
              <a:rPr lang="en-US" sz="2800" b="1" baseline="30000" dirty="0">
                <a:solidFill>
                  <a:prstClr val="black"/>
                </a:solidFill>
                <a:latin typeface="Calibri" panose="020F0502020204030204"/>
              </a:rPr>
              <a:t>rd</a:t>
            </a:r>
            <a:r>
              <a:rPr lang="en-US" sz="2800" b="1" dirty="0">
                <a:solidFill>
                  <a:prstClr val="black"/>
                </a:solidFill>
                <a:latin typeface="Calibri" panose="020F0502020204030204"/>
              </a:rPr>
              <a:t>, 4</a:t>
            </a:r>
            <a:r>
              <a:rPr lang="en-US" sz="2800" b="1" baseline="30000" dirty="0">
                <a:solidFill>
                  <a:prstClr val="black"/>
                </a:solidFill>
                <a:latin typeface="Calibri" panose="020F0502020204030204"/>
              </a:rPr>
              <a:t>th</a:t>
            </a:r>
            <a:r>
              <a:rPr lang="en-US" sz="2800" b="1" dirty="0">
                <a:solidFill>
                  <a:prstClr val="black"/>
                </a:solidFill>
                <a:latin typeface="Calibri" panose="020F0502020204030204"/>
              </a:rPr>
              <a:t>, and K incoming paths?</a:t>
            </a:r>
          </a:p>
        </p:txBody>
      </p:sp>
      <p:sp>
        <p:nvSpPr>
          <p:cNvPr id="3" name="TextBox 2">
            <a:extLst>
              <a:ext uri="{FF2B5EF4-FFF2-40B4-BE49-F238E27FC236}">
                <a16:creationId xmlns:a16="http://schemas.microsoft.com/office/drawing/2014/main" id="{CAB1E110-1D87-4520-9EF8-750A5A3B0B84}"/>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Objective Function is not Convex, but manageable …</a:t>
            </a:r>
          </a:p>
        </p:txBody>
      </p:sp>
    </p:spTree>
    <p:custDataLst>
      <p:tags r:id="rId1"/>
    </p:custDataLst>
    <p:extLst>
      <p:ext uri="{BB962C8B-B14F-4D97-AF65-F5344CB8AC3E}">
        <p14:creationId xmlns:p14="http://schemas.microsoft.com/office/powerpoint/2010/main" val="3712417432"/>
      </p:ext>
    </p:extLst>
  </p:cSld>
  <p:clrMapOvr>
    <a:masterClrMapping/>
  </p:clrMapOvr>
  <mc:AlternateContent xmlns:mc="http://schemas.openxmlformats.org/markup-compatibility/2006">
    <mc:Choice xmlns:p14="http://schemas.microsoft.com/office/powerpoint/2010/main" Requires="p14">
      <p:transition spd="slow" p14:dur="2000" advTm="11893"/>
    </mc:Choice>
    <mc:Fallback>
      <p:transition spd="slow" advTm="1189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3" name="Picture 2" descr="Image result for microphone symbol">
            <a:extLst>
              <a:ext uri="{FF2B5EF4-FFF2-40B4-BE49-F238E27FC236}">
                <a16:creationId xmlns:a16="http://schemas.microsoft.com/office/drawing/2014/main" id="{B57D7A59-C791-447D-90C8-038F22CF350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7997" y="3265484"/>
            <a:ext cx="438366" cy="438366"/>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2" descr="Image result for microphone symbol">
            <a:extLst>
              <a:ext uri="{FF2B5EF4-FFF2-40B4-BE49-F238E27FC236}">
                <a16:creationId xmlns:a16="http://schemas.microsoft.com/office/drawing/2014/main" id="{F5CE4C54-EFE6-45F0-916D-111633B9704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83262" y="3265484"/>
            <a:ext cx="438366" cy="43836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15" name="TextBox 114">
                <a:extLst>
                  <a:ext uri="{FF2B5EF4-FFF2-40B4-BE49-F238E27FC236}">
                    <a16:creationId xmlns:a16="http://schemas.microsoft.com/office/drawing/2014/main" id="{88F609E1-9EFC-43FE-A276-3F63AA407D22}"/>
                  </a:ext>
                </a:extLst>
              </p:cNvPr>
              <p:cNvSpPr txBox="1"/>
              <p:nvPr/>
            </p:nvSpPr>
            <p:spPr>
              <a:xfrm>
                <a:off x="607997" y="3723777"/>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oMath>
                  </m:oMathPara>
                </a14:m>
                <a:endParaRPr lang="en-US" b="1" dirty="0"/>
              </a:p>
            </p:txBody>
          </p:sp>
        </mc:Choice>
        <mc:Fallback xmlns="">
          <p:sp>
            <p:nvSpPr>
              <p:cNvPr id="115" name="TextBox 114">
                <a:extLst>
                  <a:ext uri="{FF2B5EF4-FFF2-40B4-BE49-F238E27FC236}">
                    <a16:creationId xmlns:a16="http://schemas.microsoft.com/office/drawing/2014/main" id="{88F609E1-9EFC-43FE-A276-3F63AA407D22}"/>
                  </a:ext>
                </a:extLst>
              </p:cNvPr>
              <p:cNvSpPr txBox="1">
                <a:spLocks noRot="1" noChangeAspect="1" noMove="1" noResize="1" noEditPoints="1" noAdjustHandles="1" noChangeArrowheads="1" noChangeShapeType="1" noTextEdit="1"/>
              </p:cNvSpPr>
              <p:nvPr/>
            </p:nvSpPr>
            <p:spPr>
              <a:xfrm>
                <a:off x="607997" y="3723777"/>
                <a:ext cx="438366"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6" name="TextBox 115">
                <a:extLst>
                  <a:ext uri="{FF2B5EF4-FFF2-40B4-BE49-F238E27FC236}">
                    <a16:creationId xmlns:a16="http://schemas.microsoft.com/office/drawing/2014/main" id="{B6303E8F-9444-4F1B-B20C-731C4481AF33}"/>
                  </a:ext>
                </a:extLst>
              </p:cNvPr>
              <p:cNvSpPr txBox="1"/>
              <p:nvPr/>
            </p:nvSpPr>
            <p:spPr>
              <a:xfrm>
                <a:off x="1383262" y="3723777"/>
                <a:ext cx="43836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𝒋</m:t>
                      </m:r>
                    </m:oMath>
                  </m:oMathPara>
                </a14:m>
                <a:endParaRPr lang="en-US" b="1" dirty="0"/>
              </a:p>
            </p:txBody>
          </p:sp>
        </mc:Choice>
        <mc:Fallback xmlns="">
          <p:sp>
            <p:nvSpPr>
              <p:cNvPr id="116" name="TextBox 115">
                <a:extLst>
                  <a:ext uri="{FF2B5EF4-FFF2-40B4-BE49-F238E27FC236}">
                    <a16:creationId xmlns:a16="http://schemas.microsoft.com/office/drawing/2014/main" id="{B6303E8F-9444-4F1B-B20C-731C4481AF33}"/>
                  </a:ext>
                </a:extLst>
              </p:cNvPr>
              <p:cNvSpPr txBox="1">
                <a:spLocks noRot="1" noChangeAspect="1" noMove="1" noResize="1" noEditPoints="1" noAdjustHandles="1" noChangeArrowheads="1" noChangeShapeType="1" noTextEdit="1"/>
              </p:cNvSpPr>
              <p:nvPr/>
            </p:nvSpPr>
            <p:spPr>
              <a:xfrm>
                <a:off x="1383262" y="3723777"/>
                <a:ext cx="438366" cy="369332"/>
              </a:xfrm>
              <a:prstGeom prst="rect">
                <a:avLst/>
              </a:prstGeom>
              <a:blipFill>
                <a:blip r:embed="rId6"/>
                <a:stretch>
                  <a:fillRect b="-13333"/>
                </a:stretch>
              </a:blipFill>
            </p:spPr>
            <p:txBody>
              <a:bodyPr/>
              <a:lstStyle/>
              <a:p>
                <a:r>
                  <a:rPr lang="en-US">
                    <a:noFill/>
                  </a:rPr>
                  <a:t> </a:t>
                </a:r>
              </a:p>
            </p:txBody>
          </p:sp>
        </mc:Fallback>
      </mc:AlternateContent>
      <p:sp>
        <p:nvSpPr>
          <p:cNvPr id="117" name="Arrow: Right 116">
            <a:extLst>
              <a:ext uri="{FF2B5EF4-FFF2-40B4-BE49-F238E27FC236}">
                <a16:creationId xmlns:a16="http://schemas.microsoft.com/office/drawing/2014/main" id="{E7860831-C296-4BBD-A271-796CB1E108A0}"/>
              </a:ext>
            </a:extLst>
          </p:cNvPr>
          <p:cNvSpPr/>
          <p:nvPr/>
        </p:nvSpPr>
        <p:spPr>
          <a:xfrm rot="2341747">
            <a:off x="4693056" y="2447060"/>
            <a:ext cx="985974"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8" name="TextBox 117">
            <a:extLst>
              <a:ext uri="{FF2B5EF4-FFF2-40B4-BE49-F238E27FC236}">
                <a16:creationId xmlns:a16="http://schemas.microsoft.com/office/drawing/2014/main" id="{B91BD67E-807D-4DA9-8024-5086E86E8D00}"/>
              </a:ext>
            </a:extLst>
          </p:cNvPr>
          <p:cNvSpPr txBox="1"/>
          <p:nvPr/>
        </p:nvSpPr>
        <p:spPr>
          <a:xfrm>
            <a:off x="591002" y="5908248"/>
            <a:ext cx="1561729" cy="369332"/>
          </a:xfrm>
          <a:prstGeom prst="rect">
            <a:avLst/>
          </a:prstGeom>
          <a:solidFill>
            <a:schemeClr val="tx1"/>
          </a:solidFill>
        </p:spPr>
        <p:txBody>
          <a:bodyPr wrap="square" rtlCol="0">
            <a:spAutoFit/>
          </a:bodyPr>
          <a:lstStyle/>
          <a:p>
            <a:pPr algn="ctr"/>
            <a:r>
              <a:rPr lang="en-US" dirty="0">
                <a:solidFill>
                  <a:schemeClr val="bg1"/>
                </a:solidFill>
              </a:rPr>
              <a:t>Raw Signal</a:t>
            </a:r>
          </a:p>
        </p:txBody>
      </p:sp>
      <p:sp>
        <p:nvSpPr>
          <p:cNvPr id="119" name="Arrow: Right 118">
            <a:extLst>
              <a:ext uri="{FF2B5EF4-FFF2-40B4-BE49-F238E27FC236}">
                <a16:creationId xmlns:a16="http://schemas.microsoft.com/office/drawing/2014/main" id="{6D2D5BE8-A284-4268-981E-97B2CDB80260}"/>
              </a:ext>
            </a:extLst>
          </p:cNvPr>
          <p:cNvSpPr/>
          <p:nvPr/>
        </p:nvSpPr>
        <p:spPr>
          <a:xfrm rot="19041379">
            <a:off x="2264389" y="2356703"/>
            <a:ext cx="1273690"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0" name="TextBox 119">
            <a:extLst>
              <a:ext uri="{FF2B5EF4-FFF2-40B4-BE49-F238E27FC236}">
                <a16:creationId xmlns:a16="http://schemas.microsoft.com/office/drawing/2014/main" id="{AA0647ED-20A5-44CF-AE0B-0E3CB44277D0}"/>
              </a:ext>
            </a:extLst>
          </p:cNvPr>
          <p:cNvSpPr txBox="1"/>
          <p:nvPr/>
        </p:nvSpPr>
        <p:spPr>
          <a:xfrm rot="19007109">
            <a:off x="1792439" y="1754597"/>
            <a:ext cx="1742613" cy="646331"/>
          </a:xfrm>
          <a:prstGeom prst="rect">
            <a:avLst/>
          </a:prstGeom>
          <a:noFill/>
        </p:spPr>
        <p:txBody>
          <a:bodyPr wrap="square" rtlCol="0">
            <a:spAutoFit/>
          </a:bodyPr>
          <a:lstStyle/>
          <a:p>
            <a:pPr algn="ctr"/>
            <a:r>
              <a:rPr lang="en-US" dirty="0"/>
              <a:t>Align and Cancel </a:t>
            </a:r>
            <a:r>
              <a:rPr lang="en-US" dirty="0">
                <a:solidFill>
                  <a:srgbClr val="FF0000"/>
                </a:solidFill>
              </a:rPr>
              <a:t>1st Path</a:t>
            </a:r>
          </a:p>
        </p:txBody>
      </p:sp>
      <p:sp>
        <p:nvSpPr>
          <p:cNvPr id="121" name="Arrow: Right 120">
            <a:extLst>
              <a:ext uri="{FF2B5EF4-FFF2-40B4-BE49-F238E27FC236}">
                <a16:creationId xmlns:a16="http://schemas.microsoft.com/office/drawing/2014/main" id="{7DCB9FDE-E6A2-49A3-B09F-A5CC2C49409A}"/>
              </a:ext>
            </a:extLst>
          </p:cNvPr>
          <p:cNvSpPr/>
          <p:nvPr/>
        </p:nvSpPr>
        <p:spPr>
          <a:xfrm rot="2558621" flipV="1">
            <a:off x="2193467" y="4441608"/>
            <a:ext cx="1273690"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2" name="TextBox 121">
            <a:extLst>
              <a:ext uri="{FF2B5EF4-FFF2-40B4-BE49-F238E27FC236}">
                <a16:creationId xmlns:a16="http://schemas.microsoft.com/office/drawing/2014/main" id="{4786BD7F-0FB3-47B5-9BE6-11D4D10AEB56}"/>
              </a:ext>
            </a:extLst>
          </p:cNvPr>
          <p:cNvSpPr txBox="1"/>
          <p:nvPr/>
        </p:nvSpPr>
        <p:spPr>
          <a:xfrm rot="2664220">
            <a:off x="1704101" y="4563879"/>
            <a:ext cx="1810817" cy="646331"/>
          </a:xfrm>
          <a:prstGeom prst="rect">
            <a:avLst/>
          </a:prstGeom>
          <a:noFill/>
        </p:spPr>
        <p:txBody>
          <a:bodyPr wrap="square" rtlCol="0">
            <a:spAutoFit/>
          </a:bodyPr>
          <a:lstStyle/>
          <a:p>
            <a:pPr algn="ctr"/>
            <a:r>
              <a:rPr lang="en-US" dirty="0"/>
              <a:t>Align and Cancel </a:t>
            </a:r>
            <a:r>
              <a:rPr lang="en-US" dirty="0">
                <a:solidFill>
                  <a:srgbClr val="FF0000"/>
                </a:solidFill>
              </a:rPr>
              <a:t>3rd Path</a:t>
            </a:r>
          </a:p>
        </p:txBody>
      </p:sp>
      <p:sp>
        <p:nvSpPr>
          <p:cNvPr id="123" name="TextBox 122">
            <a:extLst>
              <a:ext uri="{FF2B5EF4-FFF2-40B4-BE49-F238E27FC236}">
                <a16:creationId xmlns:a16="http://schemas.microsoft.com/office/drawing/2014/main" id="{CC83B453-D0B8-4288-85FE-324E0FB87F98}"/>
              </a:ext>
            </a:extLst>
          </p:cNvPr>
          <p:cNvSpPr txBox="1"/>
          <p:nvPr/>
        </p:nvSpPr>
        <p:spPr>
          <a:xfrm>
            <a:off x="3482481" y="6362005"/>
            <a:ext cx="1339213" cy="369332"/>
          </a:xfrm>
          <a:prstGeom prst="rect">
            <a:avLst/>
          </a:prstGeom>
          <a:solidFill>
            <a:schemeClr val="tx1"/>
          </a:solidFill>
        </p:spPr>
        <p:txBody>
          <a:bodyPr wrap="square" rtlCol="0">
            <a:spAutoFit/>
          </a:bodyPr>
          <a:lstStyle/>
          <a:p>
            <a:pPr algn="ctr"/>
            <a:r>
              <a:rPr lang="en-US" dirty="0">
                <a:solidFill>
                  <a:schemeClr val="bg1"/>
                </a:solidFill>
              </a:rPr>
              <a:t>Residues</a:t>
            </a:r>
          </a:p>
        </p:txBody>
      </p:sp>
      <p:sp>
        <p:nvSpPr>
          <p:cNvPr id="124" name="Rectangle 123">
            <a:extLst>
              <a:ext uri="{FF2B5EF4-FFF2-40B4-BE49-F238E27FC236}">
                <a16:creationId xmlns:a16="http://schemas.microsoft.com/office/drawing/2014/main" id="{F1BCE712-8695-4137-ABF8-5C120E801361}"/>
              </a:ext>
            </a:extLst>
          </p:cNvPr>
          <p:cNvSpPr/>
          <p:nvPr/>
        </p:nvSpPr>
        <p:spPr>
          <a:xfrm>
            <a:off x="8500927" y="3201538"/>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125" name="Rectangle 124">
            <a:extLst>
              <a:ext uri="{FF2B5EF4-FFF2-40B4-BE49-F238E27FC236}">
                <a16:creationId xmlns:a16="http://schemas.microsoft.com/office/drawing/2014/main" id="{2535FCC6-18DE-4688-BE47-6FEC84380002}"/>
              </a:ext>
            </a:extLst>
          </p:cNvPr>
          <p:cNvSpPr/>
          <p:nvPr/>
        </p:nvSpPr>
        <p:spPr>
          <a:xfrm>
            <a:off x="8500926" y="3407199"/>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126" name="Rectangle 125">
            <a:extLst>
              <a:ext uri="{FF2B5EF4-FFF2-40B4-BE49-F238E27FC236}">
                <a16:creationId xmlns:a16="http://schemas.microsoft.com/office/drawing/2014/main" id="{C5798C1F-885F-486B-BFCE-9CB4BC5A7900}"/>
              </a:ext>
            </a:extLst>
          </p:cNvPr>
          <p:cNvSpPr/>
          <p:nvPr/>
        </p:nvSpPr>
        <p:spPr>
          <a:xfrm>
            <a:off x="8500926" y="3612860"/>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127" name="Rectangle 126">
            <a:extLst>
              <a:ext uri="{FF2B5EF4-FFF2-40B4-BE49-F238E27FC236}">
                <a16:creationId xmlns:a16="http://schemas.microsoft.com/office/drawing/2014/main" id="{EB2D22B8-358F-4BB3-B437-698CDB34877C}"/>
              </a:ext>
            </a:extLst>
          </p:cNvPr>
          <p:cNvSpPr/>
          <p:nvPr/>
        </p:nvSpPr>
        <p:spPr>
          <a:xfrm>
            <a:off x="8500926" y="3818521"/>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128" name="Rectangle 127">
            <a:extLst>
              <a:ext uri="{FF2B5EF4-FFF2-40B4-BE49-F238E27FC236}">
                <a16:creationId xmlns:a16="http://schemas.microsoft.com/office/drawing/2014/main" id="{3E18975A-B027-4FFA-919C-400FB33CCDE6}"/>
              </a:ext>
            </a:extLst>
          </p:cNvPr>
          <p:cNvSpPr/>
          <p:nvPr/>
        </p:nvSpPr>
        <p:spPr>
          <a:xfrm>
            <a:off x="8500926" y="4024181"/>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129" name="Rectangle 128">
            <a:extLst>
              <a:ext uri="{FF2B5EF4-FFF2-40B4-BE49-F238E27FC236}">
                <a16:creationId xmlns:a16="http://schemas.microsoft.com/office/drawing/2014/main" id="{CC86061B-BBFB-4842-AA76-BE2BD1F8B72D}"/>
              </a:ext>
            </a:extLst>
          </p:cNvPr>
          <p:cNvSpPr/>
          <p:nvPr/>
        </p:nvSpPr>
        <p:spPr>
          <a:xfrm>
            <a:off x="8500927" y="2995876"/>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130" name="Rectangle 129">
            <a:extLst>
              <a:ext uri="{FF2B5EF4-FFF2-40B4-BE49-F238E27FC236}">
                <a16:creationId xmlns:a16="http://schemas.microsoft.com/office/drawing/2014/main" id="{A4350867-47E4-4AAF-98E7-D1FFBBCCF7B0}"/>
              </a:ext>
            </a:extLst>
          </p:cNvPr>
          <p:cNvSpPr/>
          <p:nvPr/>
        </p:nvSpPr>
        <p:spPr>
          <a:xfrm>
            <a:off x="8500926" y="4229842"/>
            <a:ext cx="276293" cy="20566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solidFill>
                  <a:schemeClr val="tx1"/>
                </a:solidFill>
              </a:rPr>
              <a:t>-</a:t>
            </a:r>
          </a:p>
        </p:txBody>
      </p:sp>
      <p:sp>
        <p:nvSpPr>
          <p:cNvPr id="131" name="Arrow: Right 130">
            <a:extLst>
              <a:ext uri="{FF2B5EF4-FFF2-40B4-BE49-F238E27FC236}">
                <a16:creationId xmlns:a16="http://schemas.microsoft.com/office/drawing/2014/main" id="{0C12BCEF-9766-4CCA-8D9E-F3A57F471094}"/>
              </a:ext>
            </a:extLst>
          </p:cNvPr>
          <p:cNvSpPr/>
          <p:nvPr/>
        </p:nvSpPr>
        <p:spPr>
          <a:xfrm rot="19258253" flipV="1">
            <a:off x="4675445" y="4461459"/>
            <a:ext cx="985974"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2" name="Rectangle: Rounded Corners 131">
            <a:extLst>
              <a:ext uri="{FF2B5EF4-FFF2-40B4-BE49-F238E27FC236}">
                <a16:creationId xmlns:a16="http://schemas.microsoft.com/office/drawing/2014/main" id="{6A1F5AEF-D0D5-4129-8CDF-7C8A66B84862}"/>
              </a:ext>
            </a:extLst>
          </p:cNvPr>
          <p:cNvSpPr/>
          <p:nvPr/>
        </p:nvSpPr>
        <p:spPr>
          <a:xfrm>
            <a:off x="5633854" y="3268254"/>
            <a:ext cx="1712569" cy="75438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Linear Combination</a:t>
            </a:r>
          </a:p>
        </p:txBody>
      </p:sp>
      <p:sp>
        <p:nvSpPr>
          <p:cNvPr id="133" name="Arrow: Right 132">
            <a:extLst>
              <a:ext uri="{FF2B5EF4-FFF2-40B4-BE49-F238E27FC236}">
                <a16:creationId xmlns:a16="http://schemas.microsoft.com/office/drawing/2014/main" id="{340DC981-7DAB-48D3-9DA9-4B852E7C361D}"/>
              </a:ext>
            </a:extLst>
          </p:cNvPr>
          <p:cNvSpPr/>
          <p:nvPr/>
        </p:nvSpPr>
        <p:spPr>
          <a:xfrm>
            <a:off x="7600247" y="3537792"/>
            <a:ext cx="591988"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4" name="TextBox 133">
            <a:extLst>
              <a:ext uri="{FF2B5EF4-FFF2-40B4-BE49-F238E27FC236}">
                <a16:creationId xmlns:a16="http://schemas.microsoft.com/office/drawing/2014/main" id="{263D0446-C64B-4104-ACA1-E72E987CA177}"/>
              </a:ext>
            </a:extLst>
          </p:cNvPr>
          <p:cNvSpPr txBox="1"/>
          <p:nvPr/>
        </p:nvSpPr>
        <p:spPr>
          <a:xfrm>
            <a:off x="7799489" y="4756774"/>
            <a:ext cx="1769056" cy="369332"/>
          </a:xfrm>
          <a:prstGeom prst="rect">
            <a:avLst/>
          </a:prstGeom>
          <a:solidFill>
            <a:schemeClr val="tx1"/>
          </a:solidFill>
        </p:spPr>
        <p:txBody>
          <a:bodyPr wrap="square" rtlCol="0">
            <a:spAutoFit/>
          </a:bodyPr>
          <a:lstStyle/>
          <a:p>
            <a:pPr algn="ctr"/>
            <a:r>
              <a:rPr lang="en-US" dirty="0">
                <a:solidFill>
                  <a:schemeClr val="bg1"/>
                </a:solidFill>
              </a:rPr>
              <a:t>Final Residue</a:t>
            </a:r>
          </a:p>
        </p:txBody>
      </p:sp>
      <p:sp>
        <p:nvSpPr>
          <p:cNvPr id="135" name="Arrow: Right 134">
            <a:extLst>
              <a:ext uri="{FF2B5EF4-FFF2-40B4-BE49-F238E27FC236}">
                <a16:creationId xmlns:a16="http://schemas.microsoft.com/office/drawing/2014/main" id="{B6ED6460-C772-4DA9-899A-F46A915D776E}"/>
              </a:ext>
            </a:extLst>
          </p:cNvPr>
          <p:cNvSpPr/>
          <p:nvPr/>
        </p:nvSpPr>
        <p:spPr>
          <a:xfrm>
            <a:off x="2414526" y="3601020"/>
            <a:ext cx="946125"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6" name="TextBox 135">
            <a:extLst>
              <a:ext uri="{FF2B5EF4-FFF2-40B4-BE49-F238E27FC236}">
                <a16:creationId xmlns:a16="http://schemas.microsoft.com/office/drawing/2014/main" id="{68090CB0-B95F-4F98-BB7A-A2AA09E9AAF3}"/>
              </a:ext>
            </a:extLst>
          </p:cNvPr>
          <p:cNvSpPr txBox="1"/>
          <p:nvPr/>
        </p:nvSpPr>
        <p:spPr>
          <a:xfrm>
            <a:off x="2029928" y="2969559"/>
            <a:ext cx="1742613" cy="646331"/>
          </a:xfrm>
          <a:prstGeom prst="rect">
            <a:avLst/>
          </a:prstGeom>
          <a:noFill/>
        </p:spPr>
        <p:txBody>
          <a:bodyPr wrap="square" rtlCol="0">
            <a:spAutoFit/>
          </a:bodyPr>
          <a:lstStyle/>
          <a:p>
            <a:pPr algn="ctr"/>
            <a:r>
              <a:rPr lang="en-US" dirty="0"/>
              <a:t>Align and Cancel </a:t>
            </a:r>
            <a:r>
              <a:rPr lang="en-US" dirty="0">
                <a:solidFill>
                  <a:srgbClr val="FF0000"/>
                </a:solidFill>
              </a:rPr>
              <a:t>2nd Path</a:t>
            </a:r>
          </a:p>
        </p:txBody>
      </p:sp>
      <p:pic>
        <p:nvPicPr>
          <p:cNvPr id="137" name="Picture 136">
            <a:extLst>
              <a:ext uri="{FF2B5EF4-FFF2-40B4-BE49-F238E27FC236}">
                <a16:creationId xmlns:a16="http://schemas.microsoft.com/office/drawing/2014/main" id="{9B1FB08D-764F-42B0-A8FC-20A8E6960E80}"/>
              </a:ext>
            </a:extLst>
          </p:cNvPr>
          <p:cNvPicPr>
            <a:picLocks noChangeAspect="1"/>
          </p:cNvPicPr>
          <p:nvPr/>
        </p:nvPicPr>
        <p:blipFill rotWithShape="1">
          <a:blip r:embed="rId7">
            <a:duotone>
              <a:schemeClr val="accent2">
                <a:shade val="45000"/>
                <a:satMod val="135000"/>
              </a:schemeClr>
              <a:prstClr val="white"/>
            </a:duotone>
          </a:blip>
          <a:srcRect l="48357" r="25005"/>
          <a:stretch/>
        </p:blipFill>
        <p:spPr>
          <a:xfrm rot="5400000">
            <a:off x="3484074" y="3582306"/>
            <a:ext cx="1285014" cy="243089"/>
          </a:xfrm>
          <a:prstGeom prst="rect">
            <a:avLst/>
          </a:prstGeom>
        </p:spPr>
      </p:pic>
      <p:pic>
        <p:nvPicPr>
          <p:cNvPr id="138" name="Picture 137">
            <a:extLst>
              <a:ext uri="{FF2B5EF4-FFF2-40B4-BE49-F238E27FC236}">
                <a16:creationId xmlns:a16="http://schemas.microsoft.com/office/drawing/2014/main" id="{48C2DB7F-14C2-477B-B791-8DE100E33FDD}"/>
              </a:ext>
            </a:extLst>
          </p:cNvPr>
          <p:cNvPicPr>
            <a:picLocks noChangeAspect="1"/>
          </p:cNvPicPr>
          <p:nvPr/>
        </p:nvPicPr>
        <p:blipFill rotWithShape="1">
          <a:blip r:embed="rId7">
            <a:duotone>
              <a:schemeClr val="accent5">
                <a:shade val="45000"/>
                <a:satMod val="135000"/>
              </a:schemeClr>
              <a:prstClr val="white"/>
            </a:duotone>
          </a:blip>
          <a:srcRect l="41602" r="31291"/>
          <a:stretch/>
        </p:blipFill>
        <p:spPr>
          <a:xfrm rot="5400000">
            <a:off x="853118" y="4760580"/>
            <a:ext cx="1488981" cy="314834"/>
          </a:xfrm>
          <a:prstGeom prst="rect">
            <a:avLst/>
          </a:prstGeom>
        </p:spPr>
      </p:pic>
      <p:pic>
        <p:nvPicPr>
          <p:cNvPr id="139" name="Picture 138">
            <a:extLst>
              <a:ext uri="{FF2B5EF4-FFF2-40B4-BE49-F238E27FC236}">
                <a16:creationId xmlns:a16="http://schemas.microsoft.com/office/drawing/2014/main" id="{107957BC-9F41-40C5-83EF-C1E0E806F72C}"/>
              </a:ext>
            </a:extLst>
          </p:cNvPr>
          <p:cNvPicPr>
            <a:picLocks noChangeAspect="1"/>
          </p:cNvPicPr>
          <p:nvPr/>
        </p:nvPicPr>
        <p:blipFill rotWithShape="1">
          <a:blip r:embed="rId7">
            <a:duotone>
              <a:schemeClr val="accent5">
                <a:shade val="45000"/>
                <a:satMod val="135000"/>
              </a:schemeClr>
              <a:prstClr val="white"/>
            </a:duotone>
          </a:blip>
          <a:srcRect l="33984" r="37133"/>
          <a:stretch/>
        </p:blipFill>
        <p:spPr>
          <a:xfrm rot="5400000">
            <a:off x="75607" y="4759129"/>
            <a:ext cx="1503147" cy="303573"/>
          </a:xfrm>
          <a:prstGeom prst="rect">
            <a:avLst/>
          </a:prstGeom>
        </p:spPr>
      </p:pic>
      <p:pic>
        <p:nvPicPr>
          <p:cNvPr id="140" name="Picture 139">
            <a:extLst>
              <a:ext uri="{FF2B5EF4-FFF2-40B4-BE49-F238E27FC236}">
                <a16:creationId xmlns:a16="http://schemas.microsoft.com/office/drawing/2014/main" id="{5FCB6DE8-921F-4E49-8117-7DFBAFFE3991}"/>
              </a:ext>
            </a:extLst>
          </p:cNvPr>
          <p:cNvPicPr>
            <a:picLocks noChangeAspect="1"/>
          </p:cNvPicPr>
          <p:nvPr/>
        </p:nvPicPr>
        <p:blipFill rotWithShape="1">
          <a:blip r:embed="rId7">
            <a:duotone>
              <a:schemeClr val="accent2">
                <a:shade val="45000"/>
                <a:satMod val="135000"/>
              </a:schemeClr>
              <a:prstClr val="white"/>
            </a:duotone>
          </a:blip>
          <a:srcRect l="41602" r="31291"/>
          <a:stretch/>
        </p:blipFill>
        <p:spPr>
          <a:xfrm rot="5400000">
            <a:off x="3477267" y="5268039"/>
            <a:ext cx="1339743" cy="243089"/>
          </a:xfrm>
          <a:prstGeom prst="rect">
            <a:avLst/>
          </a:prstGeom>
        </p:spPr>
      </p:pic>
      <p:pic>
        <p:nvPicPr>
          <p:cNvPr id="141" name="Picture 140">
            <a:extLst>
              <a:ext uri="{FF2B5EF4-FFF2-40B4-BE49-F238E27FC236}">
                <a16:creationId xmlns:a16="http://schemas.microsoft.com/office/drawing/2014/main" id="{44CA2EBB-D6FA-43FA-94F4-E17649E6BAE7}"/>
              </a:ext>
            </a:extLst>
          </p:cNvPr>
          <p:cNvPicPr>
            <a:picLocks noChangeAspect="1"/>
          </p:cNvPicPr>
          <p:nvPr/>
        </p:nvPicPr>
        <p:blipFill rotWithShape="1">
          <a:blip r:embed="rId7">
            <a:duotone>
              <a:schemeClr val="accent2">
                <a:shade val="45000"/>
                <a:satMod val="135000"/>
              </a:schemeClr>
              <a:prstClr val="white"/>
            </a:duotone>
          </a:blip>
          <a:srcRect l="41602" r="31291"/>
          <a:stretch/>
        </p:blipFill>
        <p:spPr>
          <a:xfrm rot="5400000">
            <a:off x="3419336" y="1878058"/>
            <a:ext cx="1380319" cy="239546"/>
          </a:xfrm>
          <a:prstGeom prst="rect">
            <a:avLst/>
          </a:prstGeom>
        </p:spPr>
      </p:pic>
      <p:sp>
        <p:nvSpPr>
          <p:cNvPr id="142" name="Rectangle: Rounded Corners 141">
            <a:extLst>
              <a:ext uri="{FF2B5EF4-FFF2-40B4-BE49-F238E27FC236}">
                <a16:creationId xmlns:a16="http://schemas.microsoft.com/office/drawing/2014/main" id="{B496BA9E-FA7D-4E3C-BEFF-B5B037577969}"/>
              </a:ext>
            </a:extLst>
          </p:cNvPr>
          <p:cNvSpPr/>
          <p:nvPr/>
        </p:nvSpPr>
        <p:spPr>
          <a:xfrm>
            <a:off x="3742268" y="1245627"/>
            <a:ext cx="773819" cy="4813828"/>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Arrow: Right 142">
            <a:extLst>
              <a:ext uri="{FF2B5EF4-FFF2-40B4-BE49-F238E27FC236}">
                <a16:creationId xmlns:a16="http://schemas.microsoft.com/office/drawing/2014/main" id="{2A29FD44-63D2-414D-B21C-BEEB050452DF}"/>
              </a:ext>
            </a:extLst>
          </p:cNvPr>
          <p:cNvSpPr/>
          <p:nvPr/>
        </p:nvSpPr>
        <p:spPr>
          <a:xfrm>
            <a:off x="4694777" y="3601020"/>
            <a:ext cx="586513" cy="2056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6" name="TextBox 145">
                <a:extLst>
                  <a:ext uri="{FF2B5EF4-FFF2-40B4-BE49-F238E27FC236}">
                    <a16:creationId xmlns:a16="http://schemas.microsoft.com/office/drawing/2014/main" id="{7E8A8A46-94D0-4F34-B3D1-AAD629E41CB3}"/>
                  </a:ext>
                </a:extLst>
              </p:cNvPr>
              <p:cNvSpPr txBox="1"/>
              <p:nvPr/>
            </p:nvSpPr>
            <p:spPr>
              <a:xfrm>
                <a:off x="0" y="5610566"/>
                <a:ext cx="12192000" cy="1200329"/>
              </a:xfrm>
              <a:prstGeom prst="rect">
                <a:avLst/>
              </a:prstGeom>
              <a:solidFill>
                <a:schemeClr val="accent1">
                  <a:lumMod val="20000"/>
                  <a:lumOff val="80000"/>
                </a:schemeClr>
              </a:solidFill>
            </p:spPr>
            <p:txBody>
              <a:bodyPr wrap="square" rtlCol="0">
                <a:spAutoFit/>
              </a:bodyPr>
              <a:lstStyle/>
              <a:p>
                <a:pPr algn="ctr"/>
                <a:r>
                  <a:rPr lang="en-US" sz="3600" dirty="0"/>
                  <a:t>Theoretically, residues of all </a:t>
                </a:r>
                <a14:m>
                  <m:oMath xmlns:m="http://schemas.openxmlformats.org/officeDocument/2006/math">
                    <m:r>
                      <a:rPr lang="en-US" sz="3600" b="0" i="1" smtClean="0">
                        <a:latin typeface="Cambria Math" panose="02040503050406030204" pitchFamily="18" charset="0"/>
                      </a:rPr>
                      <m:t>𝑘</m:t>
                    </m:r>
                  </m:oMath>
                </a14:m>
                <a:r>
                  <a:rPr lang="en-US" sz="3600" dirty="0"/>
                  <a:t> paths </a:t>
                </a:r>
              </a:p>
              <a:p>
                <a:pPr algn="ctr"/>
                <a:r>
                  <a:rPr lang="en-US" sz="3600" dirty="0"/>
                  <a:t>are </a:t>
                </a:r>
                <a:r>
                  <a:rPr lang="en-US" sz="3600" dirty="0">
                    <a:solidFill>
                      <a:srgbClr val="FF0000"/>
                    </a:solidFill>
                  </a:rPr>
                  <a:t>linearly dependent </a:t>
                </a:r>
                <a:r>
                  <a:rPr lang="en-US" sz="2800" dirty="0"/>
                  <a:t>(proof in the paper)</a:t>
                </a:r>
                <a:endParaRPr lang="en-US" sz="3600" dirty="0"/>
              </a:p>
            </p:txBody>
          </p:sp>
        </mc:Choice>
        <mc:Fallback xmlns="">
          <p:sp>
            <p:nvSpPr>
              <p:cNvPr id="146" name="TextBox 145">
                <a:extLst>
                  <a:ext uri="{FF2B5EF4-FFF2-40B4-BE49-F238E27FC236}">
                    <a16:creationId xmlns:a16="http://schemas.microsoft.com/office/drawing/2014/main" id="{7E8A8A46-94D0-4F34-B3D1-AAD629E41CB3}"/>
                  </a:ext>
                </a:extLst>
              </p:cNvPr>
              <p:cNvSpPr txBox="1">
                <a:spLocks noRot="1" noChangeAspect="1" noMove="1" noResize="1" noEditPoints="1" noAdjustHandles="1" noChangeArrowheads="1" noChangeShapeType="1" noTextEdit="1"/>
              </p:cNvSpPr>
              <p:nvPr/>
            </p:nvSpPr>
            <p:spPr>
              <a:xfrm>
                <a:off x="0" y="5610566"/>
                <a:ext cx="12192000" cy="1200329"/>
              </a:xfrm>
              <a:prstGeom prst="rect">
                <a:avLst/>
              </a:prstGeom>
              <a:blipFill>
                <a:blip r:embed="rId8"/>
                <a:stretch>
                  <a:fillRect t="-7614" b="-1827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BAF5B61-A512-42A2-828F-473A4D7892EF}"/>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altLang="zh-TW" sz="3200" b="1" dirty="0"/>
                  <a:t> </a:t>
                </a:r>
                <a:r>
                  <a:rPr lang="zh-TW" altLang="en-US" sz="3200" b="1" dirty="0"/>
                  <a:t>  </a:t>
                </a:r>
                <a:r>
                  <a:rPr lang="en-US" altLang="zh-TW" sz="3200" b="1" dirty="0"/>
                  <a:t>IAC</a:t>
                </a:r>
                <a:r>
                  <a:rPr lang="zh-TW" altLang="en-US" sz="3200" b="1" dirty="0"/>
                  <a:t> </a:t>
                </a:r>
                <a:r>
                  <a:rPr lang="en-US" altLang="zh-TW" sz="3200" b="1" dirty="0"/>
                  <a:t>step K: Compute </a:t>
                </a:r>
                <a14:m>
                  <m:oMath xmlns:m="http://schemas.openxmlformats.org/officeDocument/2006/math">
                    <m:sSub>
                      <m:sSubPr>
                        <m:ctrlPr>
                          <a:rPr lang="en-US" sz="3200" i="1">
                            <a:latin typeface="Cambria Math" panose="02040503050406030204" pitchFamily="18" charset="0"/>
                          </a:rPr>
                        </m:ctrlPr>
                      </m:sSubPr>
                      <m:e>
                        <m:r>
                          <a:rPr lang="en-US" sz="3200" i="1">
                            <a:latin typeface="Cambria Math" panose="02040503050406030204" pitchFamily="18" charset="0"/>
                          </a:rPr>
                          <m:t>𝐴𝑜𝐴</m:t>
                        </m:r>
                      </m:e>
                      <m:sub>
                        <m:r>
                          <a:rPr lang="en-US" sz="3200" i="1">
                            <a:latin typeface="Cambria Math" panose="02040503050406030204" pitchFamily="18" charset="0"/>
                          </a:rPr>
                          <m:t>𝑘</m:t>
                        </m:r>
                      </m:sub>
                    </m:sSub>
                  </m:oMath>
                </a14:m>
                <a:r>
                  <a:rPr lang="en-US" altLang="zh-TW" sz="3200" b="1" dirty="0"/>
                  <a:t> </a:t>
                </a:r>
                <a:endParaRPr lang="en-US" sz="4000" b="1" dirty="0"/>
              </a:p>
            </p:txBody>
          </p:sp>
        </mc:Choice>
        <mc:Fallback xmlns="">
          <p:sp>
            <p:nvSpPr>
              <p:cNvPr id="2" name="TextBox 1">
                <a:extLst>
                  <a:ext uri="{FF2B5EF4-FFF2-40B4-BE49-F238E27FC236}">
                    <a16:creationId xmlns:a16="http://schemas.microsoft.com/office/drawing/2014/main" id="{8BAF5B61-A512-42A2-828F-473A4D7892EF}"/>
                  </a:ext>
                </a:extLst>
              </p:cNvPr>
              <p:cNvSpPr txBox="1">
                <a:spLocks noRot="1" noChangeAspect="1" noMove="1" noResize="1" noEditPoints="1" noAdjustHandles="1" noChangeArrowheads="1" noChangeShapeType="1" noTextEdit="1"/>
              </p:cNvSpPr>
              <p:nvPr/>
            </p:nvSpPr>
            <p:spPr>
              <a:xfrm>
                <a:off x="0" y="326756"/>
                <a:ext cx="12192000" cy="584775"/>
              </a:xfrm>
              <a:prstGeom prst="rect">
                <a:avLst/>
              </a:prstGeom>
              <a:blipFill>
                <a:blip r:embed="rId9"/>
                <a:stretch>
                  <a:fillRect t="-12500" b="-34375"/>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4211216254"/>
      </p:ext>
    </p:extLst>
  </p:cSld>
  <p:clrMapOvr>
    <a:masterClrMapping/>
  </p:clrMapOvr>
  <mc:AlternateContent xmlns:mc="http://schemas.openxmlformats.org/markup-compatibility/2006">
    <mc:Choice xmlns:p14="http://schemas.microsoft.com/office/powerpoint/2010/main" Requires="p14">
      <p:transition spd="slow" p14:dur="2000" advTm="16449"/>
    </mc:Choice>
    <mc:Fallback>
      <p:transition spd="slow" advTm="1644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43" grpId="0" animBg="1"/>
      <p:bldP spid="14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68A00214-588A-46AD-AB03-258563EE80A6}"/>
                  </a:ext>
                </a:extLst>
              </p:cNvPr>
              <p:cNvSpPr txBox="1"/>
              <p:nvPr/>
            </p:nvSpPr>
            <p:spPr>
              <a:xfrm>
                <a:off x="1219200" y="1845732"/>
                <a:ext cx="9787467" cy="2308324"/>
              </a:xfrm>
              <a:prstGeom prst="rect">
                <a:avLst/>
              </a:prstGeom>
              <a:noFill/>
            </p:spPr>
            <p:txBody>
              <a:bodyPr wrap="square" rtlCol="0">
                <a:spAutoFit/>
              </a:bodyPr>
              <a:lstStyle/>
              <a:p>
                <a:pPr marL="514350" indent="-514350">
                  <a:buFont typeface="+mj-lt"/>
                  <a:buAutoNum type="arabicPeriod"/>
                </a:pPr>
                <a:r>
                  <a:rPr lang="en-US" sz="3600" dirty="0"/>
                  <a:t>Find </a:t>
                </a:r>
                <a14:m>
                  <m:oMath xmlns:m="http://schemas.openxmlformats.org/officeDocument/2006/math">
                    <m:r>
                      <a:rPr lang="en-US" sz="3600" b="0" i="1" smtClean="0">
                        <a:latin typeface="Cambria Math" panose="02040503050406030204" pitchFamily="18" charset="0"/>
                      </a:rPr>
                      <m:t>𝐴𝑜</m:t>
                    </m:r>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𝐴</m:t>
                        </m:r>
                      </m:e>
                      <m:sub>
                        <m:r>
                          <a:rPr lang="en-US" sz="3600" b="0" i="1" smtClean="0">
                            <a:latin typeface="Cambria Math" panose="02040503050406030204" pitchFamily="18" charset="0"/>
                          </a:rPr>
                          <m:t>1</m:t>
                        </m:r>
                      </m:sub>
                    </m:sSub>
                  </m:oMath>
                </a14:m>
                <a:r>
                  <a:rPr lang="en-US" sz="3600" dirty="0"/>
                  <a:t> : Align and cancel on </a:t>
                </a:r>
                <a:r>
                  <a:rPr lang="en-US" sz="3600" dirty="0">
                    <a:solidFill>
                      <a:srgbClr val="FF0000"/>
                    </a:solidFill>
                  </a:rPr>
                  <a:t>first few samples</a:t>
                </a:r>
              </a:p>
              <a:p>
                <a:pPr marL="514350" indent="-514350">
                  <a:buFont typeface="+mj-lt"/>
                  <a:buAutoNum type="arabicPeriod"/>
                </a:pPr>
                <a:r>
                  <a:rPr lang="en-US" sz="3600" dirty="0"/>
                  <a:t>Find </a:t>
                </a:r>
                <a14:m>
                  <m:oMath xmlns:m="http://schemas.openxmlformats.org/officeDocument/2006/math">
                    <m:r>
                      <a:rPr lang="en-US" sz="3600" b="0" i="1" smtClean="0">
                        <a:latin typeface="Cambria Math" panose="02040503050406030204" pitchFamily="18" charset="0"/>
                      </a:rPr>
                      <m:t>𝐴𝑜</m:t>
                    </m:r>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𝐴</m:t>
                        </m:r>
                      </m:e>
                      <m:sub>
                        <m:r>
                          <a:rPr lang="en-US" sz="3600" b="0" i="1" smtClean="0">
                            <a:latin typeface="Cambria Math" panose="02040503050406030204" pitchFamily="18" charset="0"/>
                          </a:rPr>
                          <m:t>𝑘</m:t>
                        </m:r>
                      </m:sub>
                    </m:sSub>
                  </m:oMath>
                </a14:m>
                <a:r>
                  <a:rPr lang="en-US" sz="3600" dirty="0"/>
                  <a:t>: On next few samples after </a:t>
                </a:r>
                <a14:m>
                  <m:oMath xmlns:m="http://schemas.openxmlformats.org/officeDocument/2006/math">
                    <m:r>
                      <a:rPr lang="en-US" sz="3600" i="1">
                        <a:latin typeface="Cambria Math" panose="02040503050406030204" pitchFamily="18" charset="0"/>
                      </a:rPr>
                      <m:t>𝐴𝑜</m:t>
                    </m:r>
                    <m:sSub>
                      <m:sSubPr>
                        <m:ctrlPr>
                          <a:rPr lang="en-US" sz="3600" i="1">
                            <a:latin typeface="Cambria Math" panose="02040503050406030204" pitchFamily="18" charset="0"/>
                          </a:rPr>
                        </m:ctrlPr>
                      </m:sSubPr>
                      <m:e>
                        <m:r>
                          <a:rPr lang="en-US" sz="3600" i="1">
                            <a:latin typeface="Cambria Math" panose="02040503050406030204" pitchFamily="18" charset="0"/>
                          </a:rPr>
                          <m:t>𝐴</m:t>
                        </m:r>
                      </m:e>
                      <m:sub>
                        <m:r>
                          <a:rPr lang="en-US" sz="3600" i="1">
                            <a:latin typeface="Cambria Math" panose="02040503050406030204" pitchFamily="18" charset="0"/>
                          </a:rPr>
                          <m:t>𝑘</m:t>
                        </m:r>
                        <m:r>
                          <a:rPr lang="en-US" sz="3600" b="0" i="1" smtClean="0">
                            <a:latin typeface="Cambria Math" panose="02040503050406030204" pitchFamily="18" charset="0"/>
                          </a:rPr>
                          <m:t>−1</m:t>
                        </m:r>
                      </m:sub>
                    </m:sSub>
                  </m:oMath>
                </a14:m>
                <a:r>
                  <a:rPr lang="en-US" sz="3600" dirty="0"/>
                  <a:t>, find </a:t>
                </a:r>
                <a14:m>
                  <m:oMath xmlns:m="http://schemas.openxmlformats.org/officeDocument/2006/math">
                    <m:sSub>
                      <m:sSubPr>
                        <m:ctrlPr>
                          <a:rPr lang="en-US" sz="3600" i="1" smtClean="0">
                            <a:solidFill>
                              <a:srgbClr val="FF0000"/>
                            </a:solidFill>
                            <a:latin typeface="Cambria Math" panose="02040503050406030204" pitchFamily="18" charset="0"/>
                          </a:rPr>
                        </m:ctrlPr>
                      </m:sSubPr>
                      <m:e>
                        <m:r>
                          <a:rPr lang="en-US" sz="3600" i="1">
                            <a:solidFill>
                              <a:srgbClr val="FF0000"/>
                            </a:solidFill>
                            <a:latin typeface="Cambria Math" panose="02040503050406030204" pitchFamily="18" charset="0"/>
                          </a:rPr>
                          <m:t>𝐴𝑜𝐴</m:t>
                        </m:r>
                      </m:e>
                      <m:sub>
                        <m:r>
                          <a:rPr lang="en-US" sz="3600" b="0" i="1" smtClean="0">
                            <a:solidFill>
                              <a:srgbClr val="FF0000"/>
                            </a:solidFill>
                            <a:latin typeface="Cambria Math" panose="02040503050406030204" pitchFamily="18" charset="0"/>
                          </a:rPr>
                          <m:t>𝑘</m:t>
                        </m:r>
                      </m:sub>
                    </m:sSub>
                  </m:oMath>
                </a14:m>
                <a:r>
                  <a:rPr lang="en-US" altLang="zh-TW" sz="3600" b="1" dirty="0">
                    <a:solidFill>
                      <a:srgbClr val="FF0000"/>
                    </a:solidFill>
                  </a:rPr>
                  <a:t>, </a:t>
                </a:r>
                <a14:m>
                  <m:oMath xmlns:m="http://schemas.openxmlformats.org/officeDocument/2006/math">
                    <m:r>
                      <m:rPr>
                        <m:sty m:val="p"/>
                      </m:rPr>
                      <a:rPr lang="en-US" altLang="zh-TW" sz="3600">
                        <a:solidFill>
                          <a:srgbClr val="FF0000"/>
                        </a:solidFill>
                        <a:latin typeface="Cambria Math" panose="02040503050406030204" pitchFamily="18" charset="0"/>
                      </a:rPr>
                      <m:t>Δ</m:t>
                    </m:r>
                    <m:sSub>
                      <m:sSubPr>
                        <m:ctrlPr>
                          <a:rPr lang="en-US" altLang="zh-TW" sz="3600" i="1">
                            <a:solidFill>
                              <a:srgbClr val="FF0000"/>
                            </a:solidFill>
                            <a:latin typeface="Cambria Math" panose="02040503050406030204" pitchFamily="18" charset="0"/>
                          </a:rPr>
                        </m:ctrlPr>
                      </m:sSubPr>
                      <m:e>
                        <m:r>
                          <m:rPr>
                            <m:sty m:val="p"/>
                          </m:rPr>
                          <a:rPr lang="en-US" altLang="zh-TW" sz="3600">
                            <a:solidFill>
                              <a:srgbClr val="FF0000"/>
                            </a:solidFill>
                            <a:latin typeface="Cambria Math" panose="02040503050406030204" pitchFamily="18" charset="0"/>
                          </a:rPr>
                          <m:t>t</m:t>
                        </m:r>
                      </m:e>
                      <m:sub>
                        <m:r>
                          <m:rPr>
                            <m:sty m:val="p"/>
                          </m:rPr>
                          <a:rPr lang="en-US" altLang="zh-TW" sz="3600">
                            <a:solidFill>
                              <a:srgbClr val="FF0000"/>
                            </a:solidFill>
                            <a:latin typeface="Cambria Math" panose="02040503050406030204" pitchFamily="18" charset="0"/>
                          </a:rPr>
                          <m:t>k</m:t>
                        </m:r>
                      </m:sub>
                    </m:sSub>
                  </m:oMath>
                </a14:m>
                <a:r>
                  <a:rPr lang="en-US" altLang="zh-TW" sz="3600" dirty="0">
                    <a:solidFill>
                      <a:srgbClr val="FF0000"/>
                    </a:solidFill>
                  </a:rPr>
                  <a:t>, </a:t>
                </a:r>
                <a14:m>
                  <m:oMath xmlns:m="http://schemas.openxmlformats.org/officeDocument/2006/math">
                    <m:sSub>
                      <m:sSubPr>
                        <m:ctrlPr>
                          <a:rPr lang="en-US" altLang="zh-TW" sz="3600" i="1">
                            <a:solidFill>
                              <a:srgbClr val="FF0000"/>
                            </a:solidFill>
                            <a:latin typeface="Cambria Math" panose="02040503050406030204" pitchFamily="18" charset="0"/>
                          </a:rPr>
                        </m:ctrlPr>
                      </m:sSubPr>
                      <m:e>
                        <m:r>
                          <a:rPr lang="en-US" altLang="zh-TW" sz="3600" i="1">
                            <a:solidFill>
                              <a:srgbClr val="FF0000"/>
                            </a:solidFill>
                            <a:latin typeface="Cambria Math" panose="02040503050406030204" pitchFamily="18" charset="0"/>
                          </a:rPr>
                          <m:t>𝛼</m:t>
                        </m:r>
                      </m:e>
                      <m:sub>
                        <m:r>
                          <a:rPr lang="en-US" altLang="zh-TW" sz="3600" i="1">
                            <a:solidFill>
                              <a:srgbClr val="FF0000"/>
                            </a:solidFill>
                            <a:latin typeface="Cambria Math" panose="02040503050406030204" pitchFamily="18" charset="0"/>
                          </a:rPr>
                          <m:t>𝑘</m:t>
                        </m:r>
                      </m:sub>
                    </m:sSub>
                  </m:oMath>
                </a14:m>
                <a:r>
                  <a:rPr lang="en-US" sz="3600" dirty="0">
                    <a:solidFill>
                      <a:srgbClr val="FF0000"/>
                    </a:solidFill>
                  </a:rPr>
                  <a:t> </a:t>
                </a:r>
                <a:r>
                  <a:rPr lang="en-US" sz="3600" dirty="0"/>
                  <a:t>that minimize the final residue of all </a:t>
                </a:r>
                <a14:m>
                  <m:oMath xmlns:m="http://schemas.openxmlformats.org/officeDocument/2006/math">
                    <m:r>
                      <a:rPr lang="en-US" sz="3600" b="0" i="1" smtClean="0">
                        <a:latin typeface="Cambria Math" panose="02040503050406030204" pitchFamily="18" charset="0"/>
                      </a:rPr>
                      <m:t>𝑘</m:t>
                    </m:r>
                  </m:oMath>
                </a14:m>
                <a:r>
                  <a:rPr lang="en-US" sz="3600" dirty="0">
                    <a:solidFill>
                      <a:srgbClr val="FF0000"/>
                    </a:solidFill>
                  </a:rPr>
                  <a:t> </a:t>
                </a:r>
                <a:r>
                  <a:rPr lang="en-US" sz="3600" dirty="0"/>
                  <a:t>paths.</a:t>
                </a:r>
              </a:p>
            </p:txBody>
          </p:sp>
        </mc:Choice>
        <mc:Fallback xmlns="">
          <p:sp>
            <p:nvSpPr>
              <p:cNvPr id="2" name="TextBox 1">
                <a:extLst>
                  <a:ext uri="{FF2B5EF4-FFF2-40B4-BE49-F238E27FC236}">
                    <a16:creationId xmlns:a16="http://schemas.microsoft.com/office/drawing/2014/main" id="{68A00214-588A-46AD-AB03-258563EE80A6}"/>
                  </a:ext>
                </a:extLst>
              </p:cNvPr>
              <p:cNvSpPr txBox="1">
                <a:spLocks noRot="1" noChangeAspect="1" noMove="1" noResize="1" noEditPoints="1" noAdjustHandles="1" noChangeArrowheads="1" noChangeShapeType="1" noTextEdit="1"/>
              </p:cNvSpPr>
              <p:nvPr/>
            </p:nvSpPr>
            <p:spPr>
              <a:xfrm>
                <a:off x="1219200" y="1845732"/>
                <a:ext cx="9787467" cy="2308324"/>
              </a:xfrm>
              <a:prstGeom prst="rect">
                <a:avLst/>
              </a:prstGeom>
              <a:blipFill>
                <a:blip r:embed="rId4"/>
                <a:stretch>
                  <a:fillRect l="-1930" t="-4497" r="-1557" b="-925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CC4C41A-6A5E-4891-9687-82DACA6B59F1}"/>
                  </a:ext>
                </a:extLst>
              </p:cNvPr>
              <p:cNvSpPr txBox="1"/>
              <p:nvPr/>
            </p:nvSpPr>
            <p:spPr>
              <a:xfrm>
                <a:off x="0" y="5610566"/>
                <a:ext cx="12192000" cy="646331"/>
              </a:xfrm>
              <a:prstGeom prst="rect">
                <a:avLst/>
              </a:prstGeom>
              <a:solidFill>
                <a:schemeClr val="accent1">
                  <a:lumMod val="20000"/>
                  <a:lumOff val="80000"/>
                </a:schemeClr>
              </a:solidFill>
            </p:spPr>
            <p:txBody>
              <a:bodyPr wrap="square" rtlCol="0">
                <a:spAutoFit/>
              </a:bodyPr>
              <a:lstStyle/>
              <a:p>
                <a:pPr algn="ctr"/>
                <a:r>
                  <a:rPr lang="en-US" sz="3600" dirty="0"/>
                  <a:t>Over-determined: </a:t>
                </a:r>
                <a14:m>
                  <m:oMath xmlns:m="http://schemas.openxmlformats.org/officeDocument/2006/math">
                    <m:r>
                      <a:rPr lang="en-US" sz="3600" i="1">
                        <a:latin typeface="Cambria Math" panose="02040503050406030204" pitchFamily="18" charset="0"/>
                      </a:rPr>
                      <m:t>𝑁</m:t>
                    </m:r>
                    <m:r>
                      <a:rPr lang="en-US" sz="3600" i="1">
                        <a:latin typeface="Cambria Math" panose="02040503050406030204" pitchFamily="18" charset="0"/>
                      </a:rPr>
                      <m:t>≫</m:t>
                    </m:r>
                    <m:r>
                      <a:rPr lang="en-US" sz="3600" i="1">
                        <a:latin typeface="Cambria Math" panose="02040503050406030204" pitchFamily="18" charset="0"/>
                      </a:rPr>
                      <m:t>𝑘</m:t>
                    </m:r>
                  </m:oMath>
                </a14:m>
                <a:r>
                  <a:rPr lang="en-US" sz="3600" dirty="0"/>
                  <a:t> samples decided by </a:t>
                </a:r>
                <a14:m>
                  <m:oMath xmlns:m="http://schemas.openxmlformats.org/officeDocument/2006/math">
                    <m:r>
                      <a:rPr lang="en-US" sz="3600" i="1">
                        <a:solidFill>
                          <a:srgbClr val="FF0000"/>
                        </a:solidFill>
                        <a:latin typeface="Cambria Math" panose="02040503050406030204" pitchFamily="18" charset="0"/>
                      </a:rPr>
                      <m:t>3×</m:t>
                    </m:r>
                    <m:r>
                      <a:rPr lang="en-US" sz="3600" i="1">
                        <a:solidFill>
                          <a:srgbClr val="FF0000"/>
                        </a:solidFill>
                        <a:latin typeface="Cambria Math" panose="02040503050406030204" pitchFamily="18" charset="0"/>
                      </a:rPr>
                      <m:t>𝑘</m:t>
                    </m:r>
                  </m:oMath>
                </a14:m>
                <a:r>
                  <a:rPr lang="en-US" sz="3600" dirty="0">
                    <a:solidFill>
                      <a:srgbClr val="FF0000"/>
                    </a:solidFill>
                  </a:rPr>
                  <a:t> </a:t>
                </a:r>
                <a:r>
                  <a:rPr lang="en-US" sz="3600" dirty="0"/>
                  <a:t>variables.</a:t>
                </a:r>
              </a:p>
            </p:txBody>
          </p:sp>
        </mc:Choice>
        <mc:Fallback xmlns="">
          <p:sp>
            <p:nvSpPr>
              <p:cNvPr id="4" name="TextBox 3">
                <a:extLst>
                  <a:ext uri="{FF2B5EF4-FFF2-40B4-BE49-F238E27FC236}">
                    <a16:creationId xmlns:a16="http://schemas.microsoft.com/office/drawing/2014/main" id="{CCC4C41A-6A5E-4891-9687-82DACA6B59F1}"/>
                  </a:ext>
                </a:extLst>
              </p:cNvPr>
              <p:cNvSpPr txBox="1">
                <a:spLocks noRot="1" noChangeAspect="1" noMove="1" noResize="1" noEditPoints="1" noAdjustHandles="1" noChangeArrowheads="1" noChangeShapeType="1" noTextEdit="1"/>
              </p:cNvSpPr>
              <p:nvPr/>
            </p:nvSpPr>
            <p:spPr>
              <a:xfrm>
                <a:off x="0" y="5610566"/>
                <a:ext cx="12192000" cy="646331"/>
              </a:xfrm>
              <a:prstGeom prst="rect">
                <a:avLst/>
              </a:prstGeom>
              <a:blipFill>
                <a:blip r:embed="rId5"/>
                <a:stretch>
                  <a:fillRect t="-14151" b="-3490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981854E0-D58C-420F-99FE-8779A5C8129B}"/>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altLang="zh-TW" sz="3200" b="1" dirty="0"/>
                  <a:t> </a:t>
                </a:r>
                <a:r>
                  <a:rPr lang="zh-TW" altLang="en-US" sz="3200" b="1" dirty="0"/>
                  <a:t>   </a:t>
                </a:r>
                <a:r>
                  <a:rPr lang="en-US" altLang="zh-TW" sz="3200" b="1" dirty="0"/>
                  <a:t>IAC</a:t>
                </a:r>
                <a:r>
                  <a:rPr lang="zh-TW" altLang="en-US" sz="3200" b="1" dirty="0"/>
                  <a:t> </a:t>
                </a:r>
                <a:r>
                  <a:rPr lang="en-US" altLang="zh-TW" sz="3200" b="1" dirty="0"/>
                  <a:t>Summary: Find optimal </a:t>
                </a:r>
                <a14:m>
                  <m:oMath xmlns:m="http://schemas.openxmlformats.org/officeDocument/2006/math">
                    <m:sSub>
                      <m:sSubPr>
                        <m:ctrlPr>
                          <a:rPr lang="en-US" sz="3200" i="1">
                            <a:latin typeface="Cambria Math" panose="02040503050406030204" pitchFamily="18" charset="0"/>
                          </a:rPr>
                        </m:ctrlPr>
                      </m:sSubPr>
                      <m:e>
                        <m:r>
                          <a:rPr lang="en-US" sz="3200" i="1">
                            <a:latin typeface="Cambria Math" panose="02040503050406030204" pitchFamily="18" charset="0"/>
                          </a:rPr>
                          <m:t>𝐴𝑜𝐴</m:t>
                        </m:r>
                      </m:e>
                      <m:sub>
                        <m:r>
                          <a:rPr lang="en-US" sz="3200" i="1">
                            <a:latin typeface="Cambria Math" panose="02040503050406030204" pitchFamily="18" charset="0"/>
                          </a:rPr>
                          <m:t>𝑘</m:t>
                        </m:r>
                      </m:sub>
                    </m:sSub>
                  </m:oMath>
                </a14:m>
                <a:r>
                  <a:rPr lang="en-US" altLang="zh-TW" sz="3200" b="1" dirty="0"/>
                  <a:t>, </a:t>
                </a:r>
                <a14:m>
                  <m:oMath xmlns:m="http://schemas.openxmlformats.org/officeDocument/2006/math">
                    <m:r>
                      <m:rPr>
                        <m:sty m:val="p"/>
                      </m:rPr>
                      <a:rPr lang="en-US" altLang="zh-TW" sz="3200">
                        <a:latin typeface="Cambria Math" panose="02040503050406030204" pitchFamily="18" charset="0"/>
                      </a:rPr>
                      <m:t>Δ</m:t>
                    </m:r>
                    <m:sSub>
                      <m:sSubPr>
                        <m:ctrlPr>
                          <a:rPr lang="en-US" altLang="zh-TW" sz="3200" i="1">
                            <a:latin typeface="Cambria Math" panose="02040503050406030204" pitchFamily="18" charset="0"/>
                          </a:rPr>
                        </m:ctrlPr>
                      </m:sSubPr>
                      <m:e>
                        <m:r>
                          <m:rPr>
                            <m:sty m:val="p"/>
                          </m:rPr>
                          <a:rPr lang="en-US" altLang="zh-TW" sz="3200">
                            <a:latin typeface="Cambria Math" panose="02040503050406030204" pitchFamily="18" charset="0"/>
                          </a:rPr>
                          <m:t>t</m:t>
                        </m:r>
                      </m:e>
                      <m:sub>
                        <m:r>
                          <m:rPr>
                            <m:sty m:val="p"/>
                          </m:rPr>
                          <a:rPr lang="en-US" altLang="zh-TW" sz="3200">
                            <a:latin typeface="Cambria Math" panose="02040503050406030204" pitchFamily="18" charset="0"/>
                          </a:rPr>
                          <m:t>k</m:t>
                        </m:r>
                      </m:sub>
                    </m:sSub>
                  </m:oMath>
                </a14:m>
                <a:r>
                  <a:rPr lang="en-US" altLang="zh-TW" sz="3200" dirty="0"/>
                  <a:t>, </a:t>
                </a:r>
                <a14:m>
                  <m:oMath xmlns:m="http://schemas.openxmlformats.org/officeDocument/2006/math">
                    <m:sSub>
                      <m:sSubPr>
                        <m:ctrlPr>
                          <a:rPr lang="en-US" altLang="zh-TW" sz="3200" i="1">
                            <a:latin typeface="Cambria Math" panose="02040503050406030204" pitchFamily="18" charset="0"/>
                          </a:rPr>
                        </m:ctrlPr>
                      </m:sSubPr>
                      <m:e>
                        <m:r>
                          <a:rPr lang="en-US" altLang="zh-TW" sz="3200" i="1">
                            <a:latin typeface="Cambria Math" panose="02040503050406030204" pitchFamily="18" charset="0"/>
                          </a:rPr>
                          <m:t>𝛼</m:t>
                        </m:r>
                      </m:e>
                      <m:sub>
                        <m:r>
                          <a:rPr lang="en-US" altLang="zh-TW" sz="3200" i="1">
                            <a:latin typeface="Cambria Math" panose="02040503050406030204" pitchFamily="18" charset="0"/>
                          </a:rPr>
                          <m:t>𝑘</m:t>
                        </m:r>
                      </m:sub>
                    </m:sSub>
                  </m:oMath>
                </a14:m>
                <a:r>
                  <a:rPr lang="en-US" altLang="zh-TW" sz="3200" dirty="0"/>
                  <a:t>    </a:t>
                </a:r>
                <a:endParaRPr lang="en-US" sz="4000" dirty="0"/>
              </a:p>
            </p:txBody>
          </p:sp>
        </mc:Choice>
        <mc:Fallback xmlns="">
          <p:sp>
            <p:nvSpPr>
              <p:cNvPr id="3" name="TextBox 2">
                <a:extLst>
                  <a:ext uri="{FF2B5EF4-FFF2-40B4-BE49-F238E27FC236}">
                    <a16:creationId xmlns:a16="http://schemas.microsoft.com/office/drawing/2014/main" id="{981854E0-D58C-420F-99FE-8779A5C8129B}"/>
                  </a:ext>
                </a:extLst>
              </p:cNvPr>
              <p:cNvSpPr txBox="1">
                <a:spLocks noRot="1" noChangeAspect="1" noMove="1" noResize="1" noEditPoints="1" noAdjustHandles="1" noChangeArrowheads="1" noChangeShapeType="1" noTextEdit="1"/>
              </p:cNvSpPr>
              <p:nvPr/>
            </p:nvSpPr>
            <p:spPr>
              <a:xfrm>
                <a:off x="0" y="326756"/>
                <a:ext cx="12192000" cy="584775"/>
              </a:xfrm>
              <a:prstGeom prst="rect">
                <a:avLst/>
              </a:prstGeom>
              <a:blipFill>
                <a:blip r:embed="rId6"/>
                <a:stretch>
                  <a:fillRect t="-12500" b="-34375"/>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780247977"/>
      </p:ext>
    </p:extLst>
  </p:cSld>
  <p:clrMapOvr>
    <a:masterClrMapping/>
  </p:clrMapOvr>
  <mc:AlternateContent xmlns:mc="http://schemas.openxmlformats.org/markup-compatibility/2006">
    <mc:Choice xmlns:p14="http://schemas.microsoft.com/office/powerpoint/2010/main" Requires="p14">
      <p:transition spd="slow" p14:dur="2000" advTm="52637"/>
    </mc:Choice>
    <mc:Fallback>
      <p:transition spd="slow" advTm="5263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6BDF6ADC-1641-44BD-8B3C-8E53E8F04098}"/>
              </a:ext>
            </a:extLst>
          </p:cNvPr>
          <p:cNvSpPr txBox="1"/>
          <p:nvPr/>
        </p:nvSpPr>
        <p:spPr>
          <a:xfrm>
            <a:off x="3570401" y="2462822"/>
            <a:ext cx="5607432" cy="769441"/>
          </a:xfrm>
          <a:prstGeom prst="rect">
            <a:avLst/>
          </a:prstGeom>
          <a:solidFill>
            <a:srgbClr val="FFFFFF">
              <a:alpha val="69804"/>
            </a:srgbClr>
          </a:solidFill>
        </p:spPr>
        <p:txBody>
          <a:bodyPr wrap="none" rtlCol="0">
            <a:spAutoFit/>
          </a:bodyPr>
          <a:lstStyle>
            <a:defPPr>
              <a:defRPr lang="en-US"/>
            </a:defPPr>
            <a:lvl1pPr>
              <a:defRPr sz="4400">
                <a:solidFill>
                  <a:schemeClr val="bg1">
                    <a:lumMod val="65000"/>
                  </a:schemeClr>
                </a:solidFill>
              </a:defRPr>
            </a:lvl1pPr>
          </a:lstStyle>
          <a:p>
            <a:r>
              <a:rPr lang="en-US" altLang="zh-TW" dirty="0"/>
              <a:t>1. A new </a:t>
            </a:r>
            <a:r>
              <a:rPr lang="en-US" altLang="zh-TW" dirty="0" err="1"/>
              <a:t>AoA</a:t>
            </a:r>
            <a:r>
              <a:rPr lang="en-US" altLang="zh-TW" dirty="0"/>
              <a:t> algorithm</a:t>
            </a:r>
            <a:endParaRPr lang="en-US" dirty="0"/>
          </a:p>
        </p:txBody>
      </p:sp>
      <p:sp>
        <p:nvSpPr>
          <p:cNvPr id="30" name="TextBox 29">
            <a:extLst>
              <a:ext uri="{FF2B5EF4-FFF2-40B4-BE49-F238E27FC236}">
                <a16:creationId xmlns:a16="http://schemas.microsoft.com/office/drawing/2014/main" id="{094EABEB-C4ED-45D0-A97D-45440CC4DDF0}"/>
              </a:ext>
            </a:extLst>
          </p:cNvPr>
          <p:cNvSpPr txBox="1"/>
          <p:nvPr/>
        </p:nvSpPr>
        <p:spPr>
          <a:xfrm>
            <a:off x="2588497" y="3625738"/>
            <a:ext cx="7571240" cy="769441"/>
          </a:xfrm>
          <a:prstGeom prst="rect">
            <a:avLst/>
          </a:prstGeom>
          <a:solidFill>
            <a:srgbClr val="FFFFFF">
              <a:alpha val="69804"/>
            </a:srgbClr>
          </a:solidFill>
        </p:spPr>
        <p:txBody>
          <a:bodyPr wrap="none" rtlCol="0">
            <a:spAutoFit/>
          </a:bodyPr>
          <a:lstStyle/>
          <a:p>
            <a:r>
              <a:rPr lang="en-US" sz="4400" dirty="0"/>
              <a:t>2. Application: voice localization</a:t>
            </a:r>
          </a:p>
        </p:txBody>
      </p:sp>
      <p:sp>
        <p:nvSpPr>
          <p:cNvPr id="2" name="TextBox 1">
            <a:extLst>
              <a:ext uri="{FF2B5EF4-FFF2-40B4-BE49-F238E27FC236}">
                <a16:creationId xmlns:a16="http://schemas.microsoft.com/office/drawing/2014/main" id="{EF1AA6EF-8BA9-40B1-9FF2-D50300350D3C}"/>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This paper</a:t>
            </a:r>
          </a:p>
        </p:txBody>
      </p:sp>
    </p:spTree>
    <p:extLst>
      <p:ext uri="{BB962C8B-B14F-4D97-AF65-F5344CB8AC3E}">
        <p14:creationId xmlns:p14="http://schemas.microsoft.com/office/powerpoint/2010/main" val="985626876"/>
      </p:ext>
    </p:extLst>
  </p:cSld>
  <p:clrMapOvr>
    <a:masterClrMapping/>
  </p:clrMapOvr>
  <mc:AlternateContent xmlns:mc="http://schemas.openxmlformats.org/markup-compatibility/2006">
    <mc:Choice xmlns:p14="http://schemas.microsoft.com/office/powerpoint/2010/main" Requires="p14">
      <p:transition spd="slow" p14:dur="2000" advTm="7172"/>
    </mc:Choice>
    <mc:Fallback>
      <p:transition spd="slow" advTm="7172"/>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B45A8-F23E-49B9-A39F-B15D1258BCD9}"/>
              </a:ext>
            </a:extLst>
          </p:cNvPr>
          <p:cNvSpPr/>
          <p:nvPr/>
        </p:nvSpPr>
        <p:spPr>
          <a:xfrm>
            <a:off x="-66192" y="0"/>
            <a:ext cx="12258191" cy="68579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054" name="Picture 6" descr="bed, bedroom, carpet, curtains, pillows, cushions">
            <a:extLst>
              <a:ext uri="{FF2B5EF4-FFF2-40B4-BE49-F238E27FC236}">
                <a16:creationId xmlns:a16="http://schemas.microsoft.com/office/drawing/2014/main" id="{98AE8328-9A72-4D2B-9EC5-F0E3A9480B0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2201" r="-3" b="5446"/>
          <a:stretch/>
        </p:blipFill>
        <p:spPr bwMode="auto">
          <a:xfrm>
            <a:off x="-66191" y="0"/>
            <a:ext cx="7215381" cy="2969294"/>
          </a:xfrm>
          <a:custGeom>
            <a:avLst/>
            <a:gdLst/>
            <a:ahLst/>
            <a:cxnLst/>
            <a:rect l="l" t="t" r="r" b="b"/>
            <a:pathLst>
              <a:path w="7215401" h="2969304">
                <a:moveTo>
                  <a:pt x="0" y="0"/>
                </a:moveTo>
                <a:lnTo>
                  <a:pt x="677334" y="0"/>
                </a:lnTo>
                <a:lnTo>
                  <a:pt x="1168036" y="0"/>
                </a:lnTo>
                <a:lnTo>
                  <a:pt x="1205499" y="0"/>
                </a:lnTo>
                <a:lnTo>
                  <a:pt x="1647632" y="0"/>
                </a:lnTo>
                <a:lnTo>
                  <a:pt x="7215401" y="0"/>
                </a:lnTo>
                <a:lnTo>
                  <a:pt x="5840224" y="2969304"/>
                </a:lnTo>
                <a:lnTo>
                  <a:pt x="0" y="2969304"/>
                </a:lnTo>
                <a:close/>
              </a:path>
            </a:pathLst>
          </a:custGeom>
          <a:noFill/>
          <a:extLst>
            <a:ext uri="{909E8E84-426E-40DD-AFC4-6F175D3DCCD1}">
              <a14:hiddenFill xmlns:a14="http://schemas.microsoft.com/office/drawing/2010/main">
                <a:solidFill>
                  <a:srgbClr val="FFFFFF"/>
                </a:solidFill>
              </a14:hiddenFill>
            </a:ext>
          </a:extLst>
        </p:spPr>
      </p:pic>
      <p:pic>
        <p:nvPicPr>
          <p:cNvPr id="2056" name="Picture 8" descr="home, interior, room, house, furniture, design, decor, modern, home interior, luxury, residential">
            <a:extLst>
              <a:ext uri="{FF2B5EF4-FFF2-40B4-BE49-F238E27FC236}">
                <a16:creationId xmlns:a16="http://schemas.microsoft.com/office/drawing/2014/main" id="{FBC85267-0C27-40DC-A3D2-35613510E2C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72" r="1" b="1"/>
          <a:stretch/>
        </p:blipFill>
        <p:spPr bwMode="auto">
          <a:xfrm>
            <a:off x="5622233" y="10"/>
            <a:ext cx="6569769" cy="3750724"/>
          </a:xfrm>
          <a:custGeom>
            <a:avLst/>
            <a:gdLst/>
            <a:ahLst/>
            <a:cxnLst/>
            <a:rect l="l" t="t" r="r" b="b"/>
            <a:pathLst>
              <a:path w="6569769" h="3750734">
                <a:moveTo>
                  <a:pt x="1738471" y="0"/>
                </a:moveTo>
                <a:lnTo>
                  <a:pt x="6569769" y="0"/>
                </a:lnTo>
                <a:lnTo>
                  <a:pt x="6569769" y="3750734"/>
                </a:lnTo>
                <a:lnTo>
                  <a:pt x="0" y="3750734"/>
                </a:lnTo>
                <a:close/>
              </a:path>
            </a:pathLst>
          </a:custGeom>
          <a:noFill/>
          <a:extLst>
            <a:ext uri="{909E8E84-426E-40DD-AFC4-6F175D3DCCD1}">
              <a14:hiddenFill xmlns:a14="http://schemas.microsoft.com/office/drawing/2010/main">
                <a:solidFill>
                  <a:srgbClr val="FFFFFF"/>
                </a:solidFill>
              </a14:hiddenFill>
            </a:ext>
          </a:extLst>
        </p:spPr>
      </p:pic>
      <p:pic>
        <p:nvPicPr>
          <p:cNvPr id="2050" name="Picture 2" descr="office, home, house, desk, chair, lamp, contemporary, home office interior, furniture, room, space">
            <a:extLst>
              <a:ext uri="{FF2B5EF4-FFF2-40B4-BE49-F238E27FC236}">
                <a16:creationId xmlns:a16="http://schemas.microsoft.com/office/drawing/2014/main" id="{23182EB2-5634-4E9E-BE6E-BFB5788893D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7384" b="26857"/>
          <a:stretch/>
        </p:blipFill>
        <p:spPr bwMode="auto">
          <a:xfrm>
            <a:off x="4182011" y="3887894"/>
            <a:ext cx="8009991" cy="2970106"/>
          </a:xfrm>
          <a:custGeom>
            <a:avLst/>
            <a:gdLst/>
            <a:ahLst/>
            <a:cxnLst/>
            <a:rect l="l" t="t" r="r" b="b"/>
            <a:pathLst>
              <a:path w="8009991" h="2970106">
                <a:moveTo>
                  <a:pt x="1376648" y="0"/>
                </a:moveTo>
                <a:lnTo>
                  <a:pt x="8009991" y="0"/>
                </a:lnTo>
                <a:lnTo>
                  <a:pt x="8009991" y="2970106"/>
                </a:lnTo>
                <a:lnTo>
                  <a:pt x="0" y="2970106"/>
                </a:lnTo>
                <a:close/>
              </a:path>
            </a:pathLst>
          </a:custGeom>
          <a:noFill/>
          <a:extLst>
            <a:ext uri="{909E8E84-426E-40DD-AFC4-6F175D3DCCD1}">
              <a14:hiddenFill xmlns:a14="http://schemas.microsoft.com/office/drawing/2010/main">
                <a:solidFill>
                  <a:srgbClr val="FFFFFF"/>
                </a:solidFill>
              </a14:hiddenFill>
            </a:ext>
          </a:extLst>
        </p:spPr>
      </p:pic>
      <p:pic>
        <p:nvPicPr>
          <p:cNvPr id="2058" name="Picture 10" descr="home, kitchen, modern, luxury kitchen, interior, design">
            <a:extLst>
              <a:ext uri="{FF2B5EF4-FFF2-40B4-BE49-F238E27FC236}">
                <a16:creationId xmlns:a16="http://schemas.microsoft.com/office/drawing/2014/main" id="{49781640-581B-4972-A660-749D34D47CB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1" b="9150"/>
          <a:stretch/>
        </p:blipFill>
        <p:spPr bwMode="auto">
          <a:xfrm>
            <a:off x="-66193" y="3106454"/>
            <a:ext cx="6209553" cy="3751536"/>
          </a:xfrm>
          <a:custGeom>
            <a:avLst/>
            <a:gdLst/>
            <a:ahLst/>
            <a:cxnLst/>
            <a:rect l="l" t="t" r="r" b="b"/>
            <a:pathLst>
              <a:path w="6209553" h="3751536">
                <a:moveTo>
                  <a:pt x="0" y="0"/>
                </a:moveTo>
                <a:lnTo>
                  <a:pt x="5776701" y="0"/>
                </a:lnTo>
                <a:lnTo>
                  <a:pt x="4041567" y="3746529"/>
                </a:lnTo>
                <a:lnTo>
                  <a:pt x="6209553" y="3746529"/>
                </a:lnTo>
                <a:lnTo>
                  <a:pt x="6209553" y="3746530"/>
                </a:lnTo>
                <a:lnTo>
                  <a:pt x="1647632" y="3746530"/>
                </a:lnTo>
                <a:lnTo>
                  <a:pt x="1647632" y="3751536"/>
                </a:lnTo>
                <a:lnTo>
                  <a:pt x="0" y="3751536"/>
                </a:lnTo>
                <a:close/>
              </a:path>
            </a:pathLst>
          </a:custGeom>
          <a:noFill/>
          <a:extLst>
            <a:ext uri="{909E8E84-426E-40DD-AFC4-6F175D3DCCD1}">
              <a14:hiddenFill xmlns:a14="http://schemas.microsoft.com/office/drawing/2010/main">
                <a:solidFill>
                  <a:srgbClr val="FFFFFF"/>
                </a:solidFill>
              </a14:hiddenFill>
            </a:ext>
          </a:extLst>
        </p:spPr>
      </p:pic>
      <p:sp>
        <p:nvSpPr>
          <p:cNvPr id="6" name="Oval 5">
            <a:extLst>
              <a:ext uri="{FF2B5EF4-FFF2-40B4-BE49-F238E27FC236}">
                <a16:creationId xmlns:a16="http://schemas.microsoft.com/office/drawing/2014/main" id="{95EA9328-97D4-4FB6-8A46-7ED7DE1F2D6F}"/>
              </a:ext>
            </a:extLst>
          </p:cNvPr>
          <p:cNvSpPr/>
          <p:nvPr/>
        </p:nvSpPr>
        <p:spPr>
          <a:xfrm>
            <a:off x="2870240" y="2290636"/>
            <a:ext cx="5503985" cy="2318000"/>
          </a:xfrm>
          <a:prstGeom prst="ellipse">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Alexa, </a:t>
            </a:r>
          </a:p>
          <a:p>
            <a:pPr algn="ctr"/>
            <a:r>
              <a:rPr lang="en-US" sz="4400" dirty="0">
                <a:solidFill>
                  <a:schemeClr val="tx1"/>
                </a:solidFill>
              </a:rPr>
              <a:t>turn on the light</a:t>
            </a:r>
          </a:p>
        </p:txBody>
      </p:sp>
      <p:pic>
        <p:nvPicPr>
          <p:cNvPr id="16" name="Picture 15" descr="Business woman standing">
            <a:extLst>
              <a:ext uri="{FF2B5EF4-FFF2-40B4-BE49-F238E27FC236}">
                <a16:creationId xmlns:a16="http://schemas.microsoft.com/office/drawing/2014/main" id="{4C98B7CB-C261-474A-930C-6BB884FDFB85}"/>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808" b="53150" l="3358" r="99124">
                        <a14:foregroundMark x1="61314" y1="21284" x2="42920" y2="10339"/>
                        <a14:foregroundMark x1="42920" y1="10339" x2="63942" y2="21850"/>
                        <a14:foregroundMark x1="63942" y1="21850" x2="32993" y2="14015"/>
                        <a14:foregroundMark x1="32993" y1="14015" x2="28613" y2="3958"/>
                        <a14:foregroundMark x1="28613" y1="3958" x2="13577" y2="26373"/>
                        <a14:foregroundMark x1="13577" y1="26373" x2="41606" y2="32795"/>
                        <a14:foregroundMark x1="41606" y1="32795" x2="98832" y2="27908"/>
                        <a14:foregroundMark x1="88029" y1="30735" x2="30803" y2="8401"/>
                        <a14:foregroundMark x1="30803" y1="8401" x2="4380" y2="37722"/>
                        <a14:foregroundMark x1="4380" y1="37722" x2="38540" y2="35380"/>
                        <a14:foregroundMark x1="38540" y1="35380" x2="31241" y2="28473"/>
                        <a14:foregroundMark x1="3358" y1="30735" x2="4672" y2="20921"/>
                        <a14:foregroundMark x1="4672" y1="20921" x2="3358" y2="26010"/>
                        <a14:foregroundMark x1="27883" y1="6018" x2="56934" y2="808"/>
                        <a14:foregroundMark x1="56934" y1="808" x2="64818" y2="1292"/>
                        <a14:foregroundMark x1="13577" y1="45840" x2="99562" y2="47173"/>
                        <a14:foregroundMark x1="11533" y1="49435" x2="66861" y2="48304"/>
                        <a14:foregroundMark x1="66861" y1="48304" x2="77080" y2="48304"/>
                        <a14:foregroundMark x1="15766" y1="51898" x2="73431" y2="49192"/>
                        <a14:foregroundMark x1="8175" y1="53150" x2="84672" y2="49637"/>
                        <a14:foregroundMark x1="56934" y1="43619" x2="16496" y2="21042"/>
                        <a14:foregroundMark x1="16496" y1="21042" x2="16496" y2="20638"/>
                        <a14:backgroundMark x1="14307" y1="55614" x2="65109" y2="55129"/>
                        <a14:backgroundMark x1="65109" y1="55129" x2="83942" y2="52746"/>
                      </a14:backgroundRemoval>
                    </a14:imgEffect>
                  </a14:imgLayer>
                </a14:imgProps>
              </a:ext>
              <a:ext uri="{28A0092B-C50C-407E-A947-70E740481C1C}">
                <a14:useLocalDpi xmlns:a14="http://schemas.microsoft.com/office/drawing/2010/main" val="0"/>
              </a:ext>
            </a:extLst>
          </a:blip>
          <a:srcRect t="-1" b="45223"/>
          <a:stretch/>
        </p:blipFill>
        <p:spPr>
          <a:xfrm>
            <a:off x="1114425" y="3556828"/>
            <a:ext cx="1271380" cy="2518919"/>
          </a:xfrm>
          <a:prstGeom prst="rect">
            <a:avLst/>
          </a:prstGeom>
        </p:spPr>
      </p:pic>
    </p:spTree>
    <p:custDataLst>
      <p:tags r:id="rId1"/>
    </p:custDataLst>
    <p:extLst>
      <p:ext uri="{BB962C8B-B14F-4D97-AF65-F5344CB8AC3E}">
        <p14:creationId xmlns:p14="http://schemas.microsoft.com/office/powerpoint/2010/main" val="3425646241"/>
      </p:ext>
    </p:extLst>
  </p:cSld>
  <p:clrMapOvr>
    <a:masterClrMapping/>
  </p:clrMapOvr>
  <mc:AlternateContent xmlns:mc="http://schemas.openxmlformats.org/markup-compatibility/2006">
    <mc:Choice xmlns:p14="http://schemas.microsoft.com/office/powerpoint/2010/main" Requires="p14">
      <p:transition spd="slow" p14:dur="2000" advTm="14443"/>
    </mc:Choice>
    <mc:Fallback>
      <p:transition spd="slow" advTm="1444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2054"/>
                                        </p:tgtEl>
                                        <p:attrNameLst>
                                          <p:attrName>style.opacity</p:attrName>
                                        </p:attrNameLst>
                                      </p:cBhvr>
                                      <p:to>
                                        <p:strVal val="0.15"/>
                                      </p:to>
                                    </p:set>
                                    <p:animEffect filter="image" prLst="opacity: 0.15">
                                      <p:cBhvr rctx="IE">
                                        <p:cTn id="7" dur="indefinite"/>
                                        <p:tgtEl>
                                          <p:spTgt spid="2054"/>
                                        </p:tgtEl>
                                      </p:cBhvr>
                                    </p:animEffect>
                                  </p:childTnLst>
                                </p:cTn>
                              </p:par>
                              <p:par>
                                <p:cTn id="8" presetID="9" presetClass="emph" presetSubtype="0" nodeType="withEffect">
                                  <p:stCondLst>
                                    <p:cond delay="0"/>
                                  </p:stCondLst>
                                  <p:childTnLst>
                                    <p:set>
                                      <p:cBhvr>
                                        <p:cTn id="9" dur="indefinite"/>
                                        <p:tgtEl>
                                          <p:spTgt spid="2056"/>
                                        </p:tgtEl>
                                        <p:attrNameLst>
                                          <p:attrName>style.opacity</p:attrName>
                                        </p:attrNameLst>
                                      </p:cBhvr>
                                      <p:to>
                                        <p:strVal val="0.15"/>
                                      </p:to>
                                    </p:set>
                                    <p:animEffect filter="image" prLst="opacity: 0.15">
                                      <p:cBhvr rctx="IE">
                                        <p:cTn id="10" dur="indefinite"/>
                                        <p:tgtEl>
                                          <p:spTgt spid="2056"/>
                                        </p:tgtEl>
                                      </p:cBhvr>
                                    </p:animEffect>
                                  </p:childTnLst>
                                </p:cTn>
                              </p:par>
                              <p:par>
                                <p:cTn id="11" presetID="9" presetClass="emph" presetSubtype="0" nodeType="withEffect">
                                  <p:stCondLst>
                                    <p:cond delay="0"/>
                                  </p:stCondLst>
                                  <p:childTnLst>
                                    <p:set>
                                      <p:cBhvr>
                                        <p:cTn id="12" dur="indefinite"/>
                                        <p:tgtEl>
                                          <p:spTgt spid="2058"/>
                                        </p:tgtEl>
                                        <p:attrNameLst>
                                          <p:attrName>style.opacity</p:attrName>
                                        </p:attrNameLst>
                                      </p:cBhvr>
                                      <p:to>
                                        <p:strVal val="0.15"/>
                                      </p:to>
                                    </p:set>
                                    <p:animEffect filter="image" prLst="opacity: 0.15">
                                      <p:cBhvr rctx="IE">
                                        <p:cTn id="13" dur="indefinite"/>
                                        <p:tgtEl>
                                          <p:spTgt spid="2058"/>
                                        </p:tgtEl>
                                      </p:cBhvr>
                                    </p:animEffect>
                                  </p:childTnLst>
                                </p:cTn>
                              </p:par>
                              <p:par>
                                <p:cTn id="14" presetID="9" presetClass="emph" presetSubtype="0" nodeType="withEffect">
                                  <p:stCondLst>
                                    <p:cond delay="0"/>
                                  </p:stCondLst>
                                  <p:childTnLst>
                                    <p:set>
                                      <p:cBhvr>
                                        <p:cTn id="15" dur="indefinite"/>
                                        <p:tgtEl>
                                          <p:spTgt spid="2050"/>
                                        </p:tgtEl>
                                        <p:attrNameLst>
                                          <p:attrName>style.opacity</p:attrName>
                                        </p:attrNameLst>
                                      </p:cBhvr>
                                      <p:to>
                                        <p:strVal val="0.15"/>
                                      </p:to>
                                    </p:set>
                                    <p:animEffect filter="image" prLst="opacity: 0.15">
                                      <p:cBhvr rctx="IE">
                                        <p:cTn id="16" dur="indefinite"/>
                                        <p:tgtEl>
                                          <p:spTgt spid="2050"/>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mph" presetSubtype="0" nodeType="clickEffect">
                                  <p:stCondLst>
                                    <p:cond delay="0"/>
                                  </p:stCondLst>
                                  <p:childTnLst>
                                    <p:set>
                                      <p:cBhvr>
                                        <p:cTn id="20" dur="500"/>
                                        <p:tgtEl>
                                          <p:spTgt spid="2054"/>
                                        </p:tgtEl>
                                        <p:attrNameLst>
                                          <p:attrName>style.opacity</p:attrName>
                                        </p:attrNameLst>
                                      </p:cBhvr>
                                      <p:to>
                                        <p:strVal val="0.75"/>
                                      </p:to>
                                    </p:set>
                                    <p:animEffect filter="image" prLst="opacity: 0.75">
                                      <p:cBhvr rctx="IE">
                                        <p:cTn id="21" dur="500"/>
                                        <p:tgtEl>
                                          <p:spTgt spid="2054"/>
                                        </p:tgtEl>
                                      </p:cBhvr>
                                    </p:animEffect>
                                  </p:childTnLst>
                                </p:cTn>
                              </p:par>
                              <p:par>
                                <p:cTn id="22" presetID="9" presetClass="emph" presetSubtype="0" nodeType="withEffect">
                                  <p:stCondLst>
                                    <p:cond delay="500"/>
                                  </p:stCondLst>
                                  <p:childTnLst>
                                    <p:set>
                                      <p:cBhvr>
                                        <p:cTn id="23" dur="500"/>
                                        <p:tgtEl>
                                          <p:spTgt spid="2056"/>
                                        </p:tgtEl>
                                        <p:attrNameLst>
                                          <p:attrName>style.opacity</p:attrName>
                                        </p:attrNameLst>
                                      </p:cBhvr>
                                      <p:to>
                                        <p:strVal val="0.75"/>
                                      </p:to>
                                    </p:set>
                                    <p:animEffect filter="image" prLst="opacity: 0.75">
                                      <p:cBhvr rctx="IE">
                                        <p:cTn id="24" dur="500"/>
                                        <p:tgtEl>
                                          <p:spTgt spid="2056"/>
                                        </p:tgtEl>
                                      </p:cBhvr>
                                    </p:animEffect>
                                  </p:childTnLst>
                                </p:cTn>
                              </p:par>
                              <p:par>
                                <p:cTn id="25" presetID="9" presetClass="emph" presetSubtype="0" nodeType="withEffect">
                                  <p:stCondLst>
                                    <p:cond delay="1000"/>
                                  </p:stCondLst>
                                  <p:childTnLst>
                                    <p:set>
                                      <p:cBhvr>
                                        <p:cTn id="26" dur="500"/>
                                        <p:tgtEl>
                                          <p:spTgt spid="2058"/>
                                        </p:tgtEl>
                                        <p:attrNameLst>
                                          <p:attrName>style.opacity</p:attrName>
                                        </p:attrNameLst>
                                      </p:cBhvr>
                                      <p:to>
                                        <p:strVal val="0.75"/>
                                      </p:to>
                                    </p:set>
                                    <p:animEffect filter="image" prLst="opacity: 0.75">
                                      <p:cBhvr rctx="IE">
                                        <p:cTn id="27" dur="500"/>
                                        <p:tgtEl>
                                          <p:spTgt spid="2058"/>
                                        </p:tgtEl>
                                      </p:cBhvr>
                                    </p:animEffect>
                                  </p:childTnLst>
                                </p:cTn>
                              </p:par>
                              <p:par>
                                <p:cTn id="28" presetID="9" presetClass="emph" presetSubtype="0" nodeType="withEffect">
                                  <p:stCondLst>
                                    <p:cond delay="1500"/>
                                  </p:stCondLst>
                                  <p:childTnLst>
                                    <p:set>
                                      <p:cBhvr>
                                        <p:cTn id="29" dur="500"/>
                                        <p:tgtEl>
                                          <p:spTgt spid="2050"/>
                                        </p:tgtEl>
                                        <p:attrNameLst>
                                          <p:attrName>style.opacity</p:attrName>
                                        </p:attrNameLst>
                                      </p:cBhvr>
                                      <p:to>
                                        <p:strVal val="0.75"/>
                                      </p:to>
                                    </p:set>
                                    <p:animEffect filter="image" prLst="opacity: 0.75">
                                      <p:cBhvr rctx="IE">
                                        <p:cTn id="30" dur="500"/>
                                        <p:tgtEl>
                                          <p:spTgt spid="2050"/>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mph" presetSubtype="0" nodeType="clickEffect">
                                  <p:stCondLst>
                                    <p:cond delay="0"/>
                                  </p:stCondLst>
                                  <p:childTnLst>
                                    <p:set>
                                      <p:cBhvr>
                                        <p:cTn id="34" dur="indefinite"/>
                                        <p:tgtEl>
                                          <p:spTgt spid="2058"/>
                                        </p:tgtEl>
                                        <p:attrNameLst>
                                          <p:attrName>style.opacity</p:attrName>
                                        </p:attrNameLst>
                                      </p:cBhvr>
                                      <p:to>
                                        <p:strVal val="1"/>
                                      </p:to>
                                    </p:set>
                                    <p:animEffect filter="image" prLst="opacity: 1">
                                      <p:cBhvr rctx="IE">
                                        <p:cTn id="35" dur="indefinite"/>
                                        <p:tgtEl>
                                          <p:spTgt spid="2058"/>
                                        </p:tgtEl>
                                      </p:cBhvr>
                                    </p:animEffect>
                                  </p:childTnLst>
                                </p:cTn>
                              </p:par>
                              <p:par>
                                <p:cTn id="36" presetID="1" presetClass="entr" presetSubtype="0" fill="hold" nodeType="withEffect">
                                  <p:stCondLst>
                                    <p:cond delay="0"/>
                                  </p:stCondLst>
                                  <p:childTnLst>
                                    <p:set>
                                      <p:cBhvr>
                                        <p:cTn id="37"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washing machine, dryer, appliances, laundry, housework, laundry room">
            <a:extLst>
              <a:ext uri="{FF2B5EF4-FFF2-40B4-BE49-F238E27FC236}">
                <a16:creationId xmlns:a16="http://schemas.microsoft.com/office/drawing/2014/main" id="{F3EC477D-A791-45CA-80E2-C0D90FAD326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95306"/>
          <a:stretch/>
        </p:blipFill>
        <p:spPr bwMode="auto">
          <a:xfrm>
            <a:off x="0" y="1"/>
            <a:ext cx="892629" cy="777240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washing machine, dryer, appliances, laundry, housework, laundry room">
            <a:extLst>
              <a:ext uri="{FF2B5EF4-FFF2-40B4-BE49-F238E27FC236}">
                <a16:creationId xmlns:a16="http://schemas.microsoft.com/office/drawing/2014/main" id="{22E353EC-B9B1-4E85-A6E6-3E0B4AEC30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2629" y="0"/>
            <a:ext cx="11331564" cy="753291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Business woman">
            <a:extLst>
              <a:ext uri="{FF2B5EF4-FFF2-40B4-BE49-F238E27FC236}">
                <a16:creationId xmlns:a16="http://schemas.microsoft.com/office/drawing/2014/main" id="{EC44479C-644D-4663-B832-B01D19CCC8D1}"/>
              </a:ext>
            </a:extLst>
          </p:cNvPr>
          <p:cNvPicPr>
            <a:picLocks noChangeAspect="1"/>
          </p:cNvPicPr>
          <p:nvPr/>
        </p:nvPicPr>
        <p:blipFill rotWithShape="1">
          <a:blip r:embed="rId5">
            <a:extLst>
              <a:ext uri="{28A0092B-C50C-407E-A947-70E740481C1C}">
                <a14:useLocalDpi xmlns:a14="http://schemas.microsoft.com/office/drawing/2010/main" val="0"/>
              </a:ext>
            </a:extLst>
          </a:blip>
          <a:srcRect t="-1" b="42435"/>
          <a:stretch/>
        </p:blipFill>
        <p:spPr>
          <a:xfrm>
            <a:off x="-326571" y="1268311"/>
            <a:ext cx="4982153" cy="6836597"/>
          </a:xfrm>
          <a:prstGeom prst="rect">
            <a:avLst/>
          </a:prstGeom>
        </p:spPr>
      </p:pic>
      <p:sp>
        <p:nvSpPr>
          <p:cNvPr id="12" name="Oval 11">
            <a:extLst>
              <a:ext uri="{FF2B5EF4-FFF2-40B4-BE49-F238E27FC236}">
                <a16:creationId xmlns:a16="http://schemas.microsoft.com/office/drawing/2014/main" id="{CD7F4897-908A-4414-8394-A0358C763EAB}"/>
              </a:ext>
            </a:extLst>
          </p:cNvPr>
          <p:cNvSpPr/>
          <p:nvPr/>
        </p:nvSpPr>
        <p:spPr>
          <a:xfrm>
            <a:off x="2164505" y="374750"/>
            <a:ext cx="6845022" cy="2318000"/>
          </a:xfrm>
          <a:prstGeom prst="ellipse">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Alexa, add “</a:t>
            </a:r>
            <a:r>
              <a:rPr lang="en-US" sz="4400" dirty="0">
                <a:solidFill>
                  <a:srgbClr val="FF0000"/>
                </a:solidFill>
              </a:rPr>
              <a:t>urgent</a:t>
            </a:r>
            <a:r>
              <a:rPr lang="en-US" sz="4400" dirty="0">
                <a:solidFill>
                  <a:schemeClr val="tx1"/>
                </a:solidFill>
              </a:rPr>
              <a:t>” to groceries</a:t>
            </a:r>
          </a:p>
        </p:txBody>
      </p:sp>
      <p:sp>
        <p:nvSpPr>
          <p:cNvPr id="14" name="Oval 13">
            <a:extLst>
              <a:ext uri="{FF2B5EF4-FFF2-40B4-BE49-F238E27FC236}">
                <a16:creationId xmlns:a16="http://schemas.microsoft.com/office/drawing/2014/main" id="{36C61F17-3946-411C-AC1A-C010F58592E5}"/>
              </a:ext>
            </a:extLst>
          </p:cNvPr>
          <p:cNvSpPr/>
          <p:nvPr/>
        </p:nvSpPr>
        <p:spPr>
          <a:xfrm>
            <a:off x="4089524" y="3293084"/>
            <a:ext cx="6845022" cy="2318000"/>
          </a:xfrm>
          <a:prstGeom prst="ellipse">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Do you mean “</a:t>
            </a:r>
            <a:r>
              <a:rPr lang="en-US" sz="4400" dirty="0">
                <a:solidFill>
                  <a:srgbClr val="FF0000"/>
                </a:solidFill>
              </a:rPr>
              <a:t>detergent</a:t>
            </a:r>
            <a:r>
              <a:rPr lang="en-US" sz="4400" dirty="0">
                <a:solidFill>
                  <a:schemeClr val="tx1"/>
                </a:solidFill>
              </a:rPr>
              <a:t>”?</a:t>
            </a:r>
          </a:p>
        </p:txBody>
      </p:sp>
      <p:pic>
        <p:nvPicPr>
          <p:cNvPr id="16" name="Picture 2" descr="Amazon Alexa Png , (+) Pictures - trzcacak.rs">
            <a:extLst>
              <a:ext uri="{FF2B5EF4-FFF2-40B4-BE49-F238E27FC236}">
                <a16:creationId xmlns:a16="http://schemas.microsoft.com/office/drawing/2014/main" id="{C185404E-8A56-4606-861F-2458A108B9FC}"/>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3167" b="95000" l="10000" r="90000">
                        <a14:foregroundMark x1="31333" y1="88500" x2="47333" y2="94833"/>
                        <a14:foregroundMark x1="47333" y1="94833" x2="56000" y2="95000"/>
                        <a14:foregroundMark x1="56000" y1="95000" x2="71000" y2="91167"/>
                        <a14:foregroundMark x1="29667" y1="14333" x2="50000" y2="8833"/>
                        <a14:foregroundMark x1="50000" y1="8833" x2="59000" y2="8667"/>
                        <a14:foregroundMark x1="59000" y1="8667" x2="69667" y2="14000"/>
                        <a14:foregroundMark x1="70000" y1="7000" x2="43000" y2="3167"/>
                        <a14:foregroundMark x1="43000" y1="3167" x2="41833" y2="3500"/>
                      </a14:backgroundRemoval>
                    </a14:imgEffect>
                  </a14:imgLayer>
                </a14:imgProps>
              </a:ext>
              <a:ext uri="{28A0092B-C50C-407E-A947-70E740481C1C}">
                <a14:useLocalDpi xmlns:a14="http://schemas.microsoft.com/office/drawing/2010/main" val="0"/>
              </a:ext>
            </a:extLst>
          </a:blip>
          <a:srcRect/>
          <a:stretch>
            <a:fillRect/>
          </a:stretch>
        </p:blipFill>
        <p:spPr bwMode="auto">
          <a:xfrm>
            <a:off x="9950359" y="4360044"/>
            <a:ext cx="2698024" cy="2698024"/>
          </a:xfrm>
          <a:prstGeom prst="rect">
            <a:avLst/>
          </a:prstGeom>
          <a:noFill/>
          <a:effectLst>
            <a:glow rad="228600">
              <a:schemeClr val="accent2">
                <a:satMod val="175000"/>
                <a:alpha val="40000"/>
              </a:schemeClr>
            </a:glow>
          </a:effectLst>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026991285"/>
      </p:ext>
    </p:extLst>
  </p:cSld>
  <p:clrMapOvr>
    <a:masterClrMapping/>
  </p:clrMapOvr>
  <mc:AlternateContent xmlns:mc="http://schemas.openxmlformats.org/markup-compatibility/2006">
    <mc:Choice xmlns:p14="http://schemas.microsoft.com/office/powerpoint/2010/main" Requires="p14">
      <p:transition spd="slow" p14:dur="2000" advTm="15731"/>
    </mc:Choice>
    <mc:Fallback>
      <p:transition spd="slow" advTm="1573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ttps://static.thenounproject.com/png/1278450-200.png">
            <a:extLst>
              <a:ext uri="{FF2B5EF4-FFF2-40B4-BE49-F238E27FC236}">
                <a16:creationId xmlns:a16="http://schemas.microsoft.com/office/drawing/2014/main" id="{53B59515-D129-4911-B031-2154DE4D06E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82865" y="2442457"/>
            <a:ext cx="860597" cy="8671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Can Amazon Alexa localize the user from her voice command</a:t>
            </a:r>
          </a:p>
        </p:txBody>
      </p:sp>
      <p:grpSp>
        <p:nvGrpSpPr>
          <p:cNvPr id="66" name="Group 65">
            <a:extLst>
              <a:ext uri="{FF2B5EF4-FFF2-40B4-BE49-F238E27FC236}">
                <a16:creationId xmlns:a16="http://schemas.microsoft.com/office/drawing/2014/main" id="{E1B31621-E055-47D5-939A-7247F24E04EA}"/>
              </a:ext>
            </a:extLst>
          </p:cNvPr>
          <p:cNvGrpSpPr/>
          <p:nvPr/>
        </p:nvGrpSpPr>
        <p:grpSpPr>
          <a:xfrm>
            <a:off x="3639616" y="1971388"/>
            <a:ext cx="1585194" cy="1022122"/>
            <a:chOff x="1051549" y="3864204"/>
            <a:chExt cx="3557408" cy="1959363"/>
          </a:xfrm>
        </p:grpSpPr>
        <p:pic>
          <p:nvPicPr>
            <p:cNvPr id="67" name="Graphic 66" descr="Radio microphone">
              <a:extLst>
                <a:ext uri="{FF2B5EF4-FFF2-40B4-BE49-F238E27FC236}">
                  <a16:creationId xmlns:a16="http://schemas.microsoft.com/office/drawing/2014/main" id="{B217EBEC-DCEF-464C-A3D1-D8A04411AA2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791145" y="4529299"/>
              <a:ext cx="817812" cy="627886"/>
            </a:xfrm>
            <a:prstGeom prst="rect">
              <a:avLst/>
            </a:prstGeom>
          </p:spPr>
        </p:pic>
        <p:pic>
          <p:nvPicPr>
            <p:cNvPr id="68" name="Graphic 67" descr="Radio microphone">
              <a:extLst>
                <a:ext uri="{FF2B5EF4-FFF2-40B4-BE49-F238E27FC236}">
                  <a16:creationId xmlns:a16="http://schemas.microsoft.com/office/drawing/2014/main" id="{1F95A5E6-E44F-4B07-BFD2-B8E69AD26FC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992275" y="3878946"/>
              <a:ext cx="817812" cy="627886"/>
            </a:xfrm>
            <a:prstGeom prst="rect">
              <a:avLst/>
            </a:prstGeom>
          </p:spPr>
        </p:pic>
        <p:pic>
          <p:nvPicPr>
            <p:cNvPr id="69" name="Graphic 68" descr="Radio microphone">
              <a:extLst>
                <a:ext uri="{FF2B5EF4-FFF2-40B4-BE49-F238E27FC236}">
                  <a16:creationId xmlns:a16="http://schemas.microsoft.com/office/drawing/2014/main" id="{44D8E42B-68BB-4C21-8610-955FF23CC66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854245" y="3864204"/>
              <a:ext cx="821786" cy="630936"/>
            </a:xfrm>
            <a:prstGeom prst="rect">
              <a:avLst/>
            </a:prstGeom>
          </p:spPr>
        </p:pic>
        <p:pic>
          <p:nvPicPr>
            <p:cNvPr id="70" name="Graphic 69" descr="Radio microphone">
              <a:extLst>
                <a:ext uri="{FF2B5EF4-FFF2-40B4-BE49-F238E27FC236}">
                  <a16:creationId xmlns:a16="http://schemas.microsoft.com/office/drawing/2014/main" id="{7608D9EC-5DDB-420F-8F6D-05B211EF6A3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63574" y="5175463"/>
              <a:ext cx="817812" cy="627886"/>
            </a:xfrm>
            <a:prstGeom prst="rect">
              <a:avLst/>
            </a:prstGeom>
          </p:spPr>
        </p:pic>
        <p:pic>
          <p:nvPicPr>
            <p:cNvPr id="71" name="Graphic 70" descr="Radio microphone">
              <a:extLst>
                <a:ext uri="{FF2B5EF4-FFF2-40B4-BE49-F238E27FC236}">
                  <a16:creationId xmlns:a16="http://schemas.microsoft.com/office/drawing/2014/main" id="{E6AF6AFA-1EF8-4B03-BF97-D275F5753D2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75887" y="5195681"/>
              <a:ext cx="817812" cy="627886"/>
            </a:xfrm>
            <a:prstGeom prst="rect">
              <a:avLst/>
            </a:prstGeom>
          </p:spPr>
        </p:pic>
        <p:pic>
          <p:nvPicPr>
            <p:cNvPr id="72" name="Graphic 71" descr="Radio microphone">
              <a:extLst>
                <a:ext uri="{FF2B5EF4-FFF2-40B4-BE49-F238E27FC236}">
                  <a16:creationId xmlns:a16="http://schemas.microsoft.com/office/drawing/2014/main" id="{D7C56790-F3BB-4FA4-8E89-EF7A5F236F4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1549" y="4524899"/>
              <a:ext cx="817813" cy="627886"/>
            </a:xfrm>
            <a:prstGeom prst="rect">
              <a:avLst/>
            </a:prstGeom>
          </p:spPr>
        </p:pic>
      </p:gr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9A3D71F8-214B-4F1C-BD11-7215A79FF441}"/>
                  </a:ext>
                </a:extLst>
              </p:cNvPr>
              <p:cNvSpPr txBox="1"/>
              <p:nvPr/>
            </p:nvSpPr>
            <p:spPr>
              <a:xfrm>
                <a:off x="2579892" y="2536020"/>
                <a:ext cx="579893"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tx1"/>
                              </a:solidFill>
                              <a:latin typeface="Cambria Math" panose="02040503050406030204" pitchFamily="18" charset="0"/>
                            </a:rPr>
                          </m:ctrlPr>
                        </m:sSubPr>
                        <m:e>
                          <m:r>
                            <a:rPr lang="en-US" sz="3600" i="1" dirty="0" smtClean="0">
                              <a:solidFill>
                                <a:schemeClr val="tx1"/>
                              </a:solidFill>
                              <a:latin typeface="Cambria Math" panose="02040503050406030204" pitchFamily="18" charset="0"/>
                            </a:rPr>
                            <m:t>𝜃</m:t>
                          </m:r>
                        </m:e>
                        <m:sub>
                          <m:r>
                            <a:rPr lang="en-US" sz="3600" b="0" i="1" dirty="0" smtClean="0">
                              <a:solidFill>
                                <a:schemeClr val="tx1"/>
                              </a:solidFill>
                              <a:latin typeface="Cambria Math" panose="02040503050406030204" pitchFamily="18" charset="0"/>
                            </a:rPr>
                            <m:t>1,1</m:t>
                          </m:r>
                        </m:sub>
                      </m:sSub>
                    </m:oMath>
                  </m:oMathPara>
                </a14:m>
                <a:endParaRPr lang="en-US" dirty="0">
                  <a:solidFill>
                    <a:schemeClr val="tx1"/>
                  </a:solidFill>
                </a:endParaRPr>
              </a:p>
            </p:txBody>
          </p:sp>
        </mc:Choice>
        <mc:Fallback xmlns="">
          <p:sp>
            <p:nvSpPr>
              <p:cNvPr id="4" name="TextBox 3">
                <a:extLst>
                  <a:ext uri="{FF2B5EF4-FFF2-40B4-BE49-F238E27FC236}">
                    <a16:creationId xmlns:a16="http://schemas.microsoft.com/office/drawing/2014/main" id="{9A3D71F8-214B-4F1C-BD11-7215A79FF441}"/>
                  </a:ext>
                </a:extLst>
              </p:cNvPr>
              <p:cNvSpPr txBox="1">
                <a:spLocks noRot="1" noChangeAspect="1" noMove="1" noResize="1" noEditPoints="1" noAdjustHandles="1" noChangeArrowheads="1" noChangeShapeType="1" noTextEdit="1"/>
              </p:cNvSpPr>
              <p:nvPr/>
            </p:nvSpPr>
            <p:spPr>
              <a:xfrm>
                <a:off x="2579892" y="2536020"/>
                <a:ext cx="579893" cy="670696"/>
              </a:xfrm>
              <a:prstGeom prst="rect">
                <a:avLst/>
              </a:prstGeom>
              <a:blipFill>
                <a:blip r:embed="rId7"/>
                <a:stretch>
                  <a:fillRect r="-3052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EE359557-5A55-4DE4-B0DC-D7CB8D5B2A72}"/>
                  </a:ext>
                </a:extLst>
              </p:cNvPr>
              <p:cNvSpPr txBox="1"/>
              <p:nvPr/>
            </p:nvSpPr>
            <p:spPr>
              <a:xfrm>
                <a:off x="3593275" y="1237487"/>
                <a:ext cx="898207" cy="67069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b="0" i="1" dirty="0" smtClean="0">
                              <a:solidFill>
                                <a:schemeClr val="tx1"/>
                              </a:solidFill>
                              <a:latin typeface="Cambria Math" panose="02040503050406030204" pitchFamily="18" charset="0"/>
                            </a:rPr>
                          </m:ctrlPr>
                        </m:sSubPr>
                        <m:e>
                          <m:r>
                            <a:rPr lang="en-US" sz="3600" i="1" dirty="0" smtClean="0">
                              <a:solidFill>
                                <a:schemeClr val="tx1"/>
                              </a:solidFill>
                              <a:latin typeface="Cambria Math" panose="02040503050406030204" pitchFamily="18" charset="0"/>
                            </a:rPr>
                            <m:t>𝜃</m:t>
                          </m:r>
                        </m:e>
                        <m:sub>
                          <m:r>
                            <a:rPr lang="en-US" sz="3600" b="0" i="1" dirty="0" smtClean="0">
                              <a:solidFill>
                                <a:schemeClr val="tx1"/>
                              </a:solidFill>
                              <a:latin typeface="Cambria Math" panose="02040503050406030204" pitchFamily="18" charset="0"/>
                            </a:rPr>
                            <m:t>1,2</m:t>
                          </m:r>
                        </m:sub>
                      </m:sSub>
                    </m:oMath>
                  </m:oMathPara>
                </a14:m>
                <a:endParaRPr lang="en-US" dirty="0">
                  <a:solidFill>
                    <a:srgbClr val="FF0000"/>
                  </a:solidFill>
                </a:endParaRPr>
              </a:p>
            </p:txBody>
          </p:sp>
        </mc:Choice>
        <mc:Fallback xmlns="">
          <p:sp>
            <p:nvSpPr>
              <p:cNvPr id="12" name="TextBox 11">
                <a:extLst>
                  <a:ext uri="{FF2B5EF4-FFF2-40B4-BE49-F238E27FC236}">
                    <a16:creationId xmlns:a16="http://schemas.microsoft.com/office/drawing/2014/main" id="{EE359557-5A55-4DE4-B0DC-D7CB8D5B2A72}"/>
                  </a:ext>
                </a:extLst>
              </p:cNvPr>
              <p:cNvSpPr txBox="1">
                <a:spLocks noRot="1" noChangeAspect="1" noMove="1" noResize="1" noEditPoints="1" noAdjustHandles="1" noChangeArrowheads="1" noChangeShapeType="1" noTextEdit="1"/>
              </p:cNvSpPr>
              <p:nvPr/>
            </p:nvSpPr>
            <p:spPr>
              <a:xfrm>
                <a:off x="3593275" y="1237487"/>
                <a:ext cx="898207" cy="670696"/>
              </a:xfrm>
              <a:prstGeom prst="rect">
                <a:avLst/>
              </a:prstGeom>
              <a:blipFill>
                <a:blip r:embed="rId8"/>
                <a:stretch>
                  <a:fillRect/>
                </a:stretch>
              </a:blipFill>
            </p:spPr>
            <p:txBody>
              <a:bodyPr/>
              <a:lstStyle/>
              <a:p>
                <a:r>
                  <a:rPr lang="en-US">
                    <a:noFill/>
                  </a:rPr>
                  <a:t> </a:t>
                </a:r>
              </a:p>
            </p:txBody>
          </p:sp>
        </mc:Fallback>
      </mc:AlternateContent>
      <p:sp>
        <p:nvSpPr>
          <p:cNvPr id="15" name="TextBox 14">
            <a:extLst>
              <a:ext uri="{FF2B5EF4-FFF2-40B4-BE49-F238E27FC236}">
                <a16:creationId xmlns:a16="http://schemas.microsoft.com/office/drawing/2014/main" id="{9A257922-4E25-4D1F-A730-EB0D9A2D3574}"/>
              </a:ext>
            </a:extLst>
          </p:cNvPr>
          <p:cNvSpPr txBox="1"/>
          <p:nvPr/>
        </p:nvSpPr>
        <p:spPr>
          <a:xfrm>
            <a:off x="7082984" y="1668923"/>
            <a:ext cx="3858557" cy="1384995"/>
          </a:xfrm>
          <a:prstGeom prst="rect">
            <a:avLst/>
          </a:prstGeom>
          <a:noFill/>
        </p:spPr>
        <p:txBody>
          <a:bodyPr wrap="none" rtlCol="0">
            <a:spAutoFit/>
          </a:bodyPr>
          <a:lstStyle/>
          <a:p>
            <a:pPr marL="571500" indent="-571500">
              <a:buFont typeface="Arial" panose="020B0604020202020204" pitchFamily="34" charset="0"/>
              <a:buChar char="•"/>
            </a:pPr>
            <a:r>
              <a:rPr lang="en-US" sz="2800" dirty="0"/>
              <a:t>Require 2 </a:t>
            </a:r>
            <a:r>
              <a:rPr lang="en-US" sz="2800" dirty="0" err="1"/>
              <a:t>AoAs</a:t>
            </a:r>
            <a:endParaRPr lang="en-US" sz="2800" dirty="0"/>
          </a:p>
          <a:p>
            <a:pPr marL="571500" indent="-571500">
              <a:buFont typeface="Arial" panose="020B0604020202020204" pitchFamily="34" charset="0"/>
              <a:buChar char="•"/>
            </a:pPr>
            <a:r>
              <a:rPr lang="en-US" sz="2800" dirty="0">
                <a:solidFill>
                  <a:schemeClr val="accent1"/>
                </a:solidFill>
              </a:rPr>
              <a:t>Require wall config</a:t>
            </a:r>
          </a:p>
          <a:p>
            <a:pPr marL="571500" indent="-571500">
              <a:buFont typeface="Arial" panose="020B0604020202020204" pitchFamily="34" charset="0"/>
              <a:buChar char="•"/>
            </a:pPr>
            <a:r>
              <a:rPr lang="en-US" sz="2800" dirty="0">
                <a:solidFill>
                  <a:srgbClr val="FF0000"/>
                </a:solidFill>
              </a:rPr>
              <a:t>Reverse triangulation</a:t>
            </a:r>
          </a:p>
        </p:txBody>
      </p:sp>
      <p:sp>
        <p:nvSpPr>
          <p:cNvPr id="3" name="Rectangle 2">
            <a:extLst>
              <a:ext uri="{FF2B5EF4-FFF2-40B4-BE49-F238E27FC236}">
                <a16:creationId xmlns:a16="http://schemas.microsoft.com/office/drawing/2014/main" id="{46EB39E5-0468-4AD9-BA4B-470B71BB46E6}"/>
              </a:ext>
            </a:extLst>
          </p:cNvPr>
          <p:cNvSpPr/>
          <p:nvPr/>
        </p:nvSpPr>
        <p:spPr>
          <a:xfrm>
            <a:off x="143983" y="1102121"/>
            <a:ext cx="6730950" cy="483917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BDA52908-E56F-4653-978F-A97EA7844B37}"/>
              </a:ext>
            </a:extLst>
          </p:cNvPr>
          <p:cNvPicPr>
            <a:picLocks noChangeAspect="1"/>
          </p:cNvPicPr>
          <p:nvPr/>
        </p:nvPicPr>
        <p:blipFill>
          <a:blip r:embed="rId9"/>
          <a:stretch>
            <a:fillRect/>
          </a:stretch>
        </p:blipFill>
        <p:spPr>
          <a:xfrm rot="10800000">
            <a:off x="143983" y="4421412"/>
            <a:ext cx="2787360" cy="1810125"/>
          </a:xfrm>
          <a:prstGeom prst="rect">
            <a:avLst/>
          </a:prstGeom>
        </p:spPr>
      </p:pic>
      <p:cxnSp>
        <p:nvCxnSpPr>
          <p:cNvPr id="14" name="Straight Connector 13">
            <a:extLst>
              <a:ext uri="{FF2B5EF4-FFF2-40B4-BE49-F238E27FC236}">
                <a16:creationId xmlns:a16="http://schemas.microsoft.com/office/drawing/2014/main" id="{0C9A089B-D6C2-4B6D-8F86-54EBE746EC43}"/>
              </a:ext>
            </a:extLst>
          </p:cNvPr>
          <p:cNvCxnSpPr>
            <a:cxnSpLocks/>
          </p:cNvCxnSpPr>
          <p:nvPr/>
        </p:nvCxnSpPr>
        <p:spPr>
          <a:xfrm flipV="1">
            <a:off x="823298" y="1129080"/>
            <a:ext cx="4616647" cy="19909"/>
          </a:xfrm>
          <a:prstGeom prst="line">
            <a:avLst/>
          </a:prstGeom>
          <a:ln w="76200"/>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677BF4E7-F1D5-4436-80F5-9DD3ADD7102B}"/>
              </a:ext>
            </a:extLst>
          </p:cNvPr>
          <p:cNvGrpSpPr/>
          <p:nvPr/>
        </p:nvGrpSpPr>
        <p:grpSpPr>
          <a:xfrm>
            <a:off x="1228724" y="1176086"/>
            <a:ext cx="2638775" cy="1395696"/>
            <a:chOff x="-76995" y="2445464"/>
            <a:chExt cx="2638775" cy="1395696"/>
          </a:xfrm>
        </p:grpSpPr>
        <p:cxnSp>
          <p:nvCxnSpPr>
            <p:cNvPr id="29" name="Straight Arrow Connector 28">
              <a:extLst>
                <a:ext uri="{FF2B5EF4-FFF2-40B4-BE49-F238E27FC236}">
                  <a16:creationId xmlns:a16="http://schemas.microsoft.com/office/drawing/2014/main" id="{9CB3E38F-E3A4-4C39-9939-A34FFD047B40}"/>
                </a:ext>
              </a:extLst>
            </p:cNvPr>
            <p:cNvCxnSpPr>
              <a:cxnSpLocks/>
            </p:cNvCxnSpPr>
            <p:nvPr/>
          </p:nvCxnSpPr>
          <p:spPr>
            <a:xfrm>
              <a:off x="-76995" y="3647059"/>
              <a:ext cx="2280691" cy="194101"/>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8E788A3B-0436-4862-A0B3-EEB02A648E3D}"/>
                </a:ext>
              </a:extLst>
            </p:cNvPr>
            <p:cNvCxnSpPr>
              <a:cxnSpLocks/>
            </p:cNvCxnSpPr>
            <p:nvPr/>
          </p:nvCxnSpPr>
          <p:spPr>
            <a:xfrm flipV="1">
              <a:off x="-23221" y="2445464"/>
              <a:ext cx="1740726" cy="1206010"/>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3F308E0-6FCF-4915-9570-6C0DD7B63CE5}"/>
                </a:ext>
              </a:extLst>
            </p:cNvPr>
            <p:cNvCxnSpPr>
              <a:cxnSpLocks/>
            </p:cNvCxnSpPr>
            <p:nvPr/>
          </p:nvCxnSpPr>
          <p:spPr>
            <a:xfrm>
              <a:off x="1725570" y="2464956"/>
              <a:ext cx="836210" cy="1011125"/>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E05CBD9D-884D-46CF-887E-F07FD886C5DA}"/>
              </a:ext>
            </a:extLst>
          </p:cNvPr>
          <p:cNvSpPr txBox="1"/>
          <p:nvPr/>
        </p:nvSpPr>
        <p:spPr>
          <a:xfrm>
            <a:off x="0" y="5941294"/>
            <a:ext cx="12192000" cy="670696"/>
          </a:xfrm>
          <a:prstGeom prst="rect">
            <a:avLst/>
          </a:prstGeom>
          <a:solidFill>
            <a:schemeClr val="accent5">
              <a:lumMod val="40000"/>
              <a:lumOff val="60000"/>
            </a:schemeClr>
          </a:solidFill>
        </p:spPr>
        <p:txBody>
          <a:bodyPr wrap="square" rtlCol="0">
            <a:spAutoFit/>
          </a:bodyPr>
          <a:lstStyle/>
          <a:p>
            <a:pPr algn="ctr"/>
            <a:r>
              <a:rPr lang="en-US" altLang="zh-TW" sz="3600" dirty="0" err="1"/>
              <a:t>VoLoc</a:t>
            </a:r>
            <a:r>
              <a:rPr lang="en-US" altLang="zh-TW" sz="3600" dirty="0"/>
              <a:t> Part II: How to find the wall distance/ orientation </a:t>
            </a:r>
            <a:endParaRPr lang="en-US" sz="3600" dirty="0"/>
          </a:p>
        </p:txBody>
      </p:sp>
      <p:pic>
        <p:nvPicPr>
          <p:cNvPr id="26" name="Picture 25">
            <a:extLst>
              <a:ext uri="{FF2B5EF4-FFF2-40B4-BE49-F238E27FC236}">
                <a16:creationId xmlns:a16="http://schemas.microsoft.com/office/drawing/2014/main" id="{FAA2CD5D-3313-49FB-9B24-744BDC090DCD}"/>
              </a:ext>
            </a:extLst>
          </p:cNvPr>
          <p:cNvPicPr>
            <a:picLocks noChangeAspect="1"/>
          </p:cNvPicPr>
          <p:nvPr/>
        </p:nvPicPr>
        <p:blipFill>
          <a:blip r:embed="rId9"/>
          <a:stretch>
            <a:fillRect/>
          </a:stretch>
        </p:blipFill>
        <p:spPr>
          <a:xfrm rot="5400000">
            <a:off x="4776176" y="1663029"/>
            <a:ext cx="2787360" cy="1810125"/>
          </a:xfrm>
          <a:prstGeom prst="rect">
            <a:avLst/>
          </a:prstGeom>
        </p:spPr>
      </p:pic>
      <p:grpSp>
        <p:nvGrpSpPr>
          <p:cNvPr id="30" name="Group 29">
            <a:extLst>
              <a:ext uri="{FF2B5EF4-FFF2-40B4-BE49-F238E27FC236}">
                <a16:creationId xmlns:a16="http://schemas.microsoft.com/office/drawing/2014/main" id="{32D2CE7D-56EA-4831-8A12-4AD818F1E509}"/>
              </a:ext>
            </a:extLst>
          </p:cNvPr>
          <p:cNvGrpSpPr/>
          <p:nvPr/>
        </p:nvGrpSpPr>
        <p:grpSpPr>
          <a:xfrm>
            <a:off x="1242515" y="1155222"/>
            <a:ext cx="2625675" cy="1416560"/>
            <a:chOff x="-24751" y="2437409"/>
            <a:chExt cx="2625675" cy="1416560"/>
          </a:xfrm>
        </p:grpSpPr>
        <p:cxnSp>
          <p:nvCxnSpPr>
            <p:cNvPr id="33" name="Straight Arrow Connector 32">
              <a:extLst>
                <a:ext uri="{FF2B5EF4-FFF2-40B4-BE49-F238E27FC236}">
                  <a16:creationId xmlns:a16="http://schemas.microsoft.com/office/drawing/2014/main" id="{F56C14ED-EEC6-4686-9D40-E765764A0E2B}"/>
                </a:ext>
              </a:extLst>
            </p:cNvPr>
            <p:cNvCxnSpPr>
              <a:cxnSpLocks/>
            </p:cNvCxnSpPr>
            <p:nvPr/>
          </p:nvCxnSpPr>
          <p:spPr>
            <a:xfrm>
              <a:off x="-24751" y="3666671"/>
              <a:ext cx="2274965" cy="187298"/>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8A34F8C-D235-4812-AACC-6A6953D946E6}"/>
                </a:ext>
              </a:extLst>
            </p:cNvPr>
            <p:cNvCxnSpPr>
              <a:cxnSpLocks/>
            </p:cNvCxnSpPr>
            <p:nvPr/>
          </p:nvCxnSpPr>
          <p:spPr>
            <a:xfrm flipV="1">
              <a:off x="15232" y="2437409"/>
              <a:ext cx="1757711" cy="1226874"/>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8DC3643-0DCA-46BD-BFFC-C3D7499907E1}"/>
                </a:ext>
              </a:extLst>
            </p:cNvPr>
            <p:cNvCxnSpPr>
              <a:cxnSpLocks/>
            </p:cNvCxnSpPr>
            <p:nvPr/>
          </p:nvCxnSpPr>
          <p:spPr>
            <a:xfrm>
              <a:off x="1755958" y="2471532"/>
              <a:ext cx="844966" cy="1017358"/>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cxnSp>
        <p:nvCxnSpPr>
          <p:cNvPr id="27" name="Straight Arrow Connector 26">
            <a:extLst>
              <a:ext uri="{FF2B5EF4-FFF2-40B4-BE49-F238E27FC236}">
                <a16:creationId xmlns:a16="http://schemas.microsoft.com/office/drawing/2014/main" id="{47C9D6CA-7620-4942-B3FA-7B2422E6A633}"/>
              </a:ext>
            </a:extLst>
          </p:cNvPr>
          <p:cNvCxnSpPr>
            <a:cxnSpLocks/>
          </p:cNvCxnSpPr>
          <p:nvPr/>
        </p:nvCxnSpPr>
        <p:spPr>
          <a:xfrm>
            <a:off x="2378859" y="2478133"/>
            <a:ext cx="1140592" cy="93649"/>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A0E36B4-EE0A-49FE-8DD1-CBDDCDC73FDD}"/>
              </a:ext>
            </a:extLst>
          </p:cNvPr>
          <p:cNvCxnSpPr>
            <a:cxnSpLocks/>
          </p:cNvCxnSpPr>
          <p:nvPr/>
        </p:nvCxnSpPr>
        <p:spPr>
          <a:xfrm>
            <a:off x="3283172" y="1493300"/>
            <a:ext cx="573208" cy="713403"/>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E7DF062B-6FE6-4B13-B049-B7AE820EF910}"/>
              </a:ext>
            </a:extLst>
          </p:cNvPr>
          <p:cNvPicPr>
            <a:picLocks noChangeAspect="1"/>
          </p:cNvPicPr>
          <p:nvPr/>
        </p:nvPicPr>
        <p:blipFill>
          <a:blip r:embed="rId10">
            <a:lum bright="70000" contrast="-70000"/>
            <a:extLst>
              <a:ext uri="{BEBA8EAE-BF5A-486C-A8C5-ECC9F3942E4B}">
                <a14:imgProps xmlns:a14="http://schemas.microsoft.com/office/drawing/2010/main">
                  <a14:imgLayer r:embed="rId11">
                    <a14:imgEffect>
                      <a14:backgroundRemoval t="10000" b="90000" l="10000" r="90000">
                        <a14:foregroundMark x1="79237" y1="52800" x2="79237" y2="68400"/>
                        <a14:foregroundMark x1="79237" y1="68400" x2="72034" y2="77600"/>
                        <a14:foregroundMark x1="86864" y1="52800" x2="88136" y2="67600"/>
                        <a14:foregroundMark x1="88136" y1="67600" x2="83898" y2="76000"/>
                        <a14:foregroundMark x1="43644" y1="11600" x2="42373" y2="10000"/>
                      </a14:backgroundRemoval>
                    </a14:imgEffect>
                  </a14:imgLayer>
                </a14:imgProps>
              </a:ext>
            </a:extLst>
          </a:blip>
          <a:stretch>
            <a:fillRect/>
          </a:stretch>
        </p:blipFill>
        <p:spPr>
          <a:xfrm>
            <a:off x="882171" y="1790272"/>
            <a:ext cx="760909" cy="930372"/>
          </a:xfrm>
          <a:prstGeom prst="rect">
            <a:avLst/>
          </a:prstGeom>
        </p:spPr>
      </p:pic>
      <p:pic>
        <p:nvPicPr>
          <p:cNvPr id="10" name="Picture 9">
            <a:extLst>
              <a:ext uri="{FF2B5EF4-FFF2-40B4-BE49-F238E27FC236}">
                <a16:creationId xmlns:a16="http://schemas.microsoft.com/office/drawing/2014/main" id="{5CAE268A-5073-4DF0-BA61-57B17719383A}"/>
              </a:ext>
            </a:extLst>
          </p:cNvPr>
          <p:cNvPicPr>
            <a:picLocks noChangeAspect="1"/>
          </p:cNvPicPr>
          <p:nvPr/>
        </p:nvPicPr>
        <p:blipFill>
          <a:blip r:embed="rId10">
            <a:duotone>
              <a:srgbClr val="ED7D31">
                <a:shade val="45000"/>
                <a:satMod val="135000"/>
              </a:srgbClr>
              <a:prstClr val="white"/>
            </a:duotone>
            <a:extLst>
              <a:ext uri="{BEBA8EAE-BF5A-486C-A8C5-ECC9F3942E4B}">
                <a14:imgProps xmlns:a14="http://schemas.microsoft.com/office/drawing/2010/main">
                  <a14:imgLayer r:embed="rId11">
                    <a14:imgEffect>
                      <a14:backgroundRemoval t="10000" b="90000" l="10000" r="90000">
                        <a14:foregroundMark x1="79237" y1="52800" x2="79237" y2="68400"/>
                        <a14:foregroundMark x1="79237" y1="68400" x2="72034" y2="77600"/>
                        <a14:foregroundMark x1="86864" y1="52800" x2="88136" y2="67600"/>
                        <a14:foregroundMark x1="88136" y1="67600" x2="83898" y2="76000"/>
                        <a14:foregroundMark x1="43644" y1="11600" x2="42373" y2="10000"/>
                      </a14:backgroundRemoval>
                    </a14:imgEffect>
                  </a14:imgLayer>
                </a14:imgProps>
              </a:ext>
            </a:extLst>
          </a:blip>
          <a:stretch>
            <a:fillRect/>
          </a:stretch>
        </p:blipFill>
        <p:spPr>
          <a:xfrm>
            <a:off x="884623" y="1783872"/>
            <a:ext cx="760909" cy="930372"/>
          </a:xfrm>
          <a:prstGeom prst="rect">
            <a:avLst/>
          </a:prstGeom>
        </p:spPr>
      </p:pic>
    </p:spTree>
    <p:custDataLst>
      <p:tags r:id="rId1"/>
    </p:custDataLst>
    <p:extLst>
      <p:ext uri="{BB962C8B-B14F-4D97-AF65-F5344CB8AC3E}">
        <p14:creationId xmlns:p14="http://schemas.microsoft.com/office/powerpoint/2010/main" val="2806469055"/>
      </p:ext>
    </p:extLst>
  </p:cSld>
  <p:clrMapOvr>
    <a:masterClrMapping/>
  </p:clrMapOvr>
  <mc:AlternateContent xmlns:mc="http://schemas.openxmlformats.org/markup-compatibility/2006">
    <mc:Choice xmlns:p14="http://schemas.microsoft.com/office/powerpoint/2010/main" Requires="p14">
      <p:transition spd="slow" p14:dur="2000" advTm="42052"/>
    </mc:Choice>
    <mc:Fallback>
      <p:transition spd="slow" advTm="4205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500"/>
                                        <p:tgtEl>
                                          <p:spTgt spid="3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wipe(left)">
                                      <p:cBhvr>
                                        <p:cTn id="26" dur="1000"/>
                                        <p:tgtEl>
                                          <p:spTgt spid="30"/>
                                        </p:tgtEl>
                                      </p:cBhvr>
                                    </p:animEffect>
                                  </p:childTnLst>
                                </p:cTn>
                              </p:par>
                              <p:par>
                                <p:cTn id="27" presetID="22" presetClass="exit" presetSubtype="8" fill="hold" nodeType="withEffect">
                                  <p:stCondLst>
                                    <p:cond delay="500"/>
                                  </p:stCondLst>
                                  <p:childTnLst>
                                    <p:animEffect transition="out" filter="wipe(left)">
                                      <p:cBhvr>
                                        <p:cTn id="28" dur="1000"/>
                                        <p:tgtEl>
                                          <p:spTgt spid="30"/>
                                        </p:tgtEl>
                                      </p:cBhvr>
                                    </p:animEffect>
                                    <p:set>
                                      <p:cBhvr>
                                        <p:cTn id="29" dur="1" fill="hold">
                                          <p:stCondLst>
                                            <p:cond delay="999"/>
                                          </p:stCondLst>
                                        </p:cTn>
                                        <p:tgtEl>
                                          <p:spTgt spid="30"/>
                                        </p:tgtEl>
                                        <p:attrNameLst>
                                          <p:attrName>style.visibility</p:attrName>
                                        </p:attrNameLst>
                                      </p:cBhvr>
                                      <p:to>
                                        <p:strVal val="hidden"/>
                                      </p:to>
                                    </p:set>
                                  </p:childTnLst>
                                </p:cTn>
                              </p:par>
                              <p:par>
                                <p:cTn id="30" presetID="10" presetClass="entr" presetSubtype="0" fill="hold" nodeType="withEffect">
                                  <p:stCondLst>
                                    <p:cond delay="50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500"/>
                                        <p:tgtEl>
                                          <p:spTgt spid="28"/>
                                        </p:tgtEl>
                                      </p:cBhvr>
                                    </p:animEffect>
                                  </p:childTnLst>
                                </p:cTn>
                              </p:par>
                              <p:par>
                                <p:cTn id="33" presetID="10" presetClass="entr" presetSubtype="0" fill="hold" nodeType="withEffect">
                                  <p:stCondLst>
                                    <p:cond delay="50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500"/>
                                        <p:tgtEl>
                                          <p:spTgt spid="2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5">
                                            <p:txEl>
                                              <p:pRg st="0" end="0"/>
                                            </p:txEl>
                                          </p:spTgt>
                                        </p:tgtEl>
                                        <p:attrNameLst>
                                          <p:attrName>style.visibility</p:attrName>
                                        </p:attrNameLst>
                                      </p:cBhvr>
                                      <p:to>
                                        <p:strVal val="visible"/>
                                      </p:to>
                                    </p:set>
                                    <p:animEffect transition="in" filter="fade">
                                      <p:cBhvr>
                                        <p:cTn id="40" dur="500"/>
                                        <p:tgtEl>
                                          <p:spTgt spid="15">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fade">
                                      <p:cBhvr>
                                        <p:cTn id="43" dur="500"/>
                                        <p:tgtEl>
                                          <p:spTgt spid="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500"/>
                                        <p:tgtEl>
                                          <p:spTgt spid="1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5">
                                            <p:txEl>
                                              <p:pRg st="1" end="1"/>
                                            </p:txEl>
                                          </p:spTgt>
                                        </p:tgtEl>
                                        <p:attrNameLst>
                                          <p:attrName>style.visibility</p:attrName>
                                        </p:attrNameLst>
                                      </p:cBhvr>
                                      <p:to>
                                        <p:strVal val="visible"/>
                                      </p:to>
                                    </p:set>
                                    <p:animEffect transition="in" filter="fade">
                                      <p:cBhvr>
                                        <p:cTn id="51" dur="500"/>
                                        <p:tgtEl>
                                          <p:spTgt spid="15">
                                            <p:txEl>
                                              <p:pRg st="1" end="1"/>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500"/>
                                        <p:tgtEl>
                                          <p:spTgt spid="14"/>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5">
                                            <p:txEl>
                                              <p:pRg st="2" end="2"/>
                                            </p:txEl>
                                          </p:spTgt>
                                        </p:tgtEl>
                                        <p:attrNameLst>
                                          <p:attrName>style.visibility</p:attrName>
                                        </p:attrNameLst>
                                      </p:cBhvr>
                                      <p:to>
                                        <p:strVal val="visible"/>
                                      </p:to>
                                    </p:set>
                                    <p:animEffect transition="in" filter="fade">
                                      <p:cBhvr>
                                        <p:cTn id="59" dur="500"/>
                                        <p:tgtEl>
                                          <p:spTgt spid="15">
                                            <p:txEl>
                                              <p:pRg st="2" end="2"/>
                                            </p:txEl>
                                          </p:spTgt>
                                        </p:tgtEl>
                                      </p:cBhvr>
                                    </p:animEffect>
                                  </p:childTnLst>
                                </p:cTn>
                              </p:par>
                              <p:par>
                                <p:cTn id="60" presetID="22" presetClass="entr" presetSubtype="2" fill="hold" nodeType="with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wipe(right)">
                                      <p:cBhvr>
                                        <p:cTn id="62" dur="1000"/>
                                        <p:tgtEl>
                                          <p:spTgt spid="11"/>
                                        </p:tgtEl>
                                      </p:cBhvr>
                                    </p:animEffect>
                                  </p:childTnLst>
                                </p:cTn>
                              </p:par>
                            </p:childTnLst>
                          </p:cTn>
                        </p:par>
                        <p:par>
                          <p:cTn id="63" fill="hold">
                            <p:stCondLst>
                              <p:cond delay="1000"/>
                            </p:stCondLst>
                            <p:childTnLst>
                              <p:par>
                                <p:cTn id="64" presetID="10" presetClass="entr" presetSubtype="0" fill="hold" nodeType="after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fade">
                                      <p:cBhvr>
                                        <p:cTn id="66" dur="500"/>
                                        <p:tgtEl>
                                          <p:spTgt spid="1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6"/>
                                        </p:tgtEl>
                                        <p:attrNameLst>
                                          <p:attrName>style.visibility</p:attrName>
                                        </p:attrNameLst>
                                      </p:cBhvr>
                                      <p:to>
                                        <p:strVal val="visible"/>
                                      </p:to>
                                    </p:set>
                                    <p:animEffect transition="in" filter="fade">
                                      <p:cBhvr>
                                        <p:cTn id="7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p:bldP spid="3" grpId="0" animBg="1"/>
      <p:bldP spid="6"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err="1"/>
              <a:t>VoLoc</a:t>
            </a:r>
            <a:r>
              <a:rPr lang="en-US" sz="3200" b="1" dirty="0"/>
              <a:t> estimates wall geometry using past voice commands</a:t>
            </a:r>
          </a:p>
        </p:txBody>
      </p:sp>
      <p:grpSp>
        <p:nvGrpSpPr>
          <p:cNvPr id="140" name="Group 139">
            <a:extLst>
              <a:ext uri="{FF2B5EF4-FFF2-40B4-BE49-F238E27FC236}">
                <a16:creationId xmlns:a16="http://schemas.microsoft.com/office/drawing/2014/main" id="{D3D1FD81-983D-410D-962A-ABDA7B871544}"/>
              </a:ext>
            </a:extLst>
          </p:cNvPr>
          <p:cNvGrpSpPr/>
          <p:nvPr/>
        </p:nvGrpSpPr>
        <p:grpSpPr>
          <a:xfrm>
            <a:off x="2076099" y="1412585"/>
            <a:ext cx="1806381" cy="1729744"/>
            <a:chOff x="506567" y="1252422"/>
            <a:chExt cx="1806381" cy="1729744"/>
          </a:xfrm>
        </p:grpSpPr>
        <p:grpSp>
          <p:nvGrpSpPr>
            <p:cNvPr id="141" name="Group 140">
              <a:extLst>
                <a:ext uri="{FF2B5EF4-FFF2-40B4-BE49-F238E27FC236}">
                  <a16:creationId xmlns:a16="http://schemas.microsoft.com/office/drawing/2014/main" id="{B5ABDCA6-C289-4062-AE7F-03C6C838CB76}"/>
                </a:ext>
              </a:extLst>
            </p:cNvPr>
            <p:cNvGrpSpPr/>
            <p:nvPr/>
          </p:nvGrpSpPr>
          <p:grpSpPr>
            <a:xfrm>
              <a:off x="506567" y="1954256"/>
              <a:ext cx="928572" cy="1027910"/>
              <a:chOff x="700661" y="1171636"/>
              <a:chExt cx="1165596" cy="1290291"/>
            </a:xfrm>
          </p:grpSpPr>
          <p:pic>
            <p:nvPicPr>
              <p:cNvPr id="146" name="Picture 4" descr="Image result for speaker icon">
                <a:extLst>
                  <a:ext uri="{FF2B5EF4-FFF2-40B4-BE49-F238E27FC236}">
                    <a16:creationId xmlns:a16="http://schemas.microsoft.com/office/drawing/2014/main" id="{53F4CE99-407E-4FEA-8DFB-2F88C30FC68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1592839" y="1401543"/>
                <a:ext cx="273418" cy="649203"/>
              </a:xfrm>
              <a:prstGeom prst="rect">
                <a:avLst/>
              </a:prstGeom>
              <a:noFill/>
              <a:extLst>
                <a:ext uri="{909E8E84-426E-40DD-AFC4-6F175D3DCCD1}">
                  <a14:hiddenFill xmlns:a14="http://schemas.microsoft.com/office/drawing/2010/main">
                    <a:solidFill>
                      <a:srgbClr val="FFFFFF"/>
                    </a:solidFill>
                  </a14:hiddenFill>
                </a:ext>
              </a:extLst>
            </p:spPr>
          </p:pic>
          <p:pic>
            <p:nvPicPr>
              <p:cNvPr id="148" name="Picture 2" descr="Image result for alice bob cartoon">
                <a:extLst>
                  <a:ext uri="{FF2B5EF4-FFF2-40B4-BE49-F238E27FC236}">
                    <a16:creationId xmlns:a16="http://schemas.microsoft.com/office/drawing/2014/main" id="{8A16FE8E-7354-4BF4-AD4F-D5EE8584D93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flipH="1">
                <a:off x="700661" y="1171636"/>
                <a:ext cx="805403" cy="1290291"/>
              </a:xfrm>
              <a:prstGeom prst="rect">
                <a:avLst/>
              </a:prstGeom>
              <a:noFill/>
              <a:extLst>
                <a:ext uri="{909E8E84-426E-40DD-AFC4-6F175D3DCCD1}">
                  <a14:hiddenFill xmlns:a14="http://schemas.microsoft.com/office/drawing/2010/main">
                    <a:solidFill>
                      <a:srgbClr val="FFFFFF"/>
                    </a:solidFill>
                  </a14:hiddenFill>
                </a:ext>
              </a:extLst>
            </p:spPr>
          </p:pic>
        </p:grpSp>
        <p:pic>
          <p:nvPicPr>
            <p:cNvPr id="143" name="Picture 4" descr="Image result for waveform icon">
              <a:extLst>
                <a:ext uri="{FF2B5EF4-FFF2-40B4-BE49-F238E27FC236}">
                  <a16:creationId xmlns:a16="http://schemas.microsoft.com/office/drawing/2014/main" id="{D32ADD61-B41F-4020-84D6-236F0B2D3833}"/>
                </a:ext>
              </a:extLst>
            </p:cNvPr>
            <p:cNvPicPr>
              <a:picLocks noChangeAspect="1" noChangeArrowheads="1"/>
            </p:cNvPicPr>
            <p:nvPr/>
          </p:nvPicPr>
          <p:blipFill rotWithShape="1">
            <a:blip r:embed="rId6">
              <a:duotone>
                <a:schemeClr val="accent5">
                  <a:shade val="45000"/>
                  <a:satMod val="135000"/>
                </a:schemeClr>
                <a:prstClr val="white"/>
              </a:duotone>
              <a:extLst>
                <a:ext uri="{28A0092B-C50C-407E-A947-70E740481C1C}">
                  <a14:useLocalDpi xmlns:a14="http://schemas.microsoft.com/office/drawing/2010/main" val="0"/>
                </a:ext>
              </a:extLst>
            </a:blip>
            <a:srcRect l="10832"/>
            <a:stretch/>
          </p:blipFill>
          <p:spPr bwMode="auto">
            <a:xfrm>
              <a:off x="1538698" y="2069296"/>
              <a:ext cx="774250" cy="480763"/>
            </a:xfrm>
            <a:prstGeom prst="rect">
              <a:avLst/>
            </a:prstGeom>
            <a:noFill/>
            <a:extLst>
              <a:ext uri="{909E8E84-426E-40DD-AFC4-6F175D3DCCD1}">
                <a14:hiddenFill xmlns:a14="http://schemas.microsoft.com/office/drawing/2010/main">
                  <a:solidFill>
                    <a:srgbClr val="FFFFFF"/>
                  </a:solidFill>
                </a14:hiddenFill>
              </a:ext>
            </a:extLst>
          </p:spPr>
        </p:pic>
        <p:pic>
          <p:nvPicPr>
            <p:cNvPr id="145" name="Picture 6" descr="Image result for location icon">
              <a:extLst>
                <a:ext uri="{FF2B5EF4-FFF2-40B4-BE49-F238E27FC236}">
                  <a16:creationId xmlns:a16="http://schemas.microsoft.com/office/drawing/2014/main" id="{6300D996-A9ED-4FA3-A10C-99A0981A1E24}"/>
                </a:ext>
              </a:extLst>
            </p:cNvPr>
            <p:cNvPicPr>
              <a:picLocks noChangeAspect="1" noChangeArrowheads="1"/>
            </p:cNvPicPr>
            <p:nvPr/>
          </p:nvPicPr>
          <p:blipFill>
            <a:blip r:embed="rId7"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03953" y="1252422"/>
              <a:ext cx="475820" cy="475820"/>
            </a:xfrm>
            <a:prstGeom prst="rect">
              <a:avLst/>
            </a:prstGeom>
            <a:noFill/>
            <a:extLst>
              <a:ext uri="{909E8E84-426E-40DD-AFC4-6F175D3DCCD1}">
                <a14:hiddenFill xmlns:a14="http://schemas.microsoft.com/office/drawing/2010/main">
                  <a:solidFill>
                    <a:srgbClr val="FFFFFF"/>
                  </a:solidFill>
                </a14:hiddenFill>
              </a:ext>
            </a:extLst>
          </p:spPr>
        </p:pic>
      </p:grpSp>
      <p:pic>
        <p:nvPicPr>
          <p:cNvPr id="155" name="Picture 154">
            <a:extLst>
              <a:ext uri="{FF2B5EF4-FFF2-40B4-BE49-F238E27FC236}">
                <a16:creationId xmlns:a16="http://schemas.microsoft.com/office/drawing/2014/main" id="{26B05C94-3AC8-43AC-B68B-B3A489DD4DC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76916" y="3178155"/>
            <a:ext cx="4541297" cy="3353089"/>
          </a:xfrm>
          <a:prstGeom prst="rect">
            <a:avLst/>
          </a:prstGeom>
        </p:spPr>
      </p:pic>
      <p:pic>
        <p:nvPicPr>
          <p:cNvPr id="16" name="Picture 15">
            <a:extLst>
              <a:ext uri="{FF2B5EF4-FFF2-40B4-BE49-F238E27FC236}">
                <a16:creationId xmlns:a16="http://schemas.microsoft.com/office/drawing/2014/main" id="{20850C67-FBE8-42FF-A614-97F1D47F236B}"/>
              </a:ext>
            </a:extLst>
          </p:cNvPr>
          <p:cNvPicPr>
            <a:picLocks noChangeAspect="1"/>
          </p:cNvPicPr>
          <p:nvPr/>
        </p:nvPicPr>
        <p:blipFill>
          <a:blip r:embed="rId9"/>
          <a:stretch>
            <a:fillRect/>
          </a:stretch>
        </p:blipFill>
        <p:spPr>
          <a:xfrm>
            <a:off x="6399581" y="1553256"/>
            <a:ext cx="5046134" cy="4557798"/>
          </a:xfrm>
          <a:prstGeom prst="rect">
            <a:avLst/>
          </a:prstGeom>
        </p:spPr>
      </p:pic>
      <p:sp>
        <p:nvSpPr>
          <p:cNvPr id="2" name="TextBox 1">
            <a:extLst>
              <a:ext uri="{FF2B5EF4-FFF2-40B4-BE49-F238E27FC236}">
                <a16:creationId xmlns:a16="http://schemas.microsoft.com/office/drawing/2014/main" id="{66496F6E-8540-4DE7-88C8-435DBBE546F7}"/>
              </a:ext>
            </a:extLst>
          </p:cNvPr>
          <p:cNvSpPr txBox="1"/>
          <p:nvPr/>
        </p:nvSpPr>
        <p:spPr>
          <a:xfrm>
            <a:off x="1060373" y="935178"/>
            <a:ext cx="10018833" cy="400110"/>
          </a:xfrm>
          <a:prstGeom prst="rect">
            <a:avLst/>
          </a:prstGeom>
          <a:noFill/>
        </p:spPr>
        <p:txBody>
          <a:bodyPr wrap="none" rtlCol="0">
            <a:spAutoFit/>
          </a:bodyPr>
          <a:lstStyle/>
          <a:p>
            <a:r>
              <a:rPr lang="en-US" sz="2000" dirty="0">
                <a:solidFill>
                  <a:schemeClr val="bg1">
                    <a:lumMod val="50000"/>
                  </a:schemeClr>
                </a:solidFill>
                <a:effectLst/>
                <a:latin typeface="Calibri" panose="020F0502020204030204" pitchFamily="34" charset="0"/>
                <a:ea typeface="Times New Roman" panose="02020603050405020304" pitchFamily="18" charset="0"/>
              </a:rPr>
              <a:t>By assuming one stable wall, models echoes from the wall, and solves a minimization function.</a:t>
            </a:r>
            <a:endParaRPr lang="en-US" sz="2000" dirty="0">
              <a:solidFill>
                <a:schemeClr val="bg1">
                  <a:lumMod val="50000"/>
                </a:schemeClr>
              </a:solidFill>
            </a:endParaRPr>
          </a:p>
        </p:txBody>
      </p:sp>
      <p:grpSp>
        <p:nvGrpSpPr>
          <p:cNvPr id="149" name="Group 148">
            <a:extLst>
              <a:ext uri="{FF2B5EF4-FFF2-40B4-BE49-F238E27FC236}">
                <a16:creationId xmlns:a16="http://schemas.microsoft.com/office/drawing/2014/main" id="{56120BAA-3060-4DED-BBFC-85E497D7A27E}"/>
              </a:ext>
            </a:extLst>
          </p:cNvPr>
          <p:cNvGrpSpPr/>
          <p:nvPr/>
        </p:nvGrpSpPr>
        <p:grpSpPr>
          <a:xfrm>
            <a:off x="4168335" y="1760166"/>
            <a:ext cx="1806381" cy="1729744"/>
            <a:chOff x="506567" y="1252422"/>
            <a:chExt cx="1806381" cy="1729744"/>
          </a:xfrm>
        </p:grpSpPr>
        <p:grpSp>
          <p:nvGrpSpPr>
            <p:cNvPr id="150" name="Group 149">
              <a:extLst>
                <a:ext uri="{FF2B5EF4-FFF2-40B4-BE49-F238E27FC236}">
                  <a16:creationId xmlns:a16="http://schemas.microsoft.com/office/drawing/2014/main" id="{A2EA5C46-F158-4EA6-89D5-136B84D89840}"/>
                </a:ext>
              </a:extLst>
            </p:cNvPr>
            <p:cNvGrpSpPr/>
            <p:nvPr/>
          </p:nvGrpSpPr>
          <p:grpSpPr>
            <a:xfrm>
              <a:off x="506567" y="1954256"/>
              <a:ext cx="928572" cy="1027910"/>
              <a:chOff x="700661" y="1171636"/>
              <a:chExt cx="1165596" cy="1290291"/>
            </a:xfrm>
          </p:grpSpPr>
          <p:pic>
            <p:nvPicPr>
              <p:cNvPr id="153" name="Picture 4" descr="Image result for speaker icon">
                <a:extLst>
                  <a:ext uri="{FF2B5EF4-FFF2-40B4-BE49-F238E27FC236}">
                    <a16:creationId xmlns:a16="http://schemas.microsoft.com/office/drawing/2014/main" id="{1067E5EF-C798-475E-AD7D-273EAE4D7CD9}"/>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1592839" y="1401543"/>
                <a:ext cx="273418" cy="649203"/>
              </a:xfrm>
              <a:prstGeom prst="rect">
                <a:avLst/>
              </a:prstGeom>
              <a:noFill/>
              <a:extLst>
                <a:ext uri="{909E8E84-426E-40DD-AFC4-6F175D3DCCD1}">
                  <a14:hiddenFill xmlns:a14="http://schemas.microsoft.com/office/drawing/2010/main">
                    <a:solidFill>
                      <a:srgbClr val="FFFFFF"/>
                    </a:solidFill>
                  </a14:hiddenFill>
                </a:ext>
              </a:extLst>
            </p:spPr>
          </p:pic>
          <p:pic>
            <p:nvPicPr>
              <p:cNvPr id="154" name="Picture 2" descr="Image result for alice bob cartoon">
                <a:extLst>
                  <a:ext uri="{FF2B5EF4-FFF2-40B4-BE49-F238E27FC236}">
                    <a16:creationId xmlns:a16="http://schemas.microsoft.com/office/drawing/2014/main" id="{FF82B51F-9DA4-49FA-AD32-C773939DA73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flipH="1">
                <a:off x="700661" y="1171636"/>
                <a:ext cx="805403" cy="1290291"/>
              </a:xfrm>
              <a:prstGeom prst="rect">
                <a:avLst/>
              </a:prstGeom>
              <a:noFill/>
              <a:extLst>
                <a:ext uri="{909E8E84-426E-40DD-AFC4-6F175D3DCCD1}">
                  <a14:hiddenFill xmlns:a14="http://schemas.microsoft.com/office/drawing/2010/main">
                    <a:solidFill>
                      <a:srgbClr val="FFFFFF"/>
                    </a:solidFill>
                  </a14:hiddenFill>
                </a:ext>
              </a:extLst>
            </p:spPr>
          </p:pic>
        </p:grpSp>
        <p:pic>
          <p:nvPicPr>
            <p:cNvPr id="151" name="Picture 4" descr="Image result for waveform icon">
              <a:extLst>
                <a:ext uri="{FF2B5EF4-FFF2-40B4-BE49-F238E27FC236}">
                  <a16:creationId xmlns:a16="http://schemas.microsoft.com/office/drawing/2014/main" id="{8CD3C4C8-AA15-481F-9463-4949F674C8CE}"/>
                </a:ext>
              </a:extLst>
            </p:cNvPr>
            <p:cNvPicPr>
              <a:picLocks noChangeAspect="1" noChangeArrowheads="1"/>
            </p:cNvPicPr>
            <p:nvPr/>
          </p:nvPicPr>
          <p:blipFill rotWithShape="1">
            <a:blip r:embed="rId6">
              <a:duotone>
                <a:schemeClr val="accent5">
                  <a:shade val="45000"/>
                  <a:satMod val="135000"/>
                </a:schemeClr>
                <a:prstClr val="white"/>
              </a:duotone>
              <a:extLst>
                <a:ext uri="{28A0092B-C50C-407E-A947-70E740481C1C}">
                  <a14:useLocalDpi xmlns:a14="http://schemas.microsoft.com/office/drawing/2010/main" val="0"/>
                </a:ext>
              </a:extLst>
            </a:blip>
            <a:srcRect l="10832"/>
            <a:stretch/>
          </p:blipFill>
          <p:spPr bwMode="auto">
            <a:xfrm>
              <a:off x="1538698" y="2069296"/>
              <a:ext cx="774250" cy="480763"/>
            </a:xfrm>
            <a:prstGeom prst="rect">
              <a:avLst/>
            </a:prstGeom>
            <a:noFill/>
            <a:extLst>
              <a:ext uri="{909E8E84-426E-40DD-AFC4-6F175D3DCCD1}">
                <a14:hiddenFill xmlns:a14="http://schemas.microsoft.com/office/drawing/2010/main">
                  <a:solidFill>
                    <a:srgbClr val="FFFFFF"/>
                  </a:solidFill>
                </a14:hiddenFill>
              </a:ext>
            </a:extLst>
          </p:spPr>
        </p:pic>
        <p:pic>
          <p:nvPicPr>
            <p:cNvPr id="152" name="Picture 6" descr="Image result for location icon">
              <a:extLst>
                <a:ext uri="{FF2B5EF4-FFF2-40B4-BE49-F238E27FC236}">
                  <a16:creationId xmlns:a16="http://schemas.microsoft.com/office/drawing/2014/main" id="{87AEDD3E-68D0-4BF8-B51C-EC3DF6AE5778}"/>
                </a:ext>
              </a:extLst>
            </p:cNvPr>
            <p:cNvPicPr>
              <a:picLocks noChangeAspect="1" noChangeArrowheads="1"/>
            </p:cNvPicPr>
            <p:nvPr/>
          </p:nvPicPr>
          <p:blipFill>
            <a:blip r:embed="rId7"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03953" y="1252422"/>
              <a:ext cx="475820" cy="4758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34" name="Group 133">
            <a:extLst>
              <a:ext uri="{FF2B5EF4-FFF2-40B4-BE49-F238E27FC236}">
                <a16:creationId xmlns:a16="http://schemas.microsoft.com/office/drawing/2014/main" id="{84D07630-8EED-4ABA-82F0-19544B244190}"/>
              </a:ext>
            </a:extLst>
          </p:cNvPr>
          <p:cNvGrpSpPr/>
          <p:nvPr/>
        </p:nvGrpSpPr>
        <p:grpSpPr>
          <a:xfrm>
            <a:off x="131801" y="1954634"/>
            <a:ext cx="1806381" cy="1729744"/>
            <a:chOff x="506567" y="1252422"/>
            <a:chExt cx="1806381" cy="1729744"/>
          </a:xfrm>
        </p:grpSpPr>
        <p:grpSp>
          <p:nvGrpSpPr>
            <p:cNvPr id="135" name="Group 134">
              <a:extLst>
                <a:ext uri="{FF2B5EF4-FFF2-40B4-BE49-F238E27FC236}">
                  <a16:creationId xmlns:a16="http://schemas.microsoft.com/office/drawing/2014/main" id="{7D169FD8-7911-46D0-9BE5-B53D773ECEA3}"/>
                </a:ext>
              </a:extLst>
            </p:cNvPr>
            <p:cNvGrpSpPr/>
            <p:nvPr/>
          </p:nvGrpSpPr>
          <p:grpSpPr>
            <a:xfrm>
              <a:off x="506567" y="1954256"/>
              <a:ext cx="928572" cy="1027910"/>
              <a:chOff x="700661" y="1171636"/>
              <a:chExt cx="1165596" cy="1290291"/>
            </a:xfrm>
          </p:grpSpPr>
          <p:pic>
            <p:nvPicPr>
              <p:cNvPr id="138" name="Picture 4" descr="Image result for speaker icon">
                <a:extLst>
                  <a:ext uri="{FF2B5EF4-FFF2-40B4-BE49-F238E27FC236}">
                    <a16:creationId xmlns:a16="http://schemas.microsoft.com/office/drawing/2014/main" id="{47223BF5-4420-4B1A-9927-491B68EC5578}"/>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1592839" y="1401543"/>
                <a:ext cx="273418" cy="649203"/>
              </a:xfrm>
              <a:prstGeom prst="rect">
                <a:avLst/>
              </a:prstGeom>
              <a:noFill/>
              <a:extLst>
                <a:ext uri="{909E8E84-426E-40DD-AFC4-6F175D3DCCD1}">
                  <a14:hiddenFill xmlns:a14="http://schemas.microsoft.com/office/drawing/2010/main">
                    <a:solidFill>
                      <a:srgbClr val="FFFFFF"/>
                    </a:solidFill>
                  </a14:hiddenFill>
                </a:ext>
              </a:extLst>
            </p:spPr>
          </p:pic>
          <p:pic>
            <p:nvPicPr>
              <p:cNvPr id="139" name="Picture 2" descr="Image result for alice bob cartoon">
                <a:extLst>
                  <a:ext uri="{FF2B5EF4-FFF2-40B4-BE49-F238E27FC236}">
                    <a16:creationId xmlns:a16="http://schemas.microsoft.com/office/drawing/2014/main" id="{D163847E-EE5C-42F7-8A7C-B1591BFF0F7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flipH="1">
                <a:off x="700661" y="1171636"/>
                <a:ext cx="805403" cy="1290291"/>
              </a:xfrm>
              <a:prstGeom prst="rect">
                <a:avLst/>
              </a:prstGeom>
              <a:noFill/>
              <a:extLst>
                <a:ext uri="{909E8E84-426E-40DD-AFC4-6F175D3DCCD1}">
                  <a14:hiddenFill xmlns:a14="http://schemas.microsoft.com/office/drawing/2010/main">
                    <a:solidFill>
                      <a:srgbClr val="FFFFFF"/>
                    </a:solidFill>
                  </a14:hiddenFill>
                </a:ext>
              </a:extLst>
            </p:spPr>
          </p:pic>
        </p:grpSp>
        <p:pic>
          <p:nvPicPr>
            <p:cNvPr id="136" name="Picture 4" descr="Image result for waveform icon">
              <a:extLst>
                <a:ext uri="{FF2B5EF4-FFF2-40B4-BE49-F238E27FC236}">
                  <a16:creationId xmlns:a16="http://schemas.microsoft.com/office/drawing/2014/main" id="{A8537C12-CEE0-476C-B9BB-982E251B0D50}"/>
                </a:ext>
              </a:extLst>
            </p:cNvPr>
            <p:cNvPicPr>
              <a:picLocks noChangeAspect="1" noChangeArrowheads="1"/>
            </p:cNvPicPr>
            <p:nvPr/>
          </p:nvPicPr>
          <p:blipFill rotWithShape="1">
            <a:blip r:embed="rId6">
              <a:duotone>
                <a:schemeClr val="accent5">
                  <a:shade val="45000"/>
                  <a:satMod val="135000"/>
                </a:schemeClr>
                <a:prstClr val="white"/>
              </a:duotone>
              <a:extLst>
                <a:ext uri="{28A0092B-C50C-407E-A947-70E740481C1C}">
                  <a14:useLocalDpi xmlns:a14="http://schemas.microsoft.com/office/drawing/2010/main" val="0"/>
                </a:ext>
              </a:extLst>
            </a:blip>
            <a:srcRect l="10832"/>
            <a:stretch/>
          </p:blipFill>
          <p:spPr bwMode="auto">
            <a:xfrm>
              <a:off x="1538698" y="2069296"/>
              <a:ext cx="774250" cy="480763"/>
            </a:xfrm>
            <a:prstGeom prst="rect">
              <a:avLst/>
            </a:prstGeom>
            <a:noFill/>
            <a:extLst>
              <a:ext uri="{909E8E84-426E-40DD-AFC4-6F175D3DCCD1}">
                <a14:hiddenFill xmlns:a14="http://schemas.microsoft.com/office/drawing/2010/main">
                  <a:solidFill>
                    <a:srgbClr val="FFFFFF"/>
                  </a:solidFill>
                </a14:hiddenFill>
              </a:ext>
            </a:extLst>
          </p:spPr>
        </p:pic>
        <p:pic>
          <p:nvPicPr>
            <p:cNvPr id="137" name="Picture 6" descr="Image result for location icon">
              <a:extLst>
                <a:ext uri="{FF2B5EF4-FFF2-40B4-BE49-F238E27FC236}">
                  <a16:creationId xmlns:a16="http://schemas.microsoft.com/office/drawing/2014/main" id="{EE57C430-F465-486E-B93F-85A2F253EEE7}"/>
                </a:ext>
              </a:extLst>
            </p:cNvPr>
            <p:cNvPicPr>
              <a:picLocks noChangeAspect="1" noChangeArrowheads="1"/>
            </p:cNvPicPr>
            <p:nvPr/>
          </p:nvPicPr>
          <p:blipFill>
            <a:blip r:embed="rId7"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03953" y="1252422"/>
              <a:ext cx="475820" cy="47582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2015072419"/>
      </p:ext>
    </p:extLst>
  </p:cSld>
  <p:clrMapOvr>
    <a:masterClrMapping/>
  </p:clrMapOvr>
  <mc:AlternateContent xmlns:mc="http://schemas.openxmlformats.org/markup-compatibility/2006">
    <mc:Choice xmlns:p14="http://schemas.microsoft.com/office/powerpoint/2010/main" Requires="p14">
      <p:transition spd="slow" p14:dur="2000" advTm="15774"/>
    </mc:Choice>
    <mc:Fallback>
      <p:transition spd="slow" advTm="1577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6BDF6ADC-1641-44BD-8B3C-8E53E8F04098}"/>
              </a:ext>
            </a:extLst>
          </p:cNvPr>
          <p:cNvSpPr txBox="1"/>
          <p:nvPr/>
        </p:nvSpPr>
        <p:spPr>
          <a:xfrm>
            <a:off x="2408548" y="3044279"/>
            <a:ext cx="7374904" cy="769441"/>
          </a:xfrm>
          <a:prstGeom prst="rect">
            <a:avLst/>
          </a:prstGeom>
          <a:noFill/>
        </p:spPr>
        <p:txBody>
          <a:bodyPr wrap="none" rtlCol="0">
            <a:spAutoFit/>
          </a:bodyPr>
          <a:lstStyle/>
          <a:p>
            <a:r>
              <a:rPr lang="en-US" altLang="zh-TW" sz="4400" dirty="0"/>
              <a:t>Implementation and Evaluation</a:t>
            </a:r>
            <a:endParaRPr lang="en-US" sz="4400" dirty="0"/>
          </a:p>
        </p:txBody>
      </p:sp>
    </p:spTree>
    <p:extLst>
      <p:ext uri="{BB962C8B-B14F-4D97-AF65-F5344CB8AC3E}">
        <p14:creationId xmlns:p14="http://schemas.microsoft.com/office/powerpoint/2010/main" val="550033139"/>
      </p:ext>
    </p:extLst>
  </p:cSld>
  <p:clrMapOvr>
    <a:masterClrMapping/>
  </p:clrMapOvr>
  <mc:AlternateContent xmlns:mc="http://schemas.openxmlformats.org/markup-compatibility/2006">
    <mc:Choice xmlns:p14="http://schemas.microsoft.com/office/powerpoint/2010/main" Requires="p14">
      <p:transition spd="slow" p14:dur="2000" advTm="4380"/>
    </mc:Choice>
    <mc:Fallback>
      <p:transition spd="slow" advTm="438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Aurora CMM.100.A 5-6GHz C-Band Massive MIMO Phased Array">
            <a:extLst>
              <a:ext uri="{FF2B5EF4-FFF2-40B4-BE49-F238E27FC236}">
                <a16:creationId xmlns:a16="http://schemas.microsoft.com/office/drawing/2014/main" id="{967F3519-60CB-3347-B7EF-00D9B021AF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8845" y="4422039"/>
            <a:ext cx="2139950" cy="2139950"/>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Polycom HDX Mic Array | 323.tv">
            <a:extLst>
              <a:ext uri="{FF2B5EF4-FFF2-40B4-BE49-F238E27FC236}">
                <a16:creationId xmlns:a16="http://schemas.microsoft.com/office/drawing/2014/main" id="{FC6908C0-EEE6-D148-982C-A5267C8380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0664" y="4125537"/>
            <a:ext cx="28575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Amazon Echo Dot 2ND GENERATION price in Egypt | Souq Egypt | kanbkam">
            <a:extLst>
              <a:ext uri="{FF2B5EF4-FFF2-40B4-BE49-F238E27FC236}">
                <a16:creationId xmlns:a16="http://schemas.microsoft.com/office/drawing/2014/main" id="{BC78C4CD-790F-534C-B287-FA9D5FDE71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8164" y="4748939"/>
            <a:ext cx="1923697" cy="14861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Fujitsu Demonstrates 28 GHz, 4-Beam, 128-Element Phased Array Antenna |  2018-12-06 | Microwave Journal">
            <a:extLst>
              <a:ext uri="{FF2B5EF4-FFF2-40B4-BE49-F238E27FC236}">
                <a16:creationId xmlns:a16="http://schemas.microsoft.com/office/drawing/2014/main" id="{C5B9170C-6CBB-A946-AD62-1C7896F6109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031" y="4443766"/>
            <a:ext cx="2725607" cy="2094064"/>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Sphere120 AC Pro - acoustic-camera.com">
            <a:extLst>
              <a:ext uri="{FF2B5EF4-FFF2-40B4-BE49-F238E27FC236}">
                <a16:creationId xmlns:a16="http://schemas.microsoft.com/office/drawing/2014/main" id="{02A4A960-2DB6-3D4B-8624-E69BC2822B6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443740" y="4437639"/>
            <a:ext cx="2707229" cy="2027809"/>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E24C1DA3-89BA-CF45-8B48-015EB2B0E099}"/>
              </a:ext>
            </a:extLst>
          </p:cNvPr>
          <p:cNvSpPr txBox="1"/>
          <p:nvPr/>
        </p:nvSpPr>
        <p:spPr>
          <a:xfrm>
            <a:off x="1665185" y="1200967"/>
            <a:ext cx="1696298" cy="430887"/>
          </a:xfrm>
          <a:prstGeom prst="rect">
            <a:avLst/>
          </a:prstGeom>
          <a:noFill/>
        </p:spPr>
        <p:txBody>
          <a:bodyPr wrap="none" rtlCol="0">
            <a:spAutoFit/>
          </a:bodyPr>
          <a:lstStyle/>
          <a:p>
            <a:pPr algn="ctr"/>
            <a:r>
              <a:rPr lang="en-US" sz="2200" b="1" dirty="0">
                <a:latin typeface="Lucida Bright" panose="02040602050505020304" pitchFamily="18" charset="77"/>
              </a:rPr>
              <a:t>Delay-Sum</a:t>
            </a:r>
          </a:p>
        </p:txBody>
      </p:sp>
      <p:sp>
        <p:nvSpPr>
          <p:cNvPr id="21" name="TextBox 20">
            <a:extLst>
              <a:ext uri="{FF2B5EF4-FFF2-40B4-BE49-F238E27FC236}">
                <a16:creationId xmlns:a16="http://schemas.microsoft.com/office/drawing/2014/main" id="{C60DAFE9-27D8-3F4B-9EE6-156F956F199D}"/>
              </a:ext>
            </a:extLst>
          </p:cNvPr>
          <p:cNvSpPr txBox="1"/>
          <p:nvPr/>
        </p:nvSpPr>
        <p:spPr>
          <a:xfrm>
            <a:off x="6115114" y="1200967"/>
            <a:ext cx="1705916" cy="430887"/>
          </a:xfrm>
          <a:prstGeom prst="rect">
            <a:avLst/>
          </a:prstGeom>
          <a:noFill/>
        </p:spPr>
        <p:txBody>
          <a:bodyPr wrap="none" rtlCol="0">
            <a:spAutoFit/>
          </a:bodyPr>
          <a:lstStyle/>
          <a:p>
            <a:pPr algn="ctr"/>
            <a:r>
              <a:rPr lang="en-US" sz="2200" b="1" dirty="0">
                <a:latin typeface="Lucida Bright" panose="02040602050505020304" pitchFamily="18" charset="77"/>
              </a:rPr>
              <a:t>GCC-PHAT</a:t>
            </a:r>
          </a:p>
        </p:txBody>
      </p:sp>
      <p:sp>
        <p:nvSpPr>
          <p:cNvPr id="22" name="TextBox 21">
            <a:extLst>
              <a:ext uri="{FF2B5EF4-FFF2-40B4-BE49-F238E27FC236}">
                <a16:creationId xmlns:a16="http://schemas.microsoft.com/office/drawing/2014/main" id="{96B4278F-4FA2-E341-90DA-A8086D5C9FD9}"/>
              </a:ext>
            </a:extLst>
          </p:cNvPr>
          <p:cNvSpPr txBox="1"/>
          <p:nvPr/>
        </p:nvSpPr>
        <p:spPr>
          <a:xfrm>
            <a:off x="111145" y="2476363"/>
            <a:ext cx="1106393" cy="430887"/>
          </a:xfrm>
          <a:prstGeom prst="rect">
            <a:avLst/>
          </a:prstGeom>
          <a:noFill/>
        </p:spPr>
        <p:txBody>
          <a:bodyPr wrap="none" rtlCol="0">
            <a:spAutoFit/>
          </a:bodyPr>
          <a:lstStyle/>
          <a:p>
            <a:pPr algn="ctr"/>
            <a:r>
              <a:rPr lang="en-US" sz="2200" b="1" dirty="0">
                <a:latin typeface="Lucida Bright" panose="02040602050505020304" pitchFamily="18" charset="77"/>
              </a:rPr>
              <a:t>MUSIC</a:t>
            </a:r>
          </a:p>
        </p:txBody>
      </p:sp>
      <p:sp>
        <p:nvSpPr>
          <p:cNvPr id="24" name="TextBox 23">
            <a:extLst>
              <a:ext uri="{FF2B5EF4-FFF2-40B4-BE49-F238E27FC236}">
                <a16:creationId xmlns:a16="http://schemas.microsoft.com/office/drawing/2014/main" id="{D9DBAAB6-727F-4749-8721-77D1E5A648E9}"/>
              </a:ext>
            </a:extLst>
          </p:cNvPr>
          <p:cNvSpPr txBox="1"/>
          <p:nvPr/>
        </p:nvSpPr>
        <p:spPr>
          <a:xfrm>
            <a:off x="4739150" y="2481540"/>
            <a:ext cx="1189749" cy="430887"/>
          </a:xfrm>
          <a:prstGeom prst="rect">
            <a:avLst/>
          </a:prstGeom>
          <a:noFill/>
        </p:spPr>
        <p:txBody>
          <a:bodyPr wrap="none" rtlCol="0">
            <a:spAutoFit/>
          </a:bodyPr>
          <a:lstStyle/>
          <a:p>
            <a:pPr algn="ctr"/>
            <a:r>
              <a:rPr lang="en-US" sz="2200" b="1" dirty="0">
                <a:latin typeface="Lucida Bright" panose="02040602050505020304" pitchFamily="18" charset="77"/>
              </a:rPr>
              <a:t>ESPRIT</a:t>
            </a:r>
          </a:p>
        </p:txBody>
      </p:sp>
      <p:sp>
        <p:nvSpPr>
          <p:cNvPr id="26" name="TextBox 25">
            <a:extLst>
              <a:ext uri="{FF2B5EF4-FFF2-40B4-BE49-F238E27FC236}">
                <a16:creationId xmlns:a16="http://schemas.microsoft.com/office/drawing/2014/main" id="{D80DEBD3-27E5-7F4E-8BBA-D0220AA36F46}"/>
              </a:ext>
            </a:extLst>
          </p:cNvPr>
          <p:cNvSpPr txBox="1"/>
          <p:nvPr/>
        </p:nvSpPr>
        <p:spPr>
          <a:xfrm>
            <a:off x="8307218" y="2485204"/>
            <a:ext cx="930063" cy="430887"/>
          </a:xfrm>
          <a:prstGeom prst="rect">
            <a:avLst/>
          </a:prstGeom>
          <a:noFill/>
        </p:spPr>
        <p:txBody>
          <a:bodyPr wrap="none" rtlCol="0">
            <a:spAutoFit/>
          </a:bodyPr>
          <a:lstStyle/>
          <a:p>
            <a:pPr algn="ctr"/>
            <a:r>
              <a:rPr lang="en-US" sz="2200" b="1" dirty="0">
                <a:latin typeface="Lucida Bright" panose="02040602050505020304" pitchFamily="18" charset="77"/>
              </a:rPr>
              <a:t>JADE</a:t>
            </a:r>
          </a:p>
        </p:txBody>
      </p:sp>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Many variants of the problem … many </a:t>
            </a:r>
            <a:r>
              <a:rPr lang="en-US" sz="3200" b="1" dirty="0" err="1"/>
              <a:t>AoA</a:t>
            </a:r>
            <a:r>
              <a:rPr lang="en-US" sz="3200" b="1" dirty="0"/>
              <a:t> Algorithms</a:t>
            </a:r>
          </a:p>
        </p:txBody>
      </p:sp>
      <p:sp>
        <p:nvSpPr>
          <p:cNvPr id="5" name="TextBox 4">
            <a:extLst>
              <a:ext uri="{FF2B5EF4-FFF2-40B4-BE49-F238E27FC236}">
                <a16:creationId xmlns:a16="http://schemas.microsoft.com/office/drawing/2014/main" id="{6582110A-CB38-4C2B-88CC-F0D849F3616C}"/>
              </a:ext>
            </a:extLst>
          </p:cNvPr>
          <p:cNvSpPr txBox="1"/>
          <p:nvPr/>
        </p:nvSpPr>
        <p:spPr>
          <a:xfrm>
            <a:off x="-41031" y="3749779"/>
            <a:ext cx="12192000" cy="584775"/>
          </a:xfrm>
          <a:prstGeom prst="rect">
            <a:avLst/>
          </a:prstGeom>
          <a:solidFill>
            <a:srgbClr val="FFC000"/>
          </a:solidFill>
        </p:spPr>
        <p:txBody>
          <a:bodyPr wrap="square" rtlCol="0">
            <a:spAutoFit/>
          </a:bodyPr>
          <a:lstStyle/>
          <a:p>
            <a:pPr algn="ctr"/>
            <a:r>
              <a:rPr lang="en-US" sz="3200" b="1" dirty="0"/>
              <a:t>But still an open problem for MULTI-ECHO environment</a:t>
            </a:r>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A68998B6-7C02-42FF-AAB1-1CE00DDD6ABA}"/>
                  </a:ext>
                </a:extLst>
              </p:cNvPr>
              <p:cNvSpPr txBox="1"/>
              <p:nvPr/>
            </p:nvSpPr>
            <p:spPr>
              <a:xfrm>
                <a:off x="2267341" y="1696591"/>
                <a:ext cx="2715294" cy="4001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chemeClr val="bg1">
                              <a:lumMod val="65000"/>
                            </a:schemeClr>
                          </a:solidFill>
                          <a:latin typeface="Cambria Math" panose="02040503050406030204" pitchFamily="18" charset="0"/>
                        </a:rPr>
                        <m:t>𝑃</m:t>
                      </m:r>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r>
                        <a:rPr lang="en-US" sz="2000" b="0" i="1" smtClean="0">
                          <a:solidFill>
                            <a:schemeClr val="bg1">
                              <a:lumMod val="65000"/>
                            </a:schemeClr>
                          </a:solidFill>
                          <a:latin typeface="Cambria Math" panose="02040503050406030204" pitchFamily="18" charset="0"/>
                        </a:rPr>
                        <m:t>=</m:t>
                      </m:r>
                      <m:sSup>
                        <m:sSupPr>
                          <m:ctrlPr>
                            <a:rPr lang="en-US" sz="2000" b="0" i="1" smtClean="0">
                              <a:solidFill>
                                <a:schemeClr val="bg1">
                                  <a:lumMod val="65000"/>
                                </a:schemeClr>
                              </a:solidFill>
                              <a:latin typeface="Cambria Math" panose="02040503050406030204" pitchFamily="18" charset="0"/>
                            </a:rPr>
                          </m:ctrlPr>
                        </m:sSupPr>
                        <m:e>
                          <m:r>
                            <a:rPr lang="en-US" sz="2000" b="0" i="1" smtClean="0">
                              <a:solidFill>
                                <a:schemeClr val="bg1">
                                  <a:lumMod val="65000"/>
                                </a:schemeClr>
                              </a:solidFill>
                              <a:latin typeface="Cambria Math" panose="02040503050406030204" pitchFamily="18" charset="0"/>
                            </a:rPr>
                            <m:t>𝑎</m:t>
                          </m:r>
                        </m:e>
                        <m:sup>
                          <m:r>
                            <a:rPr lang="en-US" sz="2000" b="0" i="1" smtClean="0">
                              <a:solidFill>
                                <a:schemeClr val="bg1">
                                  <a:lumMod val="65000"/>
                                </a:schemeClr>
                              </a:solidFill>
                              <a:latin typeface="Cambria Math" panose="02040503050406030204" pitchFamily="18" charset="0"/>
                            </a:rPr>
                            <m:t>𝐻</m:t>
                          </m:r>
                        </m:sup>
                      </m:sSup>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sSub>
                        <m:sSubPr>
                          <m:ctrlPr>
                            <a:rPr lang="en-US" sz="2000" b="0" i="1" smtClean="0">
                              <a:solidFill>
                                <a:schemeClr val="bg1">
                                  <a:lumMod val="65000"/>
                                </a:schemeClr>
                              </a:solidFill>
                              <a:latin typeface="Cambria Math" panose="02040503050406030204" pitchFamily="18" charset="0"/>
                            </a:rPr>
                          </m:ctrlPr>
                        </m:sSubPr>
                        <m:e>
                          <m:r>
                            <a:rPr lang="en-US" sz="2000" b="0" i="1" smtClean="0">
                              <a:solidFill>
                                <a:schemeClr val="bg1">
                                  <a:lumMod val="65000"/>
                                </a:schemeClr>
                              </a:solidFill>
                              <a:latin typeface="Cambria Math" panose="02040503050406030204" pitchFamily="18" charset="0"/>
                            </a:rPr>
                            <m:t>𝑅</m:t>
                          </m:r>
                        </m:e>
                        <m:sub>
                          <m:r>
                            <a:rPr lang="en-US" sz="2000" b="0" i="1" smtClean="0">
                              <a:solidFill>
                                <a:schemeClr val="bg1">
                                  <a:lumMod val="65000"/>
                                </a:schemeClr>
                              </a:solidFill>
                              <a:latin typeface="Cambria Math" panose="02040503050406030204" pitchFamily="18" charset="0"/>
                            </a:rPr>
                            <m:t>𝑋𝑋</m:t>
                          </m:r>
                        </m:sub>
                      </m:sSub>
                      <m:r>
                        <a:rPr lang="en-US" sz="2000" b="0" i="1" smtClean="0">
                          <a:solidFill>
                            <a:schemeClr val="bg1">
                              <a:lumMod val="65000"/>
                            </a:schemeClr>
                          </a:solidFill>
                          <a:latin typeface="Cambria Math" panose="02040503050406030204" pitchFamily="18" charset="0"/>
                        </a:rPr>
                        <m:t>𝑎</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𝜃</m:t>
                      </m:r>
                      <m:r>
                        <a:rPr lang="en-US" sz="2000" b="0" i="1" smtClean="0">
                          <a:solidFill>
                            <a:schemeClr val="bg1">
                              <a:lumMod val="65000"/>
                            </a:schemeClr>
                          </a:solidFill>
                          <a:latin typeface="Cambria Math" panose="02040503050406030204" pitchFamily="18" charset="0"/>
                        </a:rPr>
                        <m:t>)</m:t>
                      </m:r>
                    </m:oMath>
                  </m:oMathPara>
                </a14:m>
                <a:endParaRPr lang="en-US" sz="2000" dirty="0">
                  <a:solidFill>
                    <a:schemeClr val="bg1">
                      <a:lumMod val="65000"/>
                    </a:schemeClr>
                  </a:solidFill>
                </a:endParaRPr>
              </a:p>
            </p:txBody>
          </p:sp>
        </mc:Choice>
        <mc:Fallback xmlns="">
          <p:sp>
            <p:nvSpPr>
              <p:cNvPr id="19" name="TextBox 18">
                <a:extLst>
                  <a:ext uri="{FF2B5EF4-FFF2-40B4-BE49-F238E27FC236}">
                    <a16:creationId xmlns:a16="http://schemas.microsoft.com/office/drawing/2014/main" id="{A68998B6-7C02-42FF-AAB1-1CE00DDD6ABA}"/>
                  </a:ext>
                </a:extLst>
              </p:cNvPr>
              <p:cNvSpPr txBox="1">
                <a:spLocks noRot="1" noChangeAspect="1" noMove="1" noResize="1" noEditPoints="1" noAdjustHandles="1" noChangeArrowheads="1" noChangeShapeType="1" noTextEdit="1"/>
              </p:cNvSpPr>
              <p:nvPr/>
            </p:nvSpPr>
            <p:spPr>
              <a:xfrm>
                <a:off x="2267341" y="1696591"/>
                <a:ext cx="2715294" cy="400110"/>
              </a:xfrm>
              <a:prstGeom prst="rect">
                <a:avLst/>
              </a:prstGeom>
              <a:blipFill>
                <a:blip r:embed="rId8"/>
                <a:stretch>
                  <a:fillRect b="-1515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7C3DF87F-BDB5-46FC-8DF0-04F117809CCF}"/>
                  </a:ext>
                </a:extLst>
              </p:cNvPr>
              <p:cNvSpPr txBox="1"/>
              <p:nvPr/>
            </p:nvSpPr>
            <p:spPr>
              <a:xfrm>
                <a:off x="6049524" y="1458013"/>
                <a:ext cx="3910814" cy="111735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solidFill>
                                <a:schemeClr val="bg1">
                                  <a:lumMod val="65000"/>
                                </a:schemeClr>
                              </a:solidFill>
                              <a:latin typeface="Cambria Math" panose="02040503050406030204" pitchFamily="18" charset="0"/>
                            </a:rPr>
                          </m:ctrlPr>
                        </m:sSubPr>
                        <m:e>
                          <m:r>
                            <a:rPr lang="en-US" sz="2000" b="0" i="1" smtClean="0">
                              <a:solidFill>
                                <a:schemeClr val="bg1">
                                  <a:lumMod val="65000"/>
                                </a:schemeClr>
                              </a:solidFill>
                              <a:latin typeface="Cambria Math" panose="02040503050406030204" pitchFamily="18" charset="0"/>
                            </a:rPr>
                            <m:t>𝐺</m:t>
                          </m:r>
                        </m:e>
                        <m:sub>
                          <m:r>
                            <a:rPr lang="en-US" sz="2000" b="0" i="1" smtClean="0">
                              <a:solidFill>
                                <a:schemeClr val="bg1">
                                  <a:lumMod val="65000"/>
                                </a:schemeClr>
                              </a:solidFill>
                              <a:latin typeface="Cambria Math" panose="02040503050406030204" pitchFamily="18" charset="0"/>
                            </a:rPr>
                            <m:t>𝑃𝐻𝐴𝑇</m:t>
                          </m:r>
                        </m:sub>
                      </m:sSub>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𝑓</m:t>
                          </m:r>
                        </m:e>
                      </m:d>
                      <m:r>
                        <a:rPr lang="en-US" sz="2000" b="0" i="1" smtClean="0">
                          <a:solidFill>
                            <a:schemeClr val="bg1">
                              <a:lumMod val="65000"/>
                            </a:schemeClr>
                          </a:solidFill>
                          <a:latin typeface="Cambria Math" panose="02040503050406030204" pitchFamily="18" charset="0"/>
                        </a:rPr>
                        <m:t>=</m:t>
                      </m:r>
                      <m:f>
                        <m:fPr>
                          <m:ctrlPr>
                            <a:rPr lang="en-US" sz="2000" b="0" i="1" smtClean="0">
                              <a:solidFill>
                                <a:schemeClr val="bg1">
                                  <a:lumMod val="65000"/>
                                </a:schemeClr>
                              </a:solidFill>
                              <a:latin typeface="Cambria Math" panose="02040503050406030204" pitchFamily="18" charset="0"/>
                            </a:rPr>
                          </m:ctrlPr>
                        </m:fPr>
                        <m:num>
                          <m:sSub>
                            <m:sSubPr>
                              <m:ctrlPr>
                                <a:rPr lang="en-US" sz="2000" b="0" i="1" smtClean="0">
                                  <a:solidFill>
                                    <a:schemeClr val="bg1">
                                      <a:lumMod val="65000"/>
                                    </a:schemeClr>
                                  </a:solidFill>
                                  <a:latin typeface="Cambria Math" panose="02040503050406030204" pitchFamily="18" charset="0"/>
                                </a:rPr>
                              </m:ctrlPr>
                            </m:sSubPr>
                            <m:e>
                              <m:r>
                                <a:rPr lang="en-US" sz="2000" b="0" i="1" smtClean="0">
                                  <a:solidFill>
                                    <a:schemeClr val="bg1">
                                      <a:lumMod val="65000"/>
                                    </a:schemeClr>
                                  </a:solidFill>
                                  <a:latin typeface="Cambria Math" panose="02040503050406030204" pitchFamily="18" charset="0"/>
                                </a:rPr>
                                <m:t>𝑋</m:t>
                              </m:r>
                            </m:e>
                            <m:sub>
                              <m:r>
                                <a:rPr lang="en-US" sz="2000" b="0" i="1" smtClean="0">
                                  <a:solidFill>
                                    <a:schemeClr val="bg1">
                                      <a:lumMod val="65000"/>
                                    </a:schemeClr>
                                  </a:solidFill>
                                  <a:latin typeface="Cambria Math" panose="02040503050406030204" pitchFamily="18" charset="0"/>
                                </a:rPr>
                                <m:t>𝑖</m:t>
                              </m:r>
                            </m:sub>
                          </m:sSub>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𝑓</m:t>
                              </m:r>
                            </m:e>
                          </m:d>
                          <m:sSub>
                            <m:sSubPr>
                              <m:ctrlPr>
                                <a:rPr lang="en-US" sz="2000" b="0" i="1" smtClean="0">
                                  <a:solidFill>
                                    <a:schemeClr val="bg1">
                                      <a:lumMod val="65000"/>
                                    </a:schemeClr>
                                  </a:solidFill>
                                  <a:latin typeface="Cambria Math" panose="02040503050406030204" pitchFamily="18" charset="0"/>
                                </a:rPr>
                              </m:ctrlPr>
                            </m:sSubPr>
                            <m:e>
                              <m:r>
                                <a:rPr lang="en-US" sz="2000" b="0" i="1" smtClean="0">
                                  <a:solidFill>
                                    <a:schemeClr val="bg1">
                                      <a:lumMod val="65000"/>
                                    </a:schemeClr>
                                  </a:solidFill>
                                  <a:latin typeface="Cambria Math" panose="02040503050406030204" pitchFamily="18" charset="0"/>
                                </a:rPr>
                                <m:t>𝑋</m:t>
                              </m:r>
                            </m:e>
                            <m:sub>
                              <m:r>
                                <a:rPr lang="en-US" sz="2000" b="0" i="1" smtClean="0">
                                  <a:solidFill>
                                    <a:schemeClr val="bg1">
                                      <a:lumMod val="65000"/>
                                    </a:schemeClr>
                                  </a:solidFill>
                                  <a:latin typeface="Cambria Math" panose="02040503050406030204" pitchFamily="18" charset="0"/>
                                </a:rPr>
                                <m:t>𝑗</m:t>
                              </m:r>
                            </m:sub>
                          </m:sSub>
                          <m:sSup>
                            <m:sSupPr>
                              <m:ctrlPr>
                                <a:rPr lang="en-US" sz="2000" b="0" i="1" smtClean="0">
                                  <a:solidFill>
                                    <a:schemeClr val="bg1">
                                      <a:lumMod val="65000"/>
                                    </a:schemeClr>
                                  </a:solidFill>
                                  <a:latin typeface="Cambria Math" panose="02040503050406030204" pitchFamily="18" charset="0"/>
                                </a:rPr>
                              </m:ctrlPr>
                            </m:sSupPr>
                            <m:e>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𝑓</m:t>
                                  </m:r>
                                </m:e>
                              </m:d>
                            </m:e>
                            <m:sup>
                              <m:r>
                                <a:rPr lang="en-US" sz="2000" b="0" i="1" smtClean="0">
                                  <a:solidFill>
                                    <a:schemeClr val="bg1">
                                      <a:lumMod val="65000"/>
                                    </a:schemeClr>
                                  </a:solidFill>
                                  <a:latin typeface="Cambria Math" panose="02040503050406030204" pitchFamily="18" charset="0"/>
                                </a:rPr>
                                <m:t>∗</m:t>
                              </m:r>
                            </m:sup>
                          </m:sSup>
                        </m:num>
                        <m:den>
                          <m:d>
                            <m:dPr>
                              <m:begChr m:val="|"/>
                              <m:endChr m:val="|"/>
                              <m:ctrlPr>
                                <a:rPr lang="en-US" sz="2000" b="0" i="1" smtClean="0">
                                  <a:solidFill>
                                    <a:schemeClr val="bg1">
                                      <a:lumMod val="65000"/>
                                    </a:schemeClr>
                                  </a:solidFill>
                                  <a:latin typeface="Cambria Math" panose="02040503050406030204" pitchFamily="18" charset="0"/>
                                </a:rPr>
                              </m:ctrlPr>
                            </m:dPr>
                            <m:e>
                              <m:sSub>
                                <m:sSubPr>
                                  <m:ctrlPr>
                                    <a:rPr lang="en-US" sz="2000" i="1">
                                      <a:solidFill>
                                        <a:schemeClr val="bg1">
                                          <a:lumMod val="65000"/>
                                        </a:schemeClr>
                                      </a:solidFill>
                                      <a:latin typeface="Cambria Math" panose="02040503050406030204" pitchFamily="18" charset="0"/>
                                    </a:rPr>
                                  </m:ctrlPr>
                                </m:sSubPr>
                                <m:e>
                                  <m:r>
                                    <a:rPr lang="en-US" sz="2000" i="1">
                                      <a:solidFill>
                                        <a:schemeClr val="bg1">
                                          <a:lumMod val="65000"/>
                                        </a:schemeClr>
                                      </a:solidFill>
                                      <a:latin typeface="Cambria Math" panose="02040503050406030204" pitchFamily="18" charset="0"/>
                                    </a:rPr>
                                    <m:t>𝑋</m:t>
                                  </m:r>
                                </m:e>
                                <m:sub>
                                  <m:r>
                                    <a:rPr lang="en-US" sz="2000" i="1">
                                      <a:solidFill>
                                        <a:schemeClr val="bg1">
                                          <a:lumMod val="65000"/>
                                        </a:schemeClr>
                                      </a:solidFill>
                                      <a:latin typeface="Cambria Math" panose="02040503050406030204" pitchFamily="18" charset="0"/>
                                    </a:rPr>
                                    <m:t>𝑖</m:t>
                                  </m:r>
                                </m:sub>
                              </m:sSub>
                              <m:d>
                                <m:dPr>
                                  <m:ctrlPr>
                                    <a:rPr lang="en-US" sz="2000" i="1">
                                      <a:solidFill>
                                        <a:schemeClr val="bg1">
                                          <a:lumMod val="65000"/>
                                        </a:schemeClr>
                                      </a:solidFill>
                                      <a:latin typeface="Cambria Math" panose="02040503050406030204" pitchFamily="18" charset="0"/>
                                    </a:rPr>
                                  </m:ctrlPr>
                                </m:dPr>
                                <m:e>
                                  <m:r>
                                    <a:rPr lang="en-US" sz="2000" i="1">
                                      <a:solidFill>
                                        <a:schemeClr val="bg1">
                                          <a:lumMod val="65000"/>
                                        </a:schemeClr>
                                      </a:solidFill>
                                      <a:latin typeface="Cambria Math" panose="02040503050406030204" pitchFamily="18" charset="0"/>
                                    </a:rPr>
                                    <m:t>𝑓</m:t>
                                  </m:r>
                                </m:e>
                              </m:d>
                            </m:e>
                          </m:d>
                          <m:d>
                            <m:dPr>
                              <m:begChr m:val="|"/>
                              <m:endChr m:val="|"/>
                              <m:ctrlPr>
                                <a:rPr lang="en-US" sz="2000" b="0" i="1" smtClean="0">
                                  <a:solidFill>
                                    <a:schemeClr val="bg1">
                                      <a:lumMod val="65000"/>
                                    </a:schemeClr>
                                  </a:solidFill>
                                  <a:latin typeface="Cambria Math" panose="02040503050406030204" pitchFamily="18" charset="0"/>
                                </a:rPr>
                              </m:ctrlPr>
                            </m:dPr>
                            <m:e>
                              <m:sSub>
                                <m:sSubPr>
                                  <m:ctrlPr>
                                    <a:rPr lang="en-US" sz="2000" i="1">
                                      <a:solidFill>
                                        <a:schemeClr val="bg1">
                                          <a:lumMod val="65000"/>
                                        </a:schemeClr>
                                      </a:solidFill>
                                      <a:latin typeface="Cambria Math" panose="02040503050406030204" pitchFamily="18" charset="0"/>
                                    </a:rPr>
                                  </m:ctrlPr>
                                </m:sSubPr>
                                <m:e>
                                  <m:r>
                                    <a:rPr lang="en-US" sz="2000" i="1">
                                      <a:solidFill>
                                        <a:schemeClr val="bg1">
                                          <a:lumMod val="65000"/>
                                        </a:schemeClr>
                                      </a:solidFill>
                                      <a:latin typeface="Cambria Math" panose="02040503050406030204" pitchFamily="18" charset="0"/>
                                    </a:rPr>
                                    <m:t>𝑋</m:t>
                                  </m:r>
                                </m:e>
                                <m:sub>
                                  <m:r>
                                    <a:rPr lang="en-US" sz="2000" i="1">
                                      <a:solidFill>
                                        <a:schemeClr val="bg1">
                                          <a:lumMod val="65000"/>
                                        </a:schemeClr>
                                      </a:solidFill>
                                      <a:latin typeface="Cambria Math" panose="02040503050406030204" pitchFamily="18" charset="0"/>
                                    </a:rPr>
                                    <m:t>𝑗</m:t>
                                  </m:r>
                                </m:sub>
                              </m:sSub>
                              <m:sSup>
                                <m:sSupPr>
                                  <m:ctrlPr>
                                    <a:rPr lang="en-US" sz="2000" i="1">
                                      <a:solidFill>
                                        <a:schemeClr val="bg1">
                                          <a:lumMod val="65000"/>
                                        </a:schemeClr>
                                      </a:solidFill>
                                      <a:latin typeface="Cambria Math" panose="02040503050406030204" pitchFamily="18" charset="0"/>
                                    </a:rPr>
                                  </m:ctrlPr>
                                </m:sSupPr>
                                <m:e>
                                  <m:d>
                                    <m:dPr>
                                      <m:ctrlPr>
                                        <a:rPr lang="en-US" sz="2000" i="1">
                                          <a:solidFill>
                                            <a:schemeClr val="bg1">
                                              <a:lumMod val="65000"/>
                                            </a:schemeClr>
                                          </a:solidFill>
                                          <a:latin typeface="Cambria Math" panose="02040503050406030204" pitchFamily="18" charset="0"/>
                                        </a:rPr>
                                      </m:ctrlPr>
                                    </m:dPr>
                                    <m:e>
                                      <m:r>
                                        <a:rPr lang="en-US" sz="2000" i="1">
                                          <a:solidFill>
                                            <a:schemeClr val="bg1">
                                              <a:lumMod val="65000"/>
                                            </a:schemeClr>
                                          </a:solidFill>
                                          <a:latin typeface="Cambria Math" panose="02040503050406030204" pitchFamily="18" charset="0"/>
                                        </a:rPr>
                                        <m:t>𝑓</m:t>
                                      </m:r>
                                    </m:e>
                                  </m:d>
                                </m:e>
                                <m:sup>
                                  <m:r>
                                    <a:rPr lang="en-US" sz="2000" i="1">
                                      <a:solidFill>
                                        <a:schemeClr val="bg1">
                                          <a:lumMod val="65000"/>
                                        </a:schemeClr>
                                      </a:solidFill>
                                      <a:latin typeface="Cambria Math" panose="02040503050406030204" pitchFamily="18" charset="0"/>
                                    </a:rPr>
                                    <m:t>∗</m:t>
                                  </m:r>
                                </m:sup>
                              </m:sSup>
                            </m:e>
                          </m:d>
                        </m:den>
                      </m:f>
                    </m:oMath>
                  </m:oMathPara>
                </a14:m>
                <a:endParaRPr lang="en-US" sz="2000" b="0" dirty="0">
                  <a:solidFill>
                    <a:schemeClr val="bg1">
                      <a:lumMod val="65000"/>
                    </a:schemeClr>
                  </a:solidFill>
                </a:endParaRPr>
              </a:p>
              <a:p>
                <a:endParaRPr lang="en-US" sz="2000" dirty="0">
                  <a:solidFill>
                    <a:schemeClr val="bg1">
                      <a:lumMod val="65000"/>
                    </a:schemeClr>
                  </a:solidFill>
                </a:endParaRPr>
              </a:p>
            </p:txBody>
          </p:sp>
        </mc:Choice>
        <mc:Fallback xmlns="">
          <p:sp>
            <p:nvSpPr>
              <p:cNvPr id="23" name="TextBox 22">
                <a:extLst>
                  <a:ext uri="{FF2B5EF4-FFF2-40B4-BE49-F238E27FC236}">
                    <a16:creationId xmlns:a16="http://schemas.microsoft.com/office/drawing/2014/main" id="{7C3DF87F-BDB5-46FC-8DF0-04F117809CCF}"/>
                  </a:ext>
                </a:extLst>
              </p:cNvPr>
              <p:cNvSpPr txBox="1">
                <a:spLocks noRot="1" noChangeAspect="1" noMove="1" noResize="1" noEditPoints="1" noAdjustHandles="1" noChangeArrowheads="1" noChangeShapeType="1" noTextEdit="1"/>
              </p:cNvSpPr>
              <p:nvPr/>
            </p:nvSpPr>
            <p:spPr>
              <a:xfrm>
                <a:off x="6049524" y="1458013"/>
                <a:ext cx="3910814" cy="1117357"/>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85985A59-122D-4632-8243-8A5ECED5E939}"/>
                  </a:ext>
                </a:extLst>
              </p:cNvPr>
              <p:cNvSpPr txBox="1"/>
              <p:nvPr/>
            </p:nvSpPr>
            <p:spPr>
              <a:xfrm>
                <a:off x="528611" y="2742264"/>
                <a:ext cx="2808718" cy="71635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chemeClr val="bg1">
                              <a:lumMod val="65000"/>
                            </a:schemeClr>
                          </a:solidFill>
                          <a:latin typeface="Cambria Math" panose="02040503050406030204" pitchFamily="18" charset="0"/>
                        </a:rPr>
                        <m:t>𝑃</m:t>
                      </m:r>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r>
                        <a:rPr lang="en-US" sz="2000" b="0" i="1" smtClean="0">
                          <a:solidFill>
                            <a:schemeClr val="bg1">
                              <a:lumMod val="65000"/>
                            </a:schemeClr>
                          </a:solidFill>
                          <a:latin typeface="Cambria Math" panose="02040503050406030204" pitchFamily="18" charset="0"/>
                        </a:rPr>
                        <m:t>=</m:t>
                      </m:r>
                      <m:f>
                        <m:fPr>
                          <m:ctrlPr>
                            <a:rPr lang="en-US" sz="2000" b="0" i="1" smtClean="0">
                              <a:solidFill>
                                <a:schemeClr val="bg1">
                                  <a:lumMod val="65000"/>
                                </a:schemeClr>
                              </a:solidFill>
                              <a:latin typeface="Cambria Math" panose="02040503050406030204" pitchFamily="18" charset="0"/>
                            </a:rPr>
                          </m:ctrlPr>
                        </m:fPr>
                        <m:num>
                          <m:r>
                            <a:rPr lang="en-US" sz="2000" b="0" i="1" smtClean="0">
                              <a:solidFill>
                                <a:schemeClr val="bg1">
                                  <a:lumMod val="65000"/>
                                </a:schemeClr>
                              </a:solidFill>
                              <a:latin typeface="Cambria Math" panose="02040503050406030204" pitchFamily="18" charset="0"/>
                            </a:rPr>
                            <m:t>1</m:t>
                          </m:r>
                        </m:num>
                        <m:den>
                          <m:sSup>
                            <m:sSupPr>
                              <m:ctrlPr>
                                <a:rPr lang="en-US" sz="2000" b="0" i="1" smtClean="0">
                                  <a:solidFill>
                                    <a:schemeClr val="bg1">
                                      <a:lumMod val="65000"/>
                                    </a:schemeClr>
                                  </a:solidFill>
                                  <a:latin typeface="Cambria Math" panose="02040503050406030204" pitchFamily="18" charset="0"/>
                                </a:rPr>
                              </m:ctrlPr>
                            </m:sSupPr>
                            <m:e>
                              <m:r>
                                <a:rPr lang="en-US" sz="2000" b="0" i="1" smtClean="0">
                                  <a:solidFill>
                                    <a:schemeClr val="bg1">
                                      <a:lumMod val="65000"/>
                                    </a:schemeClr>
                                  </a:solidFill>
                                  <a:latin typeface="Cambria Math" panose="02040503050406030204" pitchFamily="18" charset="0"/>
                                </a:rPr>
                                <m:t>𝑎</m:t>
                              </m:r>
                            </m:e>
                            <m:sup>
                              <m:r>
                                <a:rPr lang="en-US" sz="2000" b="0" i="1" smtClean="0">
                                  <a:solidFill>
                                    <a:schemeClr val="bg1">
                                      <a:lumMod val="65000"/>
                                    </a:schemeClr>
                                  </a:solidFill>
                                  <a:latin typeface="Cambria Math" panose="02040503050406030204" pitchFamily="18" charset="0"/>
                                </a:rPr>
                                <m:t>𝐻</m:t>
                              </m:r>
                            </m:sup>
                          </m:sSup>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r>
                            <a:rPr lang="en-US" sz="2000" b="0" i="1" smtClean="0">
                              <a:solidFill>
                                <a:schemeClr val="bg1">
                                  <a:lumMod val="65000"/>
                                </a:schemeClr>
                              </a:solidFill>
                              <a:latin typeface="Cambria Math" panose="02040503050406030204" pitchFamily="18" charset="0"/>
                            </a:rPr>
                            <m:t>𝑄</m:t>
                          </m:r>
                          <m:sSup>
                            <m:sSupPr>
                              <m:ctrlPr>
                                <a:rPr lang="en-US" sz="2000" b="0" i="1" smtClean="0">
                                  <a:solidFill>
                                    <a:schemeClr val="bg1">
                                      <a:lumMod val="65000"/>
                                    </a:schemeClr>
                                  </a:solidFill>
                                  <a:latin typeface="Cambria Math" panose="02040503050406030204" pitchFamily="18" charset="0"/>
                                </a:rPr>
                              </m:ctrlPr>
                            </m:sSupPr>
                            <m:e>
                              <m:r>
                                <a:rPr lang="en-US" sz="2000" b="0" i="1" smtClean="0">
                                  <a:solidFill>
                                    <a:schemeClr val="bg1">
                                      <a:lumMod val="65000"/>
                                    </a:schemeClr>
                                  </a:solidFill>
                                  <a:latin typeface="Cambria Math" panose="02040503050406030204" pitchFamily="18" charset="0"/>
                                </a:rPr>
                                <m:t>𝑄</m:t>
                              </m:r>
                            </m:e>
                            <m:sup>
                              <m:r>
                                <a:rPr lang="en-US" sz="2000" b="0" i="1" smtClean="0">
                                  <a:solidFill>
                                    <a:schemeClr val="bg1">
                                      <a:lumMod val="65000"/>
                                    </a:schemeClr>
                                  </a:solidFill>
                                  <a:latin typeface="Cambria Math" panose="02040503050406030204" pitchFamily="18" charset="0"/>
                                </a:rPr>
                                <m:t>𝐻</m:t>
                              </m:r>
                            </m:sup>
                          </m:sSup>
                          <m:r>
                            <a:rPr lang="en-US" sz="2000" b="0" i="1" smtClean="0">
                              <a:solidFill>
                                <a:schemeClr val="bg1">
                                  <a:lumMod val="65000"/>
                                </a:schemeClr>
                              </a:solidFill>
                              <a:latin typeface="Cambria Math" panose="02040503050406030204" pitchFamily="18" charset="0"/>
                            </a:rPr>
                            <m:t>𝑎</m:t>
                          </m:r>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e>
                          </m:d>
                        </m:den>
                      </m:f>
                    </m:oMath>
                  </m:oMathPara>
                </a14:m>
                <a:endParaRPr lang="en-US" sz="2000" dirty="0">
                  <a:solidFill>
                    <a:schemeClr val="bg1">
                      <a:lumMod val="65000"/>
                    </a:schemeClr>
                  </a:solidFill>
                </a:endParaRPr>
              </a:p>
            </p:txBody>
          </p:sp>
        </mc:Choice>
        <mc:Fallback xmlns="">
          <p:sp>
            <p:nvSpPr>
              <p:cNvPr id="27" name="TextBox 26">
                <a:extLst>
                  <a:ext uri="{FF2B5EF4-FFF2-40B4-BE49-F238E27FC236}">
                    <a16:creationId xmlns:a16="http://schemas.microsoft.com/office/drawing/2014/main" id="{85985A59-122D-4632-8243-8A5ECED5E939}"/>
                  </a:ext>
                </a:extLst>
              </p:cNvPr>
              <p:cNvSpPr txBox="1">
                <a:spLocks noRot="1" noChangeAspect="1" noMove="1" noResize="1" noEditPoints="1" noAdjustHandles="1" noChangeArrowheads="1" noChangeShapeType="1" noTextEdit="1"/>
              </p:cNvSpPr>
              <p:nvPr/>
            </p:nvSpPr>
            <p:spPr>
              <a:xfrm>
                <a:off x="528611" y="2742264"/>
                <a:ext cx="2808718" cy="716350"/>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0DE01FEC-DCCC-462E-AC62-A8238CF8E55A}"/>
                  </a:ext>
                </a:extLst>
              </p:cNvPr>
              <p:cNvSpPr txBox="1"/>
              <p:nvPr/>
            </p:nvSpPr>
            <p:spPr>
              <a:xfrm>
                <a:off x="8558673" y="2805839"/>
                <a:ext cx="2574359" cy="61048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func>
                        <m:funcPr>
                          <m:ctrlPr>
                            <a:rPr lang="en-US" sz="2000" b="0" i="1" smtClean="0">
                              <a:solidFill>
                                <a:schemeClr val="bg1">
                                  <a:lumMod val="65000"/>
                                </a:schemeClr>
                              </a:solidFill>
                              <a:latin typeface="Cambria Math" panose="02040503050406030204" pitchFamily="18" charset="0"/>
                            </a:rPr>
                          </m:ctrlPr>
                        </m:funcPr>
                        <m:fName>
                          <m:limLow>
                            <m:limLowPr>
                              <m:ctrlPr>
                                <a:rPr lang="en-US" sz="2000" i="1" smtClean="0">
                                  <a:solidFill>
                                    <a:schemeClr val="bg1">
                                      <a:lumMod val="65000"/>
                                    </a:schemeClr>
                                  </a:solidFill>
                                  <a:latin typeface="Cambria Math" panose="02040503050406030204" pitchFamily="18" charset="0"/>
                                </a:rPr>
                              </m:ctrlPr>
                            </m:limLowPr>
                            <m:e>
                              <m:r>
                                <m:rPr>
                                  <m:sty m:val="p"/>
                                </m:rPr>
                                <a:rPr lang="en-US" sz="2000" b="0" i="0" smtClean="0">
                                  <a:solidFill>
                                    <a:schemeClr val="bg1">
                                      <a:lumMod val="65000"/>
                                    </a:schemeClr>
                                  </a:solidFill>
                                  <a:latin typeface="Cambria Math" panose="02040503050406030204" pitchFamily="18" charset="0"/>
                                </a:rPr>
                                <m:t>min</m:t>
                              </m:r>
                            </m:e>
                            <m:lim>
                              <m:r>
                                <a:rPr lang="en-US" sz="2000" b="0" i="1" smtClean="0">
                                  <a:solidFill>
                                    <a:schemeClr val="bg1">
                                      <a:lumMod val="65000"/>
                                    </a:schemeClr>
                                  </a:solidFill>
                                  <a:latin typeface="Cambria Math" panose="02040503050406030204" pitchFamily="18" charset="0"/>
                                </a:rPr>
                                <m:t>𝜃</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𝛾</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𝐵</m:t>
                              </m:r>
                            </m:lim>
                          </m:limLow>
                        </m:fName>
                        <m:e>
                          <m:sSubSup>
                            <m:sSubSupPr>
                              <m:ctrlPr>
                                <a:rPr lang="en-US" sz="2000" b="0" i="1" smtClean="0">
                                  <a:solidFill>
                                    <a:schemeClr val="bg1">
                                      <a:lumMod val="65000"/>
                                    </a:schemeClr>
                                  </a:solidFill>
                                  <a:latin typeface="Cambria Math" panose="02040503050406030204" pitchFamily="18" charset="0"/>
                                </a:rPr>
                              </m:ctrlPr>
                            </m:sSubSupPr>
                            <m:e>
                              <m:d>
                                <m:dPr>
                                  <m:begChr m:val="|"/>
                                  <m:endChr m:val="|"/>
                                  <m:ctrlPr>
                                    <a:rPr lang="en-US" sz="2000" b="0" i="1" smtClean="0">
                                      <a:solidFill>
                                        <a:schemeClr val="bg1">
                                          <a:lumMod val="65000"/>
                                        </a:schemeClr>
                                      </a:solidFill>
                                      <a:latin typeface="Cambria Math" panose="02040503050406030204" pitchFamily="18" charset="0"/>
                                    </a:rPr>
                                  </m:ctrlPr>
                                </m:dPr>
                                <m:e>
                                  <m:d>
                                    <m:dPr>
                                      <m:begChr m:val="|"/>
                                      <m:endChr m:val="|"/>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𝑌</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𝑈</m:t>
                                      </m:r>
                                      <m:d>
                                        <m:dPr>
                                          <m:ctrlPr>
                                            <a:rPr lang="en-US" sz="2000" b="0" i="1" smtClean="0">
                                              <a:solidFill>
                                                <a:schemeClr val="bg1">
                                                  <a:lumMod val="65000"/>
                                                </a:schemeClr>
                                              </a:solidFill>
                                              <a:latin typeface="Cambria Math" panose="02040503050406030204" pitchFamily="18" charset="0"/>
                                            </a:rPr>
                                          </m:ctrlPr>
                                        </m:dPr>
                                        <m:e>
                                          <m:r>
                                            <a:rPr lang="en-US" sz="2000" b="0" i="1" smtClean="0">
                                              <a:solidFill>
                                                <a:schemeClr val="bg1">
                                                  <a:lumMod val="65000"/>
                                                </a:schemeClr>
                                              </a:solidFill>
                                              <a:latin typeface="Cambria Math" panose="02040503050406030204" pitchFamily="18" charset="0"/>
                                            </a:rPr>
                                            <m:t>𝜃</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𝛾</m:t>
                                          </m:r>
                                        </m:e>
                                      </m:d>
                                      <m:r>
                                        <a:rPr lang="en-US" sz="2000" b="0" i="1" smtClean="0">
                                          <a:solidFill>
                                            <a:schemeClr val="bg1">
                                              <a:lumMod val="65000"/>
                                            </a:schemeClr>
                                          </a:solidFill>
                                          <a:latin typeface="Cambria Math" panose="02040503050406030204" pitchFamily="18" charset="0"/>
                                        </a:rPr>
                                        <m:t>𝐵</m:t>
                                      </m:r>
                                    </m:e>
                                  </m:d>
                                </m:e>
                              </m:d>
                            </m:e>
                            <m:sub>
                              <m:r>
                                <a:rPr lang="en-US" sz="2000" b="0" i="1" smtClean="0">
                                  <a:solidFill>
                                    <a:schemeClr val="bg1">
                                      <a:lumMod val="65000"/>
                                    </a:schemeClr>
                                  </a:solidFill>
                                  <a:latin typeface="Cambria Math" panose="02040503050406030204" pitchFamily="18" charset="0"/>
                                </a:rPr>
                                <m:t>𝐹</m:t>
                              </m:r>
                            </m:sub>
                            <m:sup>
                              <m:r>
                                <a:rPr lang="en-US" sz="2000" b="0" i="1" smtClean="0">
                                  <a:solidFill>
                                    <a:schemeClr val="bg1">
                                      <a:lumMod val="65000"/>
                                    </a:schemeClr>
                                  </a:solidFill>
                                  <a:latin typeface="Cambria Math" panose="02040503050406030204" pitchFamily="18" charset="0"/>
                                </a:rPr>
                                <m:t>2</m:t>
                              </m:r>
                            </m:sup>
                          </m:sSubSup>
                        </m:e>
                      </m:func>
                    </m:oMath>
                  </m:oMathPara>
                </a14:m>
                <a:endParaRPr lang="en-US" sz="2000" dirty="0">
                  <a:solidFill>
                    <a:schemeClr val="bg1">
                      <a:lumMod val="65000"/>
                    </a:schemeClr>
                  </a:solidFill>
                </a:endParaRPr>
              </a:p>
            </p:txBody>
          </p:sp>
        </mc:Choice>
        <mc:Fallback xmlns="">
          <p:sp>
            <p:nvSpPr>
              <p:cNvPr id="28" name="TextBox 27">
                <a:extLst>
                  <a:ext uri="{FF2B5EF4-FFF2-40B4-BE49-F238E27FC236}">
                    <a16:creationId xmlns:a16="http://schemas.microsoft.com/office/drawing/2014/main" id="{0DE01FEC-DCCC-462E-AC62-A8238CF8E55A}"/>
                  </a:ext>
                </a:extLst>
              </p:cNvPr>
              <p:cNvSpPr txBox="1">
                <a:spLocks noRot="1" noChangeAspect="1" noMove="1" noResize="1" noEditPoints="1" noAdjustHandles="1" noChangeArrowheads="1" noChangeShapeType="1" noTextEdit="1"/>
              </p:cNvSpPr>
              <p:nvPr/>
            </p:nvSpPr>
            <p:spPr>
              <a:xfrm>
                <a:off x="8558673" y="2805839"/>
                <a:ext cx="2574359" cy="610488"/>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508843B8-67D0-44B6-9D5E-34E30B3DFC8C}"/>
                  </a:ext>
                </a:extLst>
              </p:cNvPr>
              <p:cNvSpPr txBox="1"/>
              <p:nvPr/>
            </p:nvSpPr>
            <p:spPr>
              <a:xfrm>
                <a:off x="5072016" y="2930212"/>
                <a:ext cx="2393156" cy="4001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chemeClr val="bg1">
                              <a:lumMod val="65000"/>
                            </a:schemeClr>
                          </a:solidFill>
                          <a:latin typeface="Cambria Math" panose="02040503050406030204" pitchFamily="18" charset="0"/>
                        </a:rPr>
                        <m:t>𝑤</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𝑎𝑛𝑔𝑙𝑒</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𝑒𝑖𝑔</m:t>
                      </m:r>
                      <m:r>
                        <a:rPr lang="en-US" sz="2000" b="0" i="1" smtClean="0">
                          <a:solidFill>
                            <a:schemeClr val="bg1">
                              <a:lumMod val="65000"/>
                            </a:schemeClr>
                          </a:solidFill>
                          <a:latin typeface="Cambria Math" panose="02040503050406030204" pitchFamily="18" charset="0"/>
                        </a:rPr>
                        <m:t>(</m:t>
                      </m:r>
                      <m:r>
                        <a:rPr lang="en-US" sz="2000" b="0" i="1" smtClean="0">
                          <a:solidFill>
                            <a:schemeClr val="bg1">
                              <a:lumMod val="65000"/>
                            </a:schemeClr>
                          </a:solidFill>
                          <a:latin typeface="Cambria Math" panose="02040503050406030204" pitchFamily="18" charset="0"/>
                        </a:rPr>
                        <m:t>𝑃</m:t>
                      </m:r>
                      <m:r>
                        <a:rPr lang="en-US" sz="2000" b="0" i="1" smtClean="0">
                          <a:solidFill>
                            <a:schemeClr val="bg1">
                              <a:lumMod val="65000"/>
                            </a:schemeClr>
                          </a:solidFill>
                          <a:latin typeface="Cambria Math" panose="02040503050406030204" pitchFamily="18" charset="0"/>
                        </a:rPr>
                        <m:t>))</m:t>
                      </m:r>
                    </m:oMath>
                  </m:oMathPara>
                </a14:m>
                <a:endParaRPr lang="en-US" sz="2000" dirty="0">
                  <a:solidFill>
                    <a:schemeClr val="bg1">
                      <a:lumMod val="65000"/>
                    </a:schemeClr>
                  </a:solidFill>
                </a:endParaRPr>
              </a:p>
            </p:txBody>
          </p:sp>
        </mc:Choice>
        <mc:Fallback xmlns="">
          <p:sp>
            <p:nvSpPr>
              <p:cNvPr id="29" name="TextBox 28">
                <a:extLst>
                  <a:ext uri="{FF2B5EF4-FFF2-40B4-BE49-F238E27FC236}">
                    <a16:creationId xmlns:a16="http://schemas.microsoft.com/office/drawing/2014/main" id="{508843B8-67D0-44B6-9D5E-34E30B3DFC8C}"/>
                  </a:ext>
                </a:extLst>
              </p:cNvPr>
              <p:cNvSpPr txBox="1">
                <a:spLocks noRot="1" noChangeAspect="1" noMove="1" noResize="1" noEditPoints="1" noAdjustHandles="1" noChangeArrowheads="1" noChangeShapeType="1" noTextEdit="1"/>
              </p:cNvSpPr>
              <p:nvPr/>
            </p:nvSpPr>
            <p:spPr>
              <a:xfrm>
                <a:off x="5072016" y="2930212"/>
                <a:ext cx="2393156" cy="400110"/>
              </a:xfrm>
              <a:prstGeom prst="rect">
                <a:avLst/>
              </a:prstGeom>
              <a:blipFill>
                <a:blip r:embed="rId12"/>
                <a:stretch>
                  <a:fillRect b="-15385"/>
                </a:stretch>
              </a:blipFill>
            </p:spPr>
            <p:txBody>
              <a:bodyPr/>
              <a:lstStyle/>
              <a:p>
                <a:r>
                  <a:rPr lang="en-US">
                    <a:noFill/>
                  </a:rPr>
                  <a:t> </a:t>
                </a:r>
              </a:p>
            </p:txBody>
          </p:sp>
        </mc:Fallback>
      </mc:AlternateContent>
    </p:spTree>
    <p:extLst>
      <p:ext uri="{BB962C8B-B14F-4D97-AF65-F5344CB8AC3E}">
        <p14:creationId xmlns:p14="http://schemas.microsoft.com/office/powerpoint/2010/main" val="1214849428"/>
      </p:ext>
    </p:extLst>
  </p:cSld>
  <p:clrMapOvr>
    <a:masterClrMapping/>
  </p:clrMapOvr>
  <mc:AlternateContent xmlns:mc="http://schemas.openxmlformats.org/markup-compatibility/2006">
    <mc:Choice xmlns:p14="http://schemas.microsoft.com/office/powerpoint/2010/main" Requires="p14">
      <p:transition spd="slow" p14:dur="2000" advTm="10675"/>
    </mc:Choice>
    <mc:Fallback>
      <p:transition spd="slow" advTm="10675"/>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BC6D6C-8B56-466F-8384-E4D447D2A0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350" y="1598159"/>
            <a:ext cx="6591300" cy="4762500"/>
          </a:xfrm>
          <a:prstGeom prst="rect">
            <a:avLst/>
          </a:prstGeom>
        </p:spPr>
      </p:pic>
      <p:sp>
        <p:nvSpPr>
          <p:cNvPr id="3" name="Oval 2">
            <a:extLst>
              <a:ext uri="{FF2B5EF4-FFF2-40B4-BE49-F238E27FC236}">
                <a16:creationId xmlns:a16="http://schemas.microsoft.com/office/drawing/2014/main" id="{8AFB4B22-24C9-4B0E-8370-B92B0927B6E2}"/>
              </a:ext>
            </a:extLst>
          </p:cNvPr>
          <p:cNvSpPr/>
          <p:nvPr/>
        </p:nvSpPr>
        <p:spPr>
          <a:xfrm>
            <a:off x="2800350" y="3978615"/>
            <a:ext cx="780256" cy="78025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lang="en-US">
              <a:solidFill>
                <a:prstClr val="white"/>
              </a:solidFill>
              <a:latin typeface="Calibri" panose="020F0502020204030204"/>
            </a:endParaRPr>
          </a:p>
        </p:txBody>
      </p:sp>
      <p:sp>
        <p:nvSpPr>
          <p:cNvPr id="4" name="Oval 3">
            <a:extLst>
              <a:ext uri="{FF2B5EF4-FFF2-40B4-BE49-F238E27FC236}">
                <a16:creationId xmlns:a16="http://schemas.microsoft.com/office/drawing/2014/main" id="{F64843B1-94E1-43C3-867F-33C85D345B8A}"/>
              </a:ext>
            </a:extLst>
          </p:cNvPr>
          <p:cNvSpPr/>
          <p:nvPr/>
        </p:nvSpPr>
        <p:spPr>
          <a:xfrm>
            <a:off x="5457825" y="5426415"/>
            <a:ext cx="780256" cy="78025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lang="en-US">
              <a:solidFill>
                <a:prstClr val="white"/>
              </a:solidFill>
              <a:latin typeface="Calibri" panose="020F0502020204030204"/>
            </a:endParaRPr>
          </a:p>
        </p:txBody>
      </p:sp>
      <p:sp>
        <p:nvSpPr>
          <p:cNvPr id="5" name="Oval 4">
            <a:extLst>
              <a:ext uri="{FF2B5EF4-FFF2-40B4-BE49-F238E27FC236}">
                <a16:creationId xmlns:a16="http://schemas.microsoft.com/office/drawing/2014/main" id="{22250A78-2476-4E05-93BF-B28093B381C9}"/>
              </a:ext>
            </a:extLst>
          </p:cNvPr>
          <p:cNvSpPr/>
          <p:nvPr/>
        </p:nvSpPr>
        <p:spPr>
          <a:xfrm>
            <a:off x="8201025" y="3902415"/>
            <a:ext cx="780256" cy="78025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lang="en-US">
              <a:solidFill>
                <a:prstClr val="white"/>
              </a:solidFill>
              <a:latin typeface="Calibri" panose="020F0502020204030204"/>
            </a:endParaRPr>
          </a:p>
        </p:txBody>
      </p:sp>
      <p:sp>
        <p:nvSpPr>
          <p:cNvPr id="6" name="Oval 5">
            <a:extLst>
              <a:ext uri="{FF2B5EF4-FFF2-40B4-BE49-F238E27FC236}">
                <a16:creationId xmlns:a16="http://schemas.microsoft.com/office/drawing/2014/main" id="{5ED15B6E-D260-427F-802E-B0C2EEEE6B6D}"/>
              </a:ext>
            </a:extLst>
          </p:cNvPr>
          <p:cNvSpPr/>
          <p:nvPr/>
        </p:nvSpPr>
        <p:spPr>
          <a:xfrm>
            <a:off x="7581900" y="2045040"/>
            <a:ext cx="780256" cy="78025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lang="en-US">
              <a:solidFill>
                <a:prstClr val="white"/>
              </a:solidFill>
              <a:latin typeface="Calibri" panose="020F0502020204030204"/>
            </a:endParaRPr>
          </a:p>
        </p:txBody>
      </p:sp>
      <p:sp>
        <p:nvSpPr>
          <p:cNvPr id="7" name="Oval 6">
            <a:extLst>
              <a:ext uri="{FF2B5EF4-FFF2-40B4-BE49-F238E27FC236}">
                <a16:creationId xmlns:a16="http://schemas.microsoft.com/office/drawing/2014/main" id="{34F42253-6734-4610-93A5-7662F353BDF7}"/>
              </a:ext>
            </a:extLst>
          </p:cNvPr>
          <p:cNvSpPr/>
          <p:nvPr/>
        </p:nvSpPr>
        <p:spPr>
          <a:xfrm>
            <a:off x="3507979" y="2045040"/>
            <a:ext cx="780256" cy="78025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lang="en-US">
              <a:solidFill>
                <a:prstClr val="white"/>
              </a:solidFill>
              <a:latin typeface="Calibri" panose="020F0502020204030204"/>
            </a:endParaRPr>
          </a:p>
        </p:txBody>
      </p:sp>
      <p:sp>
        <p:nvSpPr>
          <p:cNvPr id="8" name="Oval 7">
            <a:extLst>
              <a:ext uri="{FF2B5EF4-FFF2-40B4-BE49-F238E27FC236}">
                <a16:creationId xmlns:a16="http://schemas.microsoft.com/office/drawing/2014/main" id="{0212F415-642A-41E2-9571-7C5DB50FAEAD}"/>
              </a:ext>
            </a:extLst>
          </p:cNvPr>
          <p:cNvSpPr/>
          <p:nvPr/>
        </p:nvSpPr>
        <p:spPr>
          <a:xfrm>
            <a:off x="5544939" y="1608081"/>
            <a:ext cx="780256" cy="78025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lang="en-US">
              <a:solidFill>
                <a:prstClr val="white"/>
              </a:solidFill>
              <a:latin typeface="Calibri" panose="020F0502020204030204"/>
            </a:endParaRPr>
          </a:p>
        </p:txBody>
      </p:sp>
      <p:sp>
        <p:nvSpPr>
          <p:cNvPr id="9" name="TextBox 8">
            <a:extLst>
              <a:ext uri="{FF2B5EF4-FFF2-40B4-BE49-F238E27FC236}">
                <a16:creationId xmlns:a16="http://schemas.microsoft.com/office/drawing/2014/main" id="{611BF624-2A5D-4ED5-8B4B-94E51C184800}"/>
              </a:ext>
            </a:extLst>
          </p:cNvPr>
          <p:cNvSpPr txBox="1"/>
          <p:nvPr/>
        </p:nvSpPr>
        <p:spPr>
          <a:xfrm>
            <a:off x="3065859" y="3179586"/>
            <a:ext cx="1639491" cy="369332"/>
          </a:xfrm>
          <a:prstGeom prst="rect">
            <a:avLst/>
          </a:prstGeom>
          <a:solidFill>
            <a:schemeClr val="tx1"/>
          </a:solidFill>
        </p:spPr>
        <p:txBody>
          <a:bodyPr wrap="square" rtlCol="0">
            <a:spAutoFit/>
          </a:bodyPr>
          <a:lstStyle/>
          <a:p>
            <a:pPr algn="ctr" defTabSz="457200">
              <a:defRPr/>
            </a:pPr>
            <a:r>
              <a:rPr lang="en-US" altLang="zh-CN" dirty="0">
                <a:solidFill>
                  <a:prstClr val="white"/>
                </a:solidFill>
                <a:latin typeface="Calibri" panose="020F0502020204030204"/>
                <a:ea typeface="等线" panose="02010600030101010101" pitchFamily="2" charset="-122"/>
              </a:rPr>
              <a:t>6 Microphones</a:t>
            </a:r>
            <a:endParaRPr lang="en-US" dirty="0">
              <a:solidFill>
                <a:prstClr val="white"/>
              </a:solidFill>
              <a:latin typeface="Calibri" panose="020F0502020204030204"/>
            </a:endParaRPr>
          </a:p>
        </p:txBody>
      </p:sp>
      <p:sp>
        <p:nvSpPr>
          <p:cNvPr id="10" name="TextBox 9">
            <a:extLst>
              <a:ext uri="{FF2B5EF4-FFF2-40B4-BE49-F238E27FC236}">
                <a16:creationId xmlns:a16="http://schemas.microsoft.com/office/drawing/2014/main" id="{979FEBCB-F93B-4375-B191-7C3BB9256E3D}"/>
              </a:ext>
            </a:extLst>
          </p:cNvPr>
          <p:cNvSpPr txBox="1"/>
          <p:nvPr/>
        </p:nvSpPr>
        <p:spPr>
          <a:xfrm>
            <a:off x="7866856" y="5912190"/>
            <a:ext cx="1448594" cy="369332"/>
          </a:xfrm>
          <a:prstGeom prst="rect">
            <a:avLst/>
          </a:prstGeom>
          <a:solidFill>
            <a:schemeClr val="tx1"/>
          </a:solidFill>
        </p:spPr>
        <p:txBody>
          <a:bodyPr wrap="square" rtlCol="0">
            <a:spAutoFit/>
          </a:bodyPr>
          <a:lstStyle/>
          <a:p>
            <a:pPr algn="ctr" defTabSz="457200">
              <a:defRPr/>
            </a:pPr>
            <a:r>
              <a:rPr lang="en-US" altLang="zh-CN" dirty="0">
                <a:solidFill>
                  <a:prstClr val="white"/>
                </a:solidFill>
                <a:latin typeface="Calibri" panose="020F0502020204030204"/>
                <a:ea typeface="等线" panose="02010600030101010101" pitchFamily="2" charset="-122"/>
              </a:rPr>
              <a:t>Raspberry Pi</a:t>
            </a:r>
            <a:endParaRPr lang="en-US" dirty="0">
              <a:solidFill>
                <a:prstClr val="white"/>
              </a:solidFill>
              <a:latin typeface="Calibri" panose="020F0502020204030204"/>
            </a:endParaRPr>
          </a:p>
        </p:txBody>
      </p:sp>
      <p:cxnSp>
        <p:nvCxnSpPr>
          <p:cNvPr id="11" name="Straight Arrow Connector 10">
            <a:extLst>
              <a:ext uri="{FF2B5EF4-FFF2-40B4-BE49-F238E27FC236}">
                <a16:creationId xmlns:a16="http://schemas.microsoft.com/office/drawing/2014/main" id="{4C223CC1-8307-4386-A49E-E9EFF03CE27C}"/>
              </a:ext>
            </a:extLst>
          </p:cNvPr>
          <p:cNvCxnSpPr>
            <a:cxnSpLocks/>
          </p:cNvCxnSpPr>
          <p:nvPr/>
        </p:nvCxnSpPr>
        <p:spPr>
          <a:xfrm flipH="1" flipV="1">
            <a:off x="8362156" y="5010331"/>
            <a:ext cx="400844" cy="806212"/>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9DCB299-827D-4D9E-A262-7607A579BFEF}"/>
              </a:ext>
            </a:extLst>
          </p:cNvPr>
          <p:cNvSpPr txBox="1"/>
          <p:nvPr/>
        </p:nvSpPr>
        <p:spPr>
          <a:xfrm>
            <a:off x="2909009" y="1019927"/>
            <a:ext cx="6373982" cy="461665"/>
          </a:xfrm>
          <a:prstGeom prst="rect">
            <a:avLst/>
          </a:prstGeom>
          <a:noFill/>
        </p:spPr>
        <p:txBody>
          <a:bodyPr wrap="square" rtlCol="0">
            <a:spAutoFit/>
          </a:bodyPr>
          <a:lstStyle/>
          <a:p>
            <a:pPr algn="ctr" defTabSz="457200">
              <a:defRPr/>
            </a:pPr>
            <a:r>
              <a:rPr lang="en-US" sz="2400" b="1" dirty="0">
                <a:solidFill>
                  <a:prstClr val="black"/>
                </a:solidFill>
                <a:latin typeface="Calibri" panose="020F0502020204030204"/>
              </a:rPr>
              <a:t>(To obtain raw acoustic samples)</a:t>
            </a:r>
          </a:p>
        </p:txBody>
      </p:sp>
      <p:sp>
        <p:nvSpPr>
          <p:cNvPr id="12" name="TextBox 11">
            <a:extLst>
              <a:ext uri="{FF2B5EF4-FFF2-40B4-BE49-F238E27FC236}">
                <a16:creationId xmlns:a16="http://schemas.microsoft.com/office/drawing/2014/main" id="{719E2776-E11E-475E-AB21-11ACFE1C4C21}"/>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err="1"/>
              <a:t>Seeed</a:t>
            </a:r>
            <a:r>
              <a:rPr lang="en-US" sz="3200" b="1" dirty="0"/>
              <a:t> Studio 6-Mic Circular Mic Array + Raspberry Pi</a:t>
            </a:r>
          </a:p>
        </p:txBody>
      </p:sp>
    </p:spTree>
    <p:extLst>
      <p:ext uri="{BB962C8B-B14F-4D97-AF65-F5344CB8AC3E}">
        <p14:creationId xmlns:p14="http://schemas.microsoft.com/office/powerpoint/2010/main" val="2159056790"/>
      </p:ext>
    </p:extLst>
  </p:cSld>
  <p:clrMapOvr>
    <a:masterClrMapping/>
  </p:clrMapOvr>
  <mc:AlternateContent xmlns:mc="http://schemas.openxmlformats.org/markup-compatibility/2006">
    <mc:Choice xmlns:p14="http://schemas.microsoft.com/office/powerpoint/2010/main" Requires="p14">
      <p:transition spd="slow" p14:dur="2000" advTm="12183"/>
    </mc:Choice>
    <mc:Fallback>
      <p:transition spd="slow" advTm="12183"/>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8FDC787-FA33-6F47-BFBD-0AA5BEDB5366}"/>
              </a:ext>
            </a:extLst>
          </p:cNvPr>
          <p:cNvPicPr>
            <a:picLocks noChangeAspect="1"/>
          </p:cNvPicPr>
          <p:nvPr/>
        </p:nvPicPr>
        <p:blipFill>
          <a:blip r:embed="rId3"/>
          <a:stretch>
            <a:fillRect/>
          </a:stretch>
        </p:blipFill>
        <p:spPr>
          <a:xfrm>
            <a:off x="1948410" y="1324164"/>
            <a:ext cx="8295181" cy="3713895"/>
          </a:xfrm>
          <a:prstGeom prst="rect">
            <a:avLst/>
          </a:prstGeom>
        </p:spPr>
      </p:pic>
      <p:sp>
        <p:nvSpPr>
          <p:cNvPr id="5" name="TextBox 4">
            <a:extLst>
              <a:ext uri="{FF2B5EF4-FFF2-40B4-BE49-F238E27FC236}">
                <a16:creationId xmlns:a16="http://schemas.microsoft.com/office/drawing/2014/main" id="{AD569F6A-F827-4428-A97C-0976AB3ADEE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Comparison with existing algorithms</a:t>
            </a:r>
          </a:p>
        </p:txBody>
      </p:sp>
      <p:sp>
        <p:nvSpPr>
          <p:cNvPr id="3" name="TextBox 2">
            <a:extLst>
              <a:ext uri="{FF2B5EF4-FFF2-40B4-BE49-F238E27FC236}">
                <a16:creationId xmlns:a16="http://schemas.microsoft.com/office/drawing/2014/main" id="{8A1E79BE-10D8-4DA3-9946-ABD57CFB4224}"/>
              </a:ext>
            </a:extLst>
          </p:cNvPr>
          <p:cNvSpPr txBox="1"/>
          <p:nvPr/>
        </p:nvSpPr>
        <p:spPr>
          <a:xfrm>
            <a:off x="1128712" y="5660719"/>
            <a:ext cx="9934575" cy="584775"/>
          </a:xfrm>
          <a:prstGeom prst="rect">
            <a:avLst/>
          </a:prstGeom>
          <a:noFill/>
        </p:spPr>
        <p:txBody>
          <a:bodyPr wrap="square" rtlCol="0">
            <a:spAutoFit/>
          </a:bodyPr>
          <a:lstStyle/>
          <a:p>
            <a:pPr algn="ctr" defTabSz="457200">
              <a:defRPr/>
            </a:pPr>
            <a:r>
              <a:rPr lang="en-US" sz="3200" dirty="0" err="1">
                <a:effectLst/>
                <a:latin typeface="Calibri" panose="020F0502020204030204" pitchFamily="34" charset="0"/>
                <a:ea typeface="Times New Roman" panose="02020603050405020304" pitchFamily="18" charset="0"/>
              </a:rPr>
              <a:t>VoLoc</a:t>
            </a:r>
            <a:r>
              <a:rPr lang="en-US" sz="3200" dirty="0">
                <a:effectLst/>
                <a:latin typeface="Calibri" panose="020F0502020204030204" pitchFamily="34" charset="0"/>
                <a:ea typeface="Times New Roman" panose="02020603050405020304" pitchFamily="18" charset="0"/>
              </a:rPr>
              <a:t> can improve the </a:t>
            </a:r>
            <a:r>
              <a:rPr lang="en-US" sz="3200" dirty="0" err="1">
                <a:effectLst/>
                <a:latin typeface="Calibri" panose="020F0502020204030204" pitchFamily="34" charset="0"/>
                <a:ea typeface="Times New Roman" panose="02020603050405020304" pitchFamily="18" charset="0"/>
              </a:rPr>
              <a:t>AoA</a:t>
            </a:r>
            <a:r>
              <a:rPr lang="en-US" sz="3200" dirty="0">
                <a:effectLst/>
                <a:latin typeface="Calibri" panose="020F0502020204030204" pitchFamily="34" charset="0"/>
                <a:ea typeface="Times New Roman" panose="02020603050405020304" pitchFamily="18" charset="0"/>
              </a:rPr>
              <a:t> estimates of at least 2 echoes </a:t>
            </a:r>
            <a:endParaRPr lang="en-US" sz="5400" dirty="0">
              <a:solidFill>
                <a:prstClr val="black"/>
              </a:solidFill>
              <a:latin typeface="Calibri" panose="020F0502020204030204"/>
            </a:endParaRPr>
          </a:p>
        </p:txBody>
      </p:sp>
    </p:spTree>
    <p:extLst>
      <p:ext uri="{BB962C8B-B14F-4D97-AF65-F5344CB8AC3E}">
        <p14:creationId xmlns:p14="http://schemas.microsoft.com/office/powerpoint/2010/main" val="2056082481"/>
      </p:ext>
    </p:extLst>
  </p:cSld>
  <p:clrMapOvr>
    <a:masterClrMapping/>
  </p:clrMapOvr>
  <mc:AlternateContent xmlns:mc="http://schemas.openxmlformats.org/markup-compatibility/2006">
    <mc:Choice xmlns:p14="http://schemas.microsoft.com/office/powerpoint/2010/main" Requires="p14">
      <p:transition spd="slow" p14:dur="2000" advTm="13730"/>
    </mc:Choice>
    <mc:Fallback>
      <p:transition spd="slow" advTm="13730"/>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map&#10;&#10;Description automatically generated">
            <a:extLst>
              <a:ext uri="{FF2B5EF4-FFF2-40B4-BE49-F238E27FC236}">
                <a16:creationId xmlns:a16="http://schemas.microsoft.com/office/drawing/2014/main" id="{4E011BB1-0583-4145-A780-C8AEFA0358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5400" y="1211984"/>
            <a:ext cx="7061200" cy="4630017"/>
          </a:xfrm>
          <a:prstGeom prst="rect">
            <a:avLst/>
          </a:prstGeom>
        </p:spPr>
      </p:pic>
      <p:sp>
        <p:nvSpPr>
          <p:cNvPr id="5" name="TextBox 4">
            <a:extLst>
              <a:ext uri="{FF2B5EF4-FFF2-40B4-BE49-F238E27FC236}">
                <a16:creationId xmlns:a16="http://schemas.microsoft.com/office/drawing/2014/main" id="{69B393ED-3267-4411-810D-18AD81C3D49D}"/>
              </a:ext>
            </a:extLst>
          </p:cNvPr>
          <p:cNvSpPr txBox="1"/>
          <p:nvPr/>
        </p:nvSpPr>
        <p:spPr>
          <a:xfrm>
            <a:off x="2565400" y="5957276"/>
            <a:ext cx="7061200" cy="646331"/>
          </a:xfrm>
          <a:prstGeom prst="rect">
            <a:avLst/>
          </a:prstGeom>
          <a:noFill/>
        </p:spPr>
        <p:txBody>
          <a:bodyPr wrap="square" rtlCol="0">
            <a:spAutoFit/>
          </a:bodyPr>
          <a:lstStyle/>
          <a:p>
            <a:pPr algn="ctr" defTabSz="457200">
              <a:defRPr/>
            </a:pPr>
            <a:r>
              <a:rPr lang="en-US" sz="3600" dirty="0">
                <a:solidFill>
                  <a:prstClr val="black"/>
                </a:solidFill>
                <a:latin typeface="Calibri" panose="020F0502020204030204"/>
              </a:rPr>
              <a:t>Median location error: 0.44 meters</a:t>
            </a:r>
          </a:p>
        </p:txBody>
      </p:sp>
      <p:sp>
        <p:nvSpPr>
          <p:cNvPr id="2" name="TextBox 1">
            <a:extLst>
              <a:ext uri="{FF2B5EF4-FFF2-40B4-BE49-F238E27FC236}">
                <a16:creationId xmlns:a16="http://schemas.microsoft.com/office/drawing/2014/main" id="{7E7D4AF1-9346-4F8F-BAED-F76A170670C1}"/>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Overall location accuracy</a:t>
            </a:r>
          </a:p>
        </p:txBody>
      </p:sp>
    </p:spTree>
    <p:extLst>
      <p:ext uri="{BB962C8B-B14F-4D97-AF65-F5344CB8AC3E}">
        <p14:creationId xmlns:p14="http://schemas.microsoft.com/office/powerpoint/2010/main" val="334561015"/>
      </p:ext>
    </p:extLst>
  </p:cSld>
  <p:clrMapOvr>
    <a:masterClrMapping/>
  </p:clrMapOvr>
  <mc:AlternateContent xmlns:mc="http://schemas.openxmlformats.org/markup-compatibility/2006">
    <mc:Choice xmlns:p14="http://schemas.microsoft.com/office/powerpoint/2010/main" Requires="p14">
      <p:transition spd="slow" p14:dur="2000" advTm="12872"/>
    </mc:Choice>
    <mc:Fallback>
      <p:transition spd="slow" advTm="12872"/>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descr="A picture containing screenshot&#10;&#10;Description automatically generated">
            <a:extLst>
              <a:ext uri="{FF2B5EF4-FFF2-40B4-BE49-F238E27FC236}">
                <a16:creationId xmlns:a16="http://schemas.microsoft.com/office/drawing/2014/main" id="{349AE995-E34C-4BB1-9662-F3B8D7C5B3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2497" y="986856"/>
            <a:ext cx="7010401" cy="3055450"/>
          </a:xfrm>
          <a:prstGeom prst="rect">
            <a:avLst/>
          </a:prstGeom>
        </p:spPr>
      </p:pic>
      <p:pic>
        <p:nvPicPr>
          <p:cNvPr id="11" name="Picture 10" descr="A wooden table&#10;&#10;Description automatically generated">
            <a:extLst>
              <a:ext uri="{FF2B5EF4-FFF2-40B4-BE49-F238E27FC236}">
                <a16:creationId xmlns:a16="http://schemas.microsoft.com/office/drawing/2014/main" id="{5640BACD-F86F-4D06-8E3E-C96383C8C9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09010" y="4235862"/>
            <a:ext cx="1476779" cy="2590841"/>
          </a:xfrm>
          <a:prstGeom prst="rect">
            <a:avLst/>
          </a:prstGeom>
        </p:spPr>
      </p:pic>
      <p:pic>
        <p:nvPicPr>
          <p:cNvPr id="13" name="Picture 12" descr="A wooden table&#10;&#10;Description automatically generated">
            <a:extLst>
              <a:ext uri="{FF2B5EF4-FFF2-40B4-BE49-F238E27FC236}">
                <a16:creationId xmlns:a16="http://schemas.microsoft.com/office/drawing/2014/main" id="{DF3E723D-B9F0-479A-8BC8-19A706243F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72624" y="4235862"/>
            <a:ext cx="1476779" cy="2590841"/>
          </a:xfrm>
          <a:prstGeom prst="rect">
            <a:avLst/>
          </a:prstGeom>
        </p:spPr>
      </p:pic>
      <p:pic>
        <p:nvPicPr>
          <p:cNvPr id="15" name="Picture 14" descr="A picture containing indoor, wall, floor, table&#10;&#10;Description automatically generated">
            <a:extLst>
              <a:ext uri="{FF2B5EF4-FFF2-40B4-BE49-F238E27FC236}">
                <a16:creationId xmlns:a16="http://schemas.microsoft.com/office/drawing/2014/main" id="{B1E46C82-5804-42FF-A348-66E3B9FD85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33729" y="4235862"/>
            <a:ext cx="1476779" cy="2590841"/>
          </a:xfrm>
          <a:prstGeom prst="rect">
            <a:avLst/>
          </a:prstGeom>
        </p:spPr>
      </p:pic>
      <p:sp>
        <p:nvSpPr>
          <p:cNvPr id="2" name="TextBox 1">
            <a:extLst>
              <a:ext uri="{FF2B5EF4-FFF2-40B4-BE49-F238E27FC236}">
                <a16:creationId xmlns:a16="http://schemas.microsoft.com/office/drawing/2014/main" id="{840271B0-BF96-47D0-B59C-8FCCE7E651BD}"/>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Location accuracy over clutter level</a:t>
            </a:r>
          </a:p>
        </p:txBody>
      </p:sp>
    </p:spTree>
    <p:extLst>
      <p:ext uri="{BB962C8B-B14F-4D97-AF65-F5344CB8AC3E}">
        <p14:creationId xmlns:p14="http://schemas.microsoft.com/office/powerpoint/2010/main" val="6502708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kitchen design modern free photo">
            <a:extLst>
              <a:ext uri="{FF2B5EF4-FFF2-40B4-BE49-F238E27FC236}">
                <a16:creationId xmlns:a16="http://schemas.microsoft.com/office/drawing/2014/main" id="{89C9327E-7719-48F8-9C91-05E995E15F03}"/>
              </a:ext>
            </a:extLst>
          </p:cNvPr>
          <p:cNvPicPr>
            <a:picLocks noChangeAspect="1" noChangeArrowheads="1"/>
          </p:cNvPicPr>
          <p:nvPr/>
        </p:nvPicPr>
        <p:blipFill rotWithShape="1">
          <a:blip r:embed="rId3">
            <a:alphaModFix amt="70000"/>
            <a:extLst>
              <a:ext uri="{28A0092B-C50C-407E-A947-70E740481C1C}">
                <a14:useLocalDpi xmlns:a14="http://schemas.microsoft.com/office/drawing/2010/main" val="0"/>
              </a:ext>
            </a:extLst>
          </a:blip>
          <a:srcRect b="14911"/>
          <a:stretch/>
        </p:blipFill>
        <p:spPr bwMode="auto">
          <a:xfrm>
            <a:off x="-1" y="1"/>
            <a:ext cx="12191999"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Amazon Alexa Png , (+) Pictures - trzcacak.rs">
            <a:extLst>
              <a:ext uri="{FF2B5EF4-FFF2-40B4-BE49-F238E27FC236}">
                <a16:creationId xmlns:a16="http://schemas.microsoft.com/office/drawing/2014/main" id="{E4B82454-EA20-4AE0-A67B-D18160B91D0C}"/>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3167" b="95000" l="10000" r="90000">
                        <a14:foregroundMark x1="31333" y1="88500" x2="47333" y2="94833"/>
                        <a14:foregroundMark x1="47333" y1="94833" x2="56000" y2="95000"/>
                        <a14:foregroundMark x1="56000" y1="95000" x2="71000" y2="91167"/>
                        <a14:foregroundMark x1="29667" y1="14333" x2="50000" y2="8833"/>
                        <a14:foregroundMark x1="50000" y1="8833" x2="59000" y2="8667"/>
                        <a14:foregroundMark x1="59000" y1="8667" x2="69667" y2="14000"/>
                        <a14:foregroundMark x1="70000" y1="7000" x2="43000" y2="3167"/>
                        <a14:foregroundMark x1="43000" y1="3167" x2="41833" y2="3500"/>
                      </a14:backgroundRemoval>
                    </a14:imgEffect>
                  </a14:imgLayer>
                </a14:imgProps>
              </a:ext>
              <a:ext uri="{28A0092B-C50C-407E-A947-70E740481C1C}">
                <a14:useLocalDpi xmlns:a14="http://schemas.microsoft.com/office/drawing/2010/main" val="0"/>
              </a:ext>
            </a:extLst>
          </a:blip>
          <a:srcRect/>
          <a:stretch>
            <a:fillRect/>
          </a:stretch>
        </p:blipFill>
        <p:spPr bwMode="auto">
          <a:xfrm>
            <a:off x="1289952" y="5436804"/>
            <a:ext cx="1200330" cy="1200330"/>
          </a:xfrm>
          <a:prstGeom prst="rect">
            <a:avLst/>
          </a:prstGeom>
          <a:noFill/>
          <a:effectLst>
            <a:glow rad="228600">
              <a:schemeClr val="accent4">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9" name="Picture 2" descr="Image result for alice bob cartoon">
            <a:extLst>
              <a:ext uri="{FF2B5EF4-FFF2-40B4-BE49-F238E27FC236}">
                <a16:creationId xmlns:a16="http://schemas.microsoft.com/office/drawing/2014/main" id="{3CDC2DB1-ED5A-41D0-AD7D-E176B280A44E}"/>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p:blipFill>
        <p:spPr bwMode="auto">
          <a:xfrm>
            <a:off x="8831649" y="3383815"/>
            <a:ext cx="1350008" cy="1804429"/>
          </a:xfrm>
          <a:prstGeom prst="cloud">
            <a:avLst/>
          </a:prstGeom>
          <a:noFill/>
          <a:extLst>
            <a:ext uri="{909E8E84-426E-40DD-AFC4-6F175D3DCCD1}">
              <a14:hiddenFill xmlns:a14="http://schemas.microsoft.com/office/drawing/2010/main">
                <a:solidFill>
                  <a:srgbClr val="FFFFFF"/>
                </a:solidFill>
              </a14:hiddenFill>
            </a:ext>
          </a:extLst>
        </p:spPr>
      </p:pic>
      <p:cxnSp>
        <p:nvCxnSpPr>
          <p:cNvPr id="10" name="Straight Arrow Connector 9">
            <a:extLst>
              <a:ext uri="{FF2B5EF4-FFF2-40B4-BE49-F238E27FC236}">
                <a16:creationId xmlns:a16="http://schemas.microsoft.com/office/drawing/2014/main" id="{70FE1E7D-5F4D-4F80-9A55-D5B45AC202A3}"/>
              </a:ext>
            </a:extLst>
          </p:cNvPr>
          <p:cNvCxnSpPr>
            <a:cxnSpLocks/>
          </p:cNvCxnSpPr>
          <p:nvPr/>
        </p:nvCxnSpPr>
        <p:spPr>
          <a:xfrm flipH="1">
            <a:off x="2278560" y="4285232"/>
            <a:ext cx="6553089" cy="1751737"/>
          </a:xfrm>
          <a:prstGeom prst="straightConnector1">
            <a:avLst/>
          </a:prstGeom>
          <a:ln w="762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D792E80-F924-4359-A4BC-5DCDAF94D04F}"/>
              </a:ext>
            </a:extLst>
          </p:cNvPr>
          <p:cNvCxnSpPr>
            <a:cxnSpLocks/>
          </p:cNvCxnSpPr>
          <p:nvPr/>
        </p:nvCxnSpPr>
        <p:spPr>
          <a:xfrm flipH="1">
            <a:off x="120377" y="4285231"/>
            <a:ext cx="8513669" cy="1151573"/>
          </a:xfrm>
          <a:prstGeom prst="straightConnector1">
            <a:avLst/>
          </a:prstGeom>
          <a:ln w="76200">
            <a:solidFill>
              <a:srgbClr val="FFFF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E07A5A6-C8F5-4328-873B-1982808FF5E8}"/>
              </a:ext>
            </a:extLst>
          </p:cNvPr>
          <p:cNvCxnSpPr>
            <a:cxnSpLocks/>
            <a:endCxn id="7" idx="1"/>
          </p:cNvCxnSpPr>
          <p:nvPr/>
        </p:nvCxnSpPr>
        <p:spPr>
          <a:xfrm>
            <a:off x="135401" y="5462976"/>
            <a:ext cx="1154551" cy="573993"/>
          </a:xfrm>
          <a:prstGeom prst="straightConnector1">
            <a:avLst/>
          </a:prstGeom>
          <a:ln w="76200">
            <a:solidFill>
              <a:srgbClr val="FFFF00"/>
            </a:solidFill>
            <a:prstDash val="dash"/>
            <a:tailEnd type="triangle"/>
          </a:ln>
        </p:spPr>
        <p:style>
          <a:lnRef idx="1">
            <a:schemeClr val="accent1"/>
          </a:lnRef>
          <a:fillRef idx="0">
            <a:schemeClr val="accent1"/>
          </a:fillRef>
          <a:effectRef idx="0">
            <a:schemeClr val="accent1"/>
          </a:effectRef>
          <a:fontRef idx="minor">
            <a:schemeClr val="tx1"/>
          </a:fontRef>
        </p:style>
      </p:cxnSp>
      <p:pic>
        <p:nvPicPr>
          <p:cNvPr id="13" name="Picture 4" descr="Image result for speaker icon">
            <a:extLst>
              <a:ext uri="{FF2B5EF4-FFF2-40B4-BE49-F238E27FC236}">
                <a16:creationId xmlns:a16="http://schemas.microsoft.com/office/drawing/2014/main" id="{07157350-41E7-40F0-A2BA-6AEFDFE22968}"/>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a:stretch/>
        </p:blipFill>
        <p:spPr bwMode="auto">
          <a:xfrm flipH="1">
            <a:off x="8754424" y="3940307"/>
            <a:ext cx="356243" cy="64920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4116328-1E11-4709-BB7C-4D41E0E26447}"/>
              </a:ext>
            </a:extLst>
          </p:cNvPr>
          <p:cNvSpPr/>
          <p:nvPr/>
        </p:nvSpPr>
        <p:spPr>
          <a:xfrm>
            <a:off x="-18154" y="-1"/>
            <a:ext cx="12210152" cy="6858000"/>
          </a:xfrm>
          <a:prstGeom prst="rect">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1B45151A-1CCC-4C54-8149-A3E6000AF148}"/>
              </a:ext>
            </a:extLst>
          </p:cNvPr>
          <p:cNvSpPr txBox="1"/>
          <p:nvPr/>
        </p:nvSpPr>
        <p:spPr>
          <a:xfrm>
            <a:off x="1193189" y="1305277"/>
            <a:ext cx="9787467" cy="2862322"/>
          </a:xfrm>
          <a:prstGeom prst="rect">
            <a:avLst/>
          </a:prstGeom>
          <a:solidFill>
            <a:srgbClr val="FFFFFF">
              <a:alpha val="80000"/>
            </a:srgbClr>
          </a:solidFill>
          <a:effectLst>
            <a:softEdge rad="317500"/>
          </a:effectLst>
        </p:spPr>
        <p:txBody>
          <a:bodyPr wrap="square" rtlCol="0">
            <a:spAutoFit/>
          </a:bodyPr>
          <a:lstStyle/>
          <a:p>
            <a:pPr marL="571500" indent="-571500">
              <a:buFont typeface="Arial" panose="020B0604020202020204" pitchFamily="34" charset="0"/>
              <a:buChar char="•"/>
            </a:pPr>
            <a:r>
              <a:rPr lang="en-US" sz="3600" dirty="0"/>
              <a:t>Iterative align and cancel (IAC) algorithm</a:t>
            </a:r>
          </a:p>
          <a:p>
            <a:pPr marL="571500" indent="-571500">
              <a:buFont typeface="Arial" panose="020B0604020202020204" pitchFamily="34" charset="0"/>
              <a:buChar char="•"/>
            </a:pPr>
            <a:r>
              <a:rPr lang="en-US" sz="3600" dirty="0"/>
              <a:t>Indoor user localization from voice signals</a:t>
            </a:r>
          </a:p>
          <a:p>
            <a:pPr marL="571500" indent="-571500">
              <a:buFont typeface="Arial" panose="020B0604020202020204" pitchFamily="34" charset="0"/>
              <a:buChar char="•"/>
            </a:pPr>
            <a:r>
              <a:rPr lang="en-US" sz="3600" dirty="0"/>
              <a:t>Single microphone array (Alexa) as the receiver</a:t>
            </a:r>
          </a:p>
          <a:p>
            <a:pPr marL="571500" indent="-571500">
              <a:buFont typeface="Arial" panose="020B0604020202020204" pitchFamily="34" charset="0"/>
              <a:buChar char="•"/>
            </a:pPr>
            <a:r>
              <a:rPr lang="en-US" sz="3600" dirty="0"/>
              <a:t>Reverse triangulate with few </a:t>
            </a:r>
            <a:r>
              <a:rPr lang="en-US" sz="3600" dirty="0" err="1"/>
              <a:t>AoAs</a:t>
            </a:r>
            <a:endParaRPr lang="en-US" sz="3600" dirty="0"/>
          </a:p>
          <a:p>
            <a:pPr marL="571500" indent="-571500">
              <a:buFont typeface="Arial" panose="020B0604020202020204" pitchFamily="34" charset="0"/>
              <a:buChar char="•"/>
            </a:pPr>
            <a:r>
              <a:rPr lang="en-US" sz="3600" dirty="0"/>
              <a:t>Median error &lt; 50cm</a:t>
            </a:r>
          </a:p>
        </p:txBody>
      </p:sp>
      <p:sp>
        <p:nvSpPr>
          <p:cNvPr id="2" name="TextBox 1">
            <a:extLst>
              <a:ext uri="{FF2B5EF4-FFF2-40B4-BE49-F238E27FC236}">
                <a16:creationId xmlns:a16="http://schemas.microsoft.com/office/drawing/2014/main" id="{9D6AEBFA-8590-4899-98A7-68BC04770BD9}"/>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err="1"/>
              <a:t>VoLoc</a:t>
            </a:r>
            <a:r>
              <a:rPr lang="en-US" sz="3200" b="1" dirty="0"/>
              <a:t> Summary</a:t>
            </a:r>
          </a:p>
        </p:txBody>
      </p:sp>
    </p:spTree>
    <p:extLst>
      <p:ext uri="{BB962C8B-B14F-4D97-AF65-F5344CB8AC3E}">
        <p14:creationId xmlns:p14="http://schemas.microsoft.com/office/powerpoint/2010/main" val="882779861"/>
      </p:ext>
    </p:extLst>
  </p:cSld>
  <p:clrMapOvr>
    <a:masterClrMapping/>
  </p:clrMapOvr>
  <mc:AlternateContent xmlns:mc="http://schemas.openxmlformats.org/markup-compatibility/2006">
    <mc:Choice xmlns:p14="http://schemas.microsoft.com/office/powerpoint/2010/main" Requires="p14">
      <p:transition spd="slow" p14:dur="2000" advTm="31193"/>
    </mc:Choice>
    <mc:Fallback>
      <p:transition spd="slow" advTm="31193"/>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937112B-598C-4DCC-9FF8-B4B7625EDC16}"/>
              </a:ext>
            </a:extLst>
          </p:cNvPr>
          <p:cNvSpPr txBox="1"/>
          <p:nvPr/>
        </p:nvSpPr>
        <p:spPr>
          <a:xfrm>
            <a:off x="2132924" y="429148"/>
            <a:ext cx="2633570" cy="1906878"/>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3600" kern="1200" dirty="0">
                <a:latin typeface="+mj-lt"/>
                <a:ea typeface="+mj-ea"/>
                <a:cs typeface="+mj-cs"/>
              </a:rPr>
              <a:t>Much more in the paper</a:t>
            </a:r>
          </a:p>
        </p:txBody>
      </p:sp>
      <p:pic>
        <p:nvPicPr>
          <p:cNvPr id="16" name="Picture 15">
            <a:extLst>
              <a:ext uri="{FF2B5EF4-FFF2-40B4-BE49-F238E27FC236}">
                <a16:creationId xmlns:a16="http://schemas.microsoft.com/office/drawing/2014/main" id="{80FFA672-1EBC-4650-96E5-07D05BAABDB1}"/>
              </a:ext>
            </a:extLst>
          </p:cNvPr>
          <p:cNvPicPr>
            <a:picLocks noChangeAspect="1"/>
          </p:cNvPicPr>
          <p:nvPr/>
        </p:nvPicPr>
        <p:blipFill>
          <a:blip r:embed="rId3"/>
          <a:stretch>
            <a:fillRect/>
          </a:stretch>
        </p:blipFill>
        <p:spPr>
          <a:xfrm>
            <a:off x="4861833" y="0"/>
            <a:ext cx="7482558" cy="6858000"/>
          </a:xfrm>
          <a:prstGeom prst="rect">
            <a:avLst/>
          </a:prstGeom>
        </p:spPr>
      </p:pic>
      <p:pic>
        <p:nvPicPr>
          <p:cNvPr id="5122" name="Picture 2" descr="Sheng Shen">
            <a:extLst>
              <a:ext uri="{FF2B5EF4-FFF2-40B4-BE49-F238E27FC236}">
                <a16:creationId xmlns:a16="http://schemas.microsoft.com/office/drawing/2014/main" id="{64205F80-AE80-4593-84C2-592D74A57D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8793" y="495521"/>
            <a:ext cx="1774133" cy="1774133"/>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Daniel">
            <a:extLst>
              <a:ext uri="{FF2B5EF4-FFF2-40B4-BE49-F238E27FC236}">
                <a16:creationId xmlns:a16="http://schemas.microsoft.com/office/drawing/2014/main" id="{BE138121-4BBB-4F0E-A292-00FBF83EC7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8792" y="2651737"/>
            <a:ext cx="1774133" cy="1774133"/>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Yu-Lin (Wally) Wei">
            <a:extLst>
              <a:ext uri="{FF2B5EF4-FFF2-40B4-BE49-F238E27FC236}">
                <a16:creationId xmlns:a16="http://schemas.microsoft.com/office/drawing/2014/main" id="{13EA0AC4-2F9C-4254-82C8-37F3076802E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8791" y="4789140"/>
            <a:ext cx="1774133" cy="1774133"/>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Zhijian Yang">
            <a:extLst>
              <a:ext uri="{FF2B5EF4-FFF2-40B4-BE49-F238E27FC236}">
                <a16:creationId xmlns:a16="http://schemas.microsoft.com/office/drawing/2014/main" id="{DE66CE87-CFE5-4145-A44E-4942285C538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10313" y="2651737"/>
            <a:ext cx="1774132" cy="1774132"/>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Romit Roy Choudhury">
            <a:extLst>
              <a:ext uri="{FF2B5EF4-FFF2-40B4-BE49-F238E27FC236}">
                <a16:creationId xmlns:a16="http://schemas.microsoft.com/office/drawing/2014/main" id="{57D97F25-F332-4E2A-B235-56EDCEB804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10314" y="4789142"/>
            <a:ext cx="1774131" cy="1774131"/>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935FEBD7-ADB3-47A1-8AD2-A63B011F7F0C}"/>
              </a:ext>
            </a:extLst>
          </p:cNvPr>
          <p:cNvSpPr txBox="1"/>
          <p:nvPr/>
        </p:nvSpPr>
        <p:spPr>
          <a:xfrm>
            <a:off x="921090" y="2263592"/>
            <a:ext cx="649537" cy="369332"/>
          </a:xfrm>
          <a:prstGeom prst="rect">
            <a:avLst/>
          </a:prstGeom>
          <a:noFill/>
        </p:spPr>
        <p:txBody>
          <a:bodyPr wrap="none" rtlCol="0">
            <a:spAutoFit/>
          </a:bodyPr>
          <a:lstStyle/>
          <a:p>
            <a:r>
              <a:rPr lang="en-US" dirty="0"/>
              <a:t>Shen</a:t>
            </a:r>
          </a:p>
        </p:txBody>
      </p:sp>
      <p:sp>
        <p:nvSpPr>
          <p:cNvPr id="23" name="TextBox 22">
            <a:extLst>
              <a:ext uri="{FF2B5EF4-FFF2-40B4-BE49-F238E27FC236}">
                <a16:creationId xmlns:a16="http://schemas.microsoft.com/office/drawing/2014/main" id="{0C90DB68-CC0D-4174-AF67-A979DE7333F4}"/>
              </a:ext>
            </a:extLst>
          </p:cNvPr>
          <p:cNvSpPr txBox="1"/>
          <p:nvPr/>
        </p:nvSpPr>
        <p:spPr>
          <a:xfrm>
            <a:off x="795254" y="4390537"/>
            <a:ext cx="901209" cy="369332"/>
          </a:xfrm>
          <a:prstGeom prst="rect">
            <a:avLst/>
          </a:prstGeom>
          <a:noFill/>
        </p:spPr>
        <p:txBody>
          <a:bodyPr wrap="none" rtlCol="0">
            <a:spAutoFit/>
          </a:bodyPr>
          <a:lstStyle/>
          <a:p>
            <a:r>
              <a:rPr lang="en-US" dirty="0" err="1"/>
              <a:t>Daguan</a:t>
            </a:r>
            <a:endParaRPr lang="en-US" dirty="0"/>
          </a:p>
        </p:txBody>
      </p:sp>
      <p:sp>
        <p:nvSpPr>
          <p:cNvPr id="25" name="TextBox 24">
            <a:extLst>
              <a:ext uri="{FF2B5EF4-FFF2-40B4-BE49-F238E27FC236}">
                <a16:creationId xmlns:a16="http://schemas.microsoft.com/office/drawing/2014/main" id="{B572E883-E859-41F3-B716-47B6EFCF60A3}"/>
              </a:ext>
            </a:extLst>
          </p:cNvPr>
          <p:cNvSpPr txBox="1"/>
          <p:nvPr/>
        </p:nvSpPr>
        <p:spPr>
          <a:xfrm>
            <a:off x="3094062" y="4426043"/>
            <a:ext cx="806631" cy="369332"/>
          </a:xfrm>
          <a:prstGeom prst="rect">
            <a:avLst/>
          </a:prstGeom>
          <a:noFill/>
        </p:spPr>
        <p:txBody>
          <a:bodyPr wrap="none" rtlCol="0">
            <a:spAutoFit/>
          </a:bodyPr>
          <a:lstStyle/>
          <a:p>
            <a:r>
              <a:rPr lang="en-US" dirty="0"/>
              <a:t>Zhijian</a:t>
            </a:r>
          </a:p>
        </p:txBody>
      </p:sp>
      <p:sp>
        <p:nvSpPr>
          <p:cNvPr id="26" name="TextBox 25">
            <a:extLst>
              <a:ext uri="{FF2B5EF4-FFF2-40B4-BE49-F238E27FC236}">
                <a16:creationId xmlns:a16="http://schemas.microsoft.com/office/drawing/2014/main" id="{96593940-C7C9-4B7E-BA1C-A008197FCC03}"/>
              </a:ext>
            </a:extLst>
          </p:cNvPr>
          <p:cNvSpPr txBox="1"/>
          <p:nvPr/>
        </p:nvSpPr>
        <p:spPr>
          <a:xfrm>
            <a:off x="870273" y="6509968"/>
            <a:ext cx="751168" cy="369332"/>
          </a:xfrm>
          <a:prstGeom prst="rect">
            <a:avLst/>
          </a:prstGeom>
          <a:noFill/>
        </p:spPr>
        <p:txBody>
          <a:bodyPr wrap="none" rtlCol="0">
            <a:spAutoFit/>
          </a:bodyPr>
          <a:lstStyle/>
          <a:p>
            <a:r>
              <a:rPr lang="en-US" dirty="0"/>
              <a:t>Yu-Lin</a:t>
            </a:r>
          </a:p>
        </p:txBody>
      </p:sp>
      <p:sp>
        <p:nvSpPr>
          <p:cNvPr id="27" name="TextBox 26">
            <a:extLst>
              <a:ext uri="{FF2B5EF4-FFF2-40B4-BE49-F238E27FC236}">
                <a16:creationId xmlns:a16="http://schemas.microsoft.com/office/drawing/2014/main" id="{7044DE33-D442-4E29-BF09-F12649F656B8}"/>
              </a:ext>
            </a:extLst>
          </p:cNvPr>
          <p:cNvSpPr txBox="1"/>
          <p:nvPr/>
        </p:nvSpPr>
        <p:spPr>
          <a:xfrm>
            <a:off x="3079223" y="6509968"/>
            <a:ext cx="740972" cy="369332"/>
          </a:xfrm>
          <a:prstGeom prst="rect">
            <a:avLst/>
          </a:prstGeom>
          <a:noFill/>
        </p:spPr>
        <p:txBody>
          <a:bodyPr wrap="none" rtlCol="0">
            <a:spAutoFit/>
          </a:bodyPr>
          <a:lstStyle/>
          <a:p>
            <a:r>
              <a:rPr lang="en-US" dirty="0"/>
              <a:t>Romit</a:t>
            </a:r>
          </a:p>
        </p:txBody>
      </p:sp>
    </p:spTree>
    <p:extLst>
      <p:ext uri="{BB962C8B-B14F-4D97-AF65-F5344CB8AC3E}">
        <p14:creationId xmlns:p14="http://schemas.microsoft.com/office/powerpoint/2010/main" val="1201673627"/>
      </p:ext>
    </p:extLst>
  </p:cSld>
  <p:clrMapOvr>
    <a:masterClrMapping/>
  </p:clrMapOvr>
  <mc:AlternateContent xmlns:mc="http://schemas.openxmlformats.org/markup-compatibility/2006">
    <mc:Choice xmlns:p14="http://schemas.microsoft.com/office/powerpoint/2010/main" Requires="p14">
      <p:transition spd="slow" p14:dur="2000" advTm="8472"/>
    </mc:Choice>
    <mc:Fallback>
      <p:transition spd="slow" advTm="847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6BDF6ADC-1641-44BD-8B3C-8E53E8F04098}"/>
              </a:ext>
            </a:extLst>
          </p:cNvPr>
          <p:cNvSpPr txBox="1"/>
          <p:nvPr/>
        </p:nvSpPr>
        <p:spPr>
          <a:xfrm>
            <a:off x="3570401" y="2462822"/>
            <a:ext cx="5607432" cy="769441"/>
          </a:xfrm>
          <a:prstGeom prst="rect">
            <a:avLst/>
          </a:prstGeom>
          <a:noFill/>
        </p:spPr>
        <p:txBody>
          <a:bodyPr wrap="none" rtlCol="0">
            <a:spAutoFit/>
          </a:bodyPr>
          <a:lstStyle/>
          <a:p>
            <a:r>
              <a:rPr lang="en-US" altLang="zh-TW" sz="4400" dirty="0"/>
              <a:t>1. A new </a:t>
            </a:r>
            <a:r>
              <a:rPr lang="en-US" altLang="zh-TW" sz="4400" dirty="0" err="1"/>
              <a:t>AoA</a:t>
            </a:r>
            <a:r>
              <a:rPr lang="en-US" altLang="zh-TW" sz="4400" dirty="0"/>
              <a:t> algorithm</a:t>
            </a:r>
            <a:endParaRPr lang="en-US" sz="4400" dirty="0"/>
          </a:p>
        </p:txBody>
      </p:sp>
      <p:sp>
        <p:nvSpPr>
          <p:cNvPr id="30" name="TextBox 29">
            <a:extLst>
              <a:ext uri="{FF2B5EF4-FFF2-40B4-BE49-F238E27FC236}">
                <a16:creationId xmlns:a16="http://schemas.microsoft.com/office/drawing/2014/main" id="{094EABEB-C4ED-45D0-A97D-45440CC4DDF0}"/>
              </a:ext>
            </a:extLst>
          </p:cNvPr>
          <p:cNvSpPr txBox="1"/>
          <p:nvPr/>
        </p:nvSpPr>
        <p:spPr>
          <a:xfrm>
            <a:off x="2588497" y="3625738"/>
            <a:ext cx="7571240" cy="769441"/>
          </a:xfrm>
          <a:prstGeom prst="rect">
            <a:avLst/>
          </a:prstGeom>
          <a:solidFill>
            <a:srgbClr val="FFFFFF">
              <a:alpha val="69804"/>
            </a:srgbClr>
          </a:solidFill>
        </p:spPr>
        <p:txBody>
          <a:bodyPr wrap="none" rtlCol="0">
            <a:spAutoFit/>
          </a:bodyPr>
          <a:lstStyle/>
          <a:p>
            <a:r>
              <a:rPr lang="en-US" sz="4400" dirty="0">
                <a:solidFill>
                  <a:schemeClr val="bg1">
                    <a:lumMod val="65000"/>
                  </a:schemeClr>
                </a:solidFill>
              </a:rPr>
              <a:t>2. Application: voice localization</a:t>
            </a:r>
          </a:p>
        </p:txBody>
      </p:sp>
      <p:sp>
        <p:nvSpPr>
          <p:cNvPr id="2" name="TextBox 1">
            <a:extLst>
              <a:ext uri="{FF2B5EF4-FFF2-40B4-BE49-F238E27FC236}">
                <a16:creationId xmlns:a16="http://schemas.microsoft.com/office/drawing/2014/main" id="{EF1AA6EF-8BA9-40B1-9FF2-D50300350D3C}"/>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This paper</a:t>
            </a:r>
          </a:p>
        </p:txBody>
      </p:sp>
    </p:spTree>
    <p:extLst>
      <p:ext uri="{BB962C8B-B14F-4D97-AF65-F5344CB8AC3E}">
        <p14:creationId xmlns:p14="http://schemas.microsoft.com/office/powerpoint/2010/main" val="4279724351"/>
      </p:ext>
    </p:extLst>
  </p:cSld>
  <p:clrMapOvr>
    <a:masterClrMapping/>
  </p:clrMapOvr>
  <mc:AlternateContent xmlns:mc="http://schemas.openxmlformats.org/markup-compatibility/2006">
    <mc:Choice xmlns:p14="http://schemas.microsoft.com/office/powerpoint/2010/main" Requires="p14">
      <p:transition spd="slow" p14:dur="2000" advTm="8783"/>
    </mc:Choice>
    <mc:Fallback>
      <p:transition spd="slow" advTm="878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What makes the problem challenging?</a:t>
            </a:r>
          </a:p>
        </p:txBody>
      </p:sp>
      <p:grpSp>
        <p:nvGrpSpPr>
          <p:cNvPr id="17" name="Group 16">
            <a:extLst>
              <a:ext uri="{FF2B5EF4-FFF2-40B4-BE49-F238E27FC236}">
                <a16:creationId xmlns:a16="http://schemas.microsoft.com/office/drawing/2014/main" id="{EB086B4E-E530-4187-BBF8-A44755268B49}"/>
              </a:ext>
            </a:extLst>
          </p:cNvPr>
          <p:cNvGrpSpPr/>
          <p:nvPr/>
        </p:nvGrpSpPr>
        <p:grpSpPr>
          <a:xfrm>
            <a:off x="1766534" y="3132093"/>
            <a:ext cx="1967749" cy="1268791"/>
            <a:chOff x="1051549" y="3864204"/>
            <a:chExt cx="3557408" cy="1959363"/>
          </a:xfrm>
        </p:grpSpPr>
        <p:pic>
          <p:nvPicPr>
            <p:cNvPr id="20" name="Graphic 19" descr="Radio microphone">
              <a:extLst>
                <a:ext uri="{FF2B5EF4-FFF2-40B4-BE49-F238E27FC236}">
                  <a16:creationId xmlns:a16="http://schemas.microsoft.com/office/drawing/2014/main" id="{C8F75D11-F711-4F3E-B20A-321C2A46C84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91145" y="4529299"/>
              <a:ext cx="817812" cy="627886"/>
            </a:xfrm>
            <a:prstGeom prst="rect">
              <a:avLst/>
            </a:prstGeom>
          </p:spPr>
        </p:pic>
        <p:pic>
          <p:nvPicPr>
            <p:cNvPr id="21" name="Graphic 20" descr="Radio microphone">
              <a:extLst>
                <a:ext uri="{FF2B5EF4-FFF2-40B4-BE49-F238E27FC236}">
                  <a16:creationId xmlns:a16="http://schemas.microsoft.com/office/drawing/2014/main" id="{3786FD4A-EDB9-4607-A150-4F4B68A25C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92275" y="3878946"/>
              <a:ext cx="817812" cy="627886"/>
            </a:xfrm>
            <a:prstGeom prst="rect">
              <a:avLst/>
            </a:prstGeom>
          </p:spPr>
        </p:pic>
        <p:pic>
          <p:nvPicPr>
            <p:cNvPr id="22" name="Graphic 21" descr="Radio microphone">
              <a:extLst>
                <a:ext uri="{FF2B5EF4-FFF2-40B4-BE49-F238E27FC236}">
                  <a16:creationId xmlns:a16="http://schemas.microsoft.com/office/drawing/2014/main" id="{3CABEBCF-5D5C-4B62-B623-2E7ACF0196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4245" y="3864204"/>
              <a:ext cx="821786" cy="630936"/>
            </a:xfrm>
            <a:prstGeom prst="rect">
              <a:avLst/>
            </a:prstGeom>
          </p:spPr>
        </p:pic>
        <p:pic>
          <p:nvPicPr>
            <p:cNvPr id="24" name="Graphic 23" descr="Radio microphone">
              <a:extLst>
                <a:ext uri="{FF2B5EF4-FFF2-40B4-BE49-F238E27FC236}">
                  <a16:creationId xmlns:a16="http://schemas.microsoft.com/office/drawing/2014/main" id="{07529766-A0E6-4DBB-9600-05F9828DC3F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92571" y="5175464"/>
              <a:ext cx="817813" cy="627886"/>
            </a:xfrm>
            <a:prstGeom prst="rect">
              <a:avLst/>
            </a:prstGeom>
          </p:spPr>
        </p:pic>
        <p:pic>
          <p:nvPicPr>
            <p:cNvPr id="26" name="Graphic 25" descr="Radio microphone">
              <a:extLst>
                <a:ext uri="{FF2B5EF4-FFF2-40B4-BE49-F238E27FC236}">
                  <a16:creationId xmlns:a16="http://schemas.microsoft.com/office/drawing/2014/main" id="{CB0B0EC9-7608-44E5-AC4F-68CC01108CA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789643" y="5195681"/>
              <a:ext cx="817813" cy="627886"/>
            </a:xfrm>
            <a:prstGeom prst="rect">
              <a:avLst/>
            </a:prstGeom>
          </p:spPr>
        </p:pic>
        <p:pic>
          <p:nvPicPr>
            <p:cNvPr id="30" name="Graphic 29" descr="Radio microphone">
              <a:extLst>
                <a:ext uri="{FF2B5EF4-FFF2-40B4-BE49-F238E27FC236}">
                  <a16:creationId xmlns:a16="http://schemas.microsoft.com/office/drawing/2014/main" id="{FC0609A9-1F78-4FB4-BE2D-8082DD7E255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1549" y="4524899"/>
              <a:ext cx="817813" cy="627886"/>
            </a:xfrm>
            <a:prstGeom prst="rect">
              <a:avLst/>
            </a:prstGeom>
          </p:spPr>
        </p:pic>
      </p:grpSp>
    </p:spTree>
    <p:extLst>
      <p:ext uri="{BB962C8B-B14F-4D97-AF65-F5344CB8AC3E}">
        <p14:creationId xmlns:p14="http://schemas.microsoft.com/office/powerpoint/2010/main" val="1841534587"/>
      </p:ext>
    </p:extLst>
  </p:cSld>
  <p:clrMapOvr>
    <a:masterClrMapping/>
  </p:clrMapOvr>
  <mc:AlternateContent xmlns:mc="http://schemas.openxmlformats.org/markup-compatibility/2006">
    <mc:Choice xmlns:p14="http://schemas.microsoft.com/office/powerpoint/2010/main" Requires="p14">
      <p:transition spd="slow" p14:dur="2000" advTm="7641"/>
    </mc:Choice>
    <mc:Fallback>
      <p:transition spd="slow" advTm="764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What makes the problem challenging?</a:t>
            </a:r>
          </a:p>
        </p:txBody>
      </p:sp>
      <p:cxnSp>
        <p:nvCxnSpPr>
          <p:cNvPr id="26" name="Straight Arrow Connector 25">
            <a:extLst>
              <a:ext uri="{FF2B5EF4-FFF2-40B4-BE49-F238E27FC236}">
                <a16:creationId xmlns:a16="http://schemas.microsoft.com/office/drawing/2014/main" id="{A3388B2F-321C-47E6-A1B6-94A043D3CC20}"/>
              </a:ext>
            </a:extLst>
          </p:cNvPr>
          <p:cNvCxnSpPr/>
          <p:nvPr/>
        </p:nvCxnSpPr>
        <p:spPr>
          <a:xfrm>
            <a:off x="6140005" y="3737104"/>
            <a:ext cx="449884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D3ABF703-3934-4452-8158-EDFFF9AB4A97}"/>
              </a:ext>
            </a:extLst>
          </p:cNvPr>
          <p:cNvSpPr txBox="1"/>
          <p:nvPr/>
        </p:nvSpPr>
        <p:spPr>
          <a:xfrm>
            <a:off x="5969376" y="3028814"/>
            <a:ext cx="367408" cy="523220"/>
          </a:xfrm>
          <a:prstGeom prst="rect">
            <a:avLst/>
          </a:prstGeom>
          <a:noFill/>
        </p:spPr>
        <p:txBody>
          <a:bodyPr wrap="none" rtlCol="0">
            <a:spAutoFit/>
          </a:bodyPr>
          <a:lstStyle/>
          <a:p>
            <a:r>
              <a:rPr lang="en-US" sz="2800" dirty="0"/>
              <a:t>1</a:t>
            </a:r>
          </a:p>
        </p:txBody>
      </p:sp>
      <p:sp>
        <p:nvSpPr>
          <p:cNvPr id="32" name="TextBox 31">
            <a:extLst>
              <a:ext uri="{FF2B5EF4-FFF2-40B4-BE49-F238E27FC236}">
                <a16:creationId xmlns:a16="http://schemas.microsoft.com/office/drawing/2014/main" id="{35507279-726A-4F5D-A1AD-53564D271654}"/>
              </a:ext>
            </a:extLst>
          </p:cNvPr>
          <p:cNvSpPr txBox="1"/>
          <p:nvPr/>
        </p:nvSpPr>
        <p:spPr>
          <a:xfrm>
            <a:off x="10249867" y="3028814"/>
            <a:ext cx="417102" cy="523220"/>
          </a:xfrm>
          <a:prstGeom prst="rect">
            <a:avLst/>
          </a:prstGeom>
          <a:noFill/>
        </p:spPr>
        <p:txBody>
          <a:bodyPr wrap="none" rtlCol="0">
            <a:spAutoFit/>
          </a:bodyPr>
          <a:lstStyle/>
          <a:p>
            <a:r>
              <a:rPr lang="en-US" sz="2800" dirty="0"/>
              <a:t>N</a:t>
            </a:r>
          </a:p>
        </p:txBody>
      </p:sp>
      <p:sp>
        <p:nvSpPr>
          <p:cNvPr id="2" name="TextBox 1">
            <a:extLst>
              <a:ext uri="{FF2B5EF4-FFF2-40B4-BE49-F238E27FC236}">
                <a16:creationId xmlns:a16="http://schemas.microsoft.com/office/drawing/2014/main" id="{92181B0F-C4B3-40E2-BDBF-09BBBF97AF50}"/>
              </a:ext>
            </a:extLst>
          </p:cNvPr>
          <p:cNvSpPr txBox="1"/>
          <p:nvPr/>
        </p:nvSpPr>
        <p:spPr>
          <a:xfrm>
            <a:off x="10155367" y="3824422"/>
            <a:ext cx="1436034" cy="400110"/>
          </a:xfrm>
          <a:prstGeom prst="rect">
            <a:avLst/>
          </a:prstGeom>
          <a:noFill/>
        </p:spPr>
        <p:txBody>
          <a:bodyPr wrap="none" rtlCol="0">
            <a:spAutoFit/>
          </a:bodyPr>
          <a:lstStyle/>
          <a:p>
            <a:r>
              <a:rPr lang="en-US" sz="2000" dirty="0"/>
              <a:t># of sources</a:t>
            </a:r>
          </a:p>
        </p:txBody>
      </p:sp>
      <p:grpSp>
        <p:nvGrpSpPr>
          <p:cNvPr id="22" name="Group 21">
            <a:extLst>
              <a:ext uri="{FF2B5EF4-FFF2-40B4-BE49-F238E27FC236}">
                <a16:creationId xmlns:a16="http://schemas.microsoft.com/office/drawing/2014/main" id="{21A5E6D5-72A2-4372-9E24-15C675553407}"/>
              </a:ext>
            </a:extLst>
          </p:cNvPr>
          <p:cNvGrpSpPr/>
          <p:nvPr/>
        </p:nvGrpSpPr>
        <p:grpSpPr>
          <a:xfrm>
            <a:off x="1766534" y="3132093"/>
            <a:ext cx="1967749" cy="1268791"/>
            <a:chOff x="1051549" y="3864204"/>
            <a:chExt cx="3557408" cy="1959363"/>
          </a:xfrm>
        </p:grpSpPr>
        <p:pic>
          <p:nvPicPr>
            <p:cNvPr id="24" name="Graphic 23" descr="Radio microphone">
              <a:extLst>
                <a:ext uri="{FF2B5EF4-FFF2-40B4-BE49-F238E27FC236}">
                  <a16:creationId xmlns:a16="http://schemas.microsoft.com/office/drawing/2014/main" id="{14D9E625-F1D8-4F3B-A4FC-E6D8E91ABD2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91145" y="4529299"/>
              <a:ext cx="817812" cy="627886"/>
            </a:xfrm>
            <a:prstGeom prst="rect">
              <a:avLst/>
            </a:prstGeom>
          </p:spPr>
        </p:pic>
        <p:pic>
          <p:nvPicPr>
            <p:cNvPr id="30" name="Graphic 29" descr="Radio microphone">
              <a:extLst>
                <a:ext uri="{FF2B5EF4-FFF2-40B4-BE49-F238E27FC236}">
                  <a16:creationId xmlns:a16="http://schemas.microsoft.com/office/drawing/2014/main" id="{376870EB-6F51-4F62-A8CA-43F4582E579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92275" y="3878946"/>
              <a:ext cx="817812" cy="627886"/>
            </a:xfrm>
            <a:prstGeom prst="rect">
              <a:avLst/>
            </a:prstGeom>
          </p:spPr>
        </p:pic>
        <p:pic>
          <p:nvPicPr>
            <p:cNvPr id="33" name="Graphic 32" descr="Radio microphone">
              <a:extLst>
                <a:ext uri="{FF2B5EF4-FFF2-40B4-BE49-F238E27FC236}">
                  <a16:creationId xmlns:a16="http://schemas.microsoft.com/office/drawing/2014/main" id="{DA8EE23F-B339-44F1-8ECF-137620DF5BD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4245" y="3864204"/>
              <a:ext cx="821786" cy="630936"/>
            </a:xfrm>
            <a:prstGeom prst="rect">
              <a:avLst/>
            </a:prstGeom>
          </p:spPr>
        </p:pic>
        <p:pic>
          <p:nvPicPr>
            <p:cNvPr id="34" name="Graphic 33" descr="Radio microphone">
              <a:extLst>
                <a:ext uri="{FF2B5EF4-FFF2-40B4-BE49-F238E27FC236}">
                  <a16:creationId xmlns:a16="http://schemas.microsoft.com/office/drawing/2014/main" id="{77375E5C-31F3-4895-8844-4190D7189BF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92571" y="5175464"/>
              <a:ext cx="817813" cy="627886"/>
            </a:xfrm>
            <a:prstGeom prst="rect">
              <a:avLst/>
            </a:prstGeom>
          </p:spPr>
        </p:pic>
        <p:pic>
          <p:nvPicPr>
            <p:cNvPr id="35" name="Graphic 34" descr="Radio microphone">
              <a:extLst>
                <a:ext uri="{FF2B5EF4-FFF2-40B4-BE49-F238E27FC236}">
                  <a16:creationId xmlns:a16="http://schemas.microsoft.com/office/drawing/2014/main" id="{C07F7501-942F-447C-87AB-3292C8E6A12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789643" y="5195681"/>
              <a:ext cx="817813" cy="627886"/>
            </a:xfrm>
            <a:prstGeom prst="rect">
              <a:avLst/>
            </a:prstGeom>
          </p:spPr>
        </p:pic>
        <p:pic>
          <p:nvPicPr>
            <p:cNvPr id="36" name="Graphic 35" descr="Radio microphone">
              <a:extLst>
                <a:ext uri="{FF2B5EF4-FFF2-40B4-BE49-F238E27FC236}">
                  <a16:creationId xmlns:a16="http://schemas.microsoft.com/office/drawing/2014/main" id="{0EA58F6F-C06C-4931-B6C2-58F2535C9E1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1549" y="4524899"/>
              <a:ext cx="817813" cy="627886"/>
            </a:xfrm>
            <a:prstGeom prst="rect">
              <a:avLst/>
            </a:prstGeom>
          </p:spPr>
        </p:pic>
      </p:grpSp>
      <p:pic>
        <p:nvPicPr>
          <p:cNvPr id="37" name="Picture 36">
            <a:extLst>
              <a:ext uri="{FF2B5EF4-FFF2-40B4-BE49-F238E27FC236}">
                <a16:creationId xmlns:a16="http://schemas.microsoft.com/office/drawing/2014/main" id="{A65DCC64-4CBA-466A-B179-D8C74D241485}"/>
              </a:ext>
            </a:extLst>
          </p:cNvPr>
          <p:cNvPicPr>
            <a:picLocks noChangeAspect="1"/>
          </p:cNvPicPr>
          <p:nvPr/>
        </p:nvPicPr>
        <p:blipFill>
          <a:blip r:embed="rId5"/>
          <a:stretch>
            <a:fillRect/>
          </a:stretch>
        </p:blipFill>
        <p:spPr>
          <a:xfrm rot="21375052" flipH="1">
            <a:off x="4258838" y="2476708"/>
            <a:ext cx="712366" cy="748923"/>
          </a:xfrm>
          <a:prstGeom prst="rect">
            <a:avLst/>
          </a:prstGeom>
        </p:spPr>
      </p:pic>
      <p:pic>
        <p:nvPicPr>
          <p:cNvPr id="38" name="Picture 37">
            <a:extLst>
              <a:ext uri="{FF2B5EF4-FFF2-40B4-BE49-F238E27FC236}">
                <a16:creationId xmlns:a16="http://schemas.microsoft.com/office/drawing/2014/main" id="{EF5D6B84-5D9E-4D42-9BFD-3615D8EADB0C}"/>
              </a:ext>
            </a:extLst>
          </p:cNvPr>
          <p:cNvPicPr>
            <a:picLocks noChangeAspect="1"/>
          </p:cNvPicPr>
          <p:nvPr/>
        </p:nvPicPr>
        <p:blipFill>
          <a:blip r:embed="rId5">
            <a:duotone>
              <a:schemeClr val="accent2">
                <a:shade val="45000"/>
                <a:satMod val="135000"/>
              </a:schemeClr>
              <a:prstClr val="white"/>
            </a:duotone>
          </a:blip>
          <a:stretch>
            <a:fillRect/>
          </a:stretch>
        </p:blipFill>
        <p:spPr>
          <a:xfrm>
            <a:off x="89891" y="1905813"/>
            <a:ext cx="711482" cy="869937"/>
          </a:xfrm>
          <a:prstGeom prst="rect">
            <a:avLst/>
          </a:prstGeom>
        </p:spPr>
      </p:pic>
      <p:pic>
        <p:nvPicPr>
          <p:cNvPr id="39" name="Picture 38">
            <a:extLst>
              <a:ext uri="{FF2B5EF4-FFF2-40B4-BE49-F238E27FC236}">
                <a16:creationId xmlns:a16="http://schemas.microsoft.com/office/drawing/2014/main" id="{F1B2EEF8-E61B-44FB-9E17-340FFE6DA364}"/>
              </a:ext>
            </a:extLst>
          </p:cNvPr>
          <p:cNvPicPr>
            <a:picLocks noChangeAspect="1"/>
          </p:cNvPicPr>
          <p:nvPr/>
        </p:nvPicPr>
        <p:blipFill>
          <a:blip r:embed="rId5">
            <a:duotone>
              <a:schemeClr val="accent1">
                <a:shade val="45000"/>
                <a:satMod val="135000"/>
              </a:schemeClr>
              <a:prstClr val="white"/>
            </a:duotone>
          </a:blip>
          <a:stretch>
            <a:fillRect/>
          </a:stretch>
        </p:blipFill>
        <p:spPr>
          <a:xfrm rot="20099335">
            <a:off x="891325" y="5029851"/>
            <a:ext cx="708105" cy="865808"/>
          </a:xfrm>
          <a:prstGeom prst="rect">
            <a:avLst/>
          </a:prstGeom>
        </p:spPr>
      </p:pic>
      <p:cxnSp>
        <p:nvCxnSpPr>
          <p:cNvPr id="72" name="Straight Arrow Connector 71">
            <a:extLst>
              <a:ext uri="{FF2B5EF4-FFF2-40B4-BE49-F238E27FC236}">
                <a16:creationId xmlns:a16="http://schemas.microsoft.com/office/drawing/2014/main" id="{44A1E632-4058-43C6-A9D4-CBAE09F64785}"/>
              </a:ext>
            </a:extLst>
          </p:cNvPr>
          <p:cNvCxnSpPr>
            <a:cxnSpLocks/>
          </p:cNvCxnSpPr>
          <p:nvPr/>
        </p:nvCxnSpPr>
        <p:spPr>
          <a:xfrm>
            <a:off x="956511" y="247834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980A18AD-3AC1-4CEF-AD8D-2BEE4E173D52}"/>
              </a:ext>
            </a:extLst>
          </p:cNvPr>
          <p:cNvCxnSpPr>
            <a:cxnSpLocks/>
          </p:cNvCxnSpPr>
          <p:nvPr/>
        </p:nvCxnSpPr>
        <p:spPr>
          <a:xfrm flipH="1">
            <a:off x="3503278" y="2997068"/>
            <a:ext cx="677155" cy="394357"/>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B9F4900A-F430-49B9-961E-326703329B20}"/>
              </a:ext>
            </a:extLst>
          </p:cNvPr>
          <p:cNvCxnSpPr>
            <a:cxnSpLocks/>
          </p:cNvCxnSpPr>
          <p:nvPr/>
        </p:nvCxnSpPr>
        <p:spPr>
          <a:xfrm flipV="1">
            <a:off x="1631039" y="469096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4288504"/>
      </p:ext>
    </p:extLst>
  </p:cSld>
  <p:clrMapOvr>
    <a:masterClrMapping/>
  </p:clrMapOvr>
  <mc:AlternateContent xmlns:mc="http://schemas.openxmlformats.org/markup-compatibility/2006">
    <mc:Choice xmlns:p14="http://schemas.microsoft.com/office/powerpoint/2010/main" Requires="p14">
      <p:transition spd="slow" p14:dur="2000" advTm="7058"/>
    </mc:Choice>
    <mc:Fallback>
      <p:transition spd="slow" advTm="705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What makes the problem challenging?</a:t>
            </a:r>
          </a:p>
        </p:txBody>
      </p:sp>
      <p:cxnSp>
        <p:nvCxnSpPr>
          <p:cNvPr id="56" name="Straight Arrow Connector 55">
            <a:extLst>
              <a:ext uri="{FF2B5EF4-FFF2-40B4-BE49-F238E27FC236}">
                <a16:creationId xmlns:a16="http://schemas.microsoft.com/office/drawing/2014/main" id="{6A0EC068-4583-48AB-A72D-3BD2162F6BA7}"/>
              </a:ext>
            </a:extLst>
          </p:cNvPr>
          <p:cNvCxnSpPr/>
          <p:nvPr/>
        </p:nvCxnSpPr>
        <p:spPr>
          <a:xfrm>
            <a:off x="6140005" y="3737104"/>
            <a:ext cx="449884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365D7033-B410-4439-B641-2177FCB7A129}"/>
              </a:ext>
            </a:extLst>
          </p:cNvPr>
          <p:cNvSpPr txBox="1"/>
          <p:nvPr/>
        </p:nvSpPr>
        <p:spPr>
          <a:xfrm>
            <a:off x="5969376" y="3028814"/>
            <a:ext cx="367408" cy="523220"/>
          </a:xfrm>
          <a:prstGeom prst="rect">
            <a:avLst/>
          </a:prstGeom>
          <a:noFill/>
        </p:spPr>
        <p:txBody>
          <a:bodyPr wrap="none" rtlCol="0">
            <a:spAutoFit/>
          </a:bodyPr>
          <a:lstStyle/>
          <a:p>
            <a:r>
              <a:rPr lang="en-US" sz="2800" dirty="0"/>
              <a:t>1</a:t>
            </a:r>
          </a:p>
        </p:txBody>
      </p:sp>
      <p:sp>
        <p:nvSpPr>
          <p:cNvPr id="59" name="TextBox 58">
            <a:extLst>
              <a:ext uri="{FF2B5EF4-FFF2-40B4-BE49-F238E27FC236}">
                <a16:creationId xmlns:a16="http://schemas.microsoft.com/office/drawing/2014/main" id="{37BFB4E9-3CE8-43A8-889A-A0275500405D}"/>
              </a:ext>
            </a:extLst>
          </p:cNvPr>
          <p:cNvSpPr txBox="1"/>
          <p:nvPr/>
        </p:nvSpPr>
        <p:spPr>
          <a:xfrm>
            <a:off x="10249867" y="3028814"/>
            <a:ext cx="417102" cy="523220"/>
          </a:xfrm>
          <a:prstGeom prst="rect">
            <a:avLst/>
          </a:prstGeom>
          <a:noFill/>
        </p:spPr>
        <p:txBody>
          <a:bodyPr wrap="none" rtlCol="0">
            <a:spAutoFit/>
          </a:bodyPr>
          <a:lstStyle/>
          <a:p>
            <a:r>
              <a:rPr lang="en-US" sz="2800" dirty="0"/>
              <a:t>N</a:t>
            </a:r>
          </a:p>
        </p:txBody>
      </p:sp>
      <p:cxnSp>
        <p:nvCxnSpPr>
          <p:cNvPr id="60" name="Straight Arrow Connector 59">
            <a:extLst>
              <a:ext uri="{FF2B5EF4-FFF2-40B4-BE49-F238E27FC236}">
                <a16:creationId xmlns:a16="http://schemas.microsoft.com/office/drawing/2014/main" id="{4F86D4B7-42E2-41B9-96BC-2B90F959FF05}"/>
              </a:ext>
            </a:extLst>
          </p:cNvPr>
          <p:cNvCxnSpPr>
            <a:cxnSpLocks/>
          </p:cNvCxnSpPr>
          <p:nvPr/>
        </p:nvCxnSpPr>
        <p:spPr>
          <a:xfrm flipV="1">
            <a:off x="8279701" y="1876221"/>
            <a:ext cx="0" cy="358058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CC87E661-D0DC-441D-BB9B-C8101068C128}"/>
              </a:ext>
            </a:extLst>
          </p:cNvPr>
          <p:cNvSpPr txBox="1"/>
          <p:nvPr/>
        </p:nvSpPr>
        <p:spPr>
          <a:xfrm>
            <a:off x="7666633" y="1477234"/>
            <a:ext cx="370614" cy="523220"/>
          </a:xfrm>
          <a:prstGeom prst="rect">
            <a:avLst/>
          </a:prstGeom>
          <a:noFill/>
        </p:spPr>
        <p:txBody>
          <a:bodyPr wrap="none" rtlCol="0">
            <a:spAutoFit/>
          </a:bodyPr>
          <a:lstStyle/>
          <a:p>
            <a:r>
              <a:rPr lang="en-US" sz="2800" dirty="0"/>
              <a:t>K</a:t>
            </a:r>
          </a:p>
        </p:txBody>
      </p:sp>
      <p:sp>
        <p:nvSpPr>
          <p:cNvPr id="3" name="TextBox 2">
            <a:extLst>
              <a:ext uri="{FF2B5EF4-FFF2-40B4-BE49-F238E27FC236}">
                <a16:creationId xmlns:a16="http://schemas.microsoft.com/office/drawing/2014/main" id="{D758942E-D1BB-4944-84C4-FA71D676DBBC}"/>
              </a:ext>
            </a:extLst>
          </p:cNvPr>
          <p:cNvSpPr txBox="1"/>
          <p:nvPr/>
        </p:nvSpPr>
        <p:spPr>
          <a:xfrm>
            <a:off x="10155367" y="3824422"/>
            <a:ext cx="1436034" cy="400110"/>
          </a:xfrm>
          <a:prstGeom prst="rect">
            <a:avLst/>
          </a:prstGeom>
          <a:noFill/>
        </p:spPr>
        <p:txBody>
          <a:bodyPr wrap="none" rtlCol="0">
            <a:spAutoFit/>
          </a:bodyPr>
          <a:lstStyle/>
          <a:p>
            <a:r>
              <a:rPr lang="en-US" sz="2000" dirty="0"/>
              <a:t># of sources</a:t>
            </a:r>
          </a:p>
        </p:txBody>
      </p:sp>
      <p:sp>
        <p:nvSpPr>
          <p:cNvPr id="6" name="TextBox 5">
            <a:extLst>
              <a:ext uri="{FF2B5EF4-FFF2-40B4-BE49-F238E27FC236}">
                <a16:creationId xmlns:a16="http://schemas.microsoft.com/office/drawing/2014/main" id="{F71B9AA3-744C-479B-9DAF-867BDE50C917}"/>
              </a:ext>
            </a:extLst>
          </p:cNvPr>
          <p:cNvSpPr txBox="1"/>
          <p:nvPr/>
        </p:nvSpPr>
        <p:spPr>
          <a:xfrm>
            <a:off x="8525590" y="1415956"/>
            <a:ext cx="2359941" cy="400110"/>
          </a:xfrm>
          <a:prstGeom prst="rect">
            <a:avLst/>
          </a:prstGeom>
          <a:noFill/>
        </p:spPr>
        <p:txBody>
          <a:bodyPr wrap="none" rtlCol="0">
            <a:spAutoFit/>
          </a:bodyPr>
          <a:lstStyle/>
          <a:p>
            <a:r>
              <a:rPr lang="en-US" sz="2000" dirty="0"/>
              <a:t># of echoes modeled</a:t>
            </a:r>
          </a:p>
        </p:txBody>
      </p:sp>
      <p:grpSp>
        <p:nvGrpSpPr>
          <p:cNvPr id="67" name="Group 66">
            <a:extLst>
              <a:ext uri="{FF2B5EF4-FFF2-40B4-BE49-F238E27FC236}">
                <a16:creationId xmlns:a16="http://schemas.microsoft.com/office/drawing/2014/main" id="{9C18083C-B93A-4ADE-A12C-1B3F6E2A6A7F}"/>
              </a:ext>
            </a:extLst>
          </p:cNvPr>
          <p:cNvGrpSpPr/>
          <p:nvPr/>
        </p:nvGrpSpPr>
        <p:grpSpPr>
          <a:xfrm>
            <a:off x="1766534" y="3132093"/>
            <a:ext cx="1967749" cy="1268791"/>
            <a:chOff x="1051549" y="3864204"/>
            <a:chExt cx="3557408" cy="1959363"/>
          </a:xfrm>
        </p:grpSpPr>
        <p:pic>
          <p:nvPicPr>
            <p:cNvPr id="68" name="Graphic 67" descr="Radio microphone">
              <a:extLst>
                <a:ext uri="{FF2B5EF4-FFF2-40B4-BE49-F238E27FC236}">
                  <a16:creationId xmlns:a16="http://schemas.microsoft.com/office/drawing/2014/main" id="{6632FB0E-4FB4-438B-88BD-B30F7AB441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91145" y="4529299"/>
              <a:ext cx="817812" cy="627886"/>
            </a:xfrm>
            <a:prstGeom prst="rect">
              <a:avLst/>
            </a:prstGeom>
          </p:spPr>
        </p:pic>
        <p:pic>
          <p:nvPicPr>
            <p:cNvPr id="69" name="Graphic 68" descr="Radio microphone">
              <a:extLst>
                <a:ext uri="{FF2B5EF4-FFF2-40B4-BE49-F238E27FC236}">
                  <a16:creationId xmlns:a16="http://schemas.microsoft.com/office/drawing/2014/main" id="{E92D5687-B9AD-4123-97B3-01F8E07815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92275" y="3878946"/>
              <a:ext cx="817812" cy="627886"/>
            </a:xfrm>
            <a:prstGeom prst="rect">
              <a:avLst/>
            </a:prstGeom>
          </p:spPr>
        </p:pic>
        <p:pic>
          <p:nvPicPr>
            <p:cNvPr id="70" name="Graphic 69" descr="Radio microphone">
              <a:extLst>
                <a:ext uri="{FF2B5EF4-FFF2-40B4-BE49-F238E27FC236}">
                  <a16:creationId xmlns:a16="http://schemas.microsoft.com/office/drawing/2014/main" id="{992358A5-FDF7-4CC0-A092-BDBE7B70AF9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4245" y="3864204"/>
              <a:ext cx="821786" cy="630936"/>
            </a:xfrm>
            <a:prstGeom prst="rect">
              <a:avLst/>
            </a:prstGeom>
          </p:spPr>
        </p:pic>
        <p:pic>
          <p:nvPicPr>
            <p:cNvPr id="71" name="Graphic 70" descr="Radio microphone">
              <a:extLst>
                <a:ext uri="{FF2B5EF4-FFF2-40B4-BE49-F238E27FC236}">
                  <a16:creationId xmlns:a16="http://schemas.microsoft.com/office/drawing/2014/main" id="{FCCE0480-F593-49B1-88D9-7C5C156C70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92571" y="5175464"/>
              <a:ext cx="817813" cy="627886"/>
            </a:xfrm>
            <a:prstGeom prst="rect">
              <a:avLst/>
            </a:prstGeom>
          </p:spPr>
        </p:pic>
        <p:pic>
          <p:nvPicPr>
            <p:cNvPr id="72" name="Graphic 71" descr="Radio microphone">
              <a:extLst>
                <a:ext uri="{FF2B5EF4-FFF2-40B4-BE49-F238E27FC236}">
                  <a16:creationId xmlns:a16="http://schemas.microsoft.com/office/drawing/2014/main" id="{628D6EE3-E4E2-40C6-9B54-1063EEC828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789643" y="5195681"/>
              <a:ext cx="817813" cy="627886"/>
            </a:xfrm>
            <a:prstGeom prst="rect">
              <a:avLst/>
            </a:prstGeom>
          </p:spPr>
        </p:pic>
        <p:pic>
          <p:nvPicPr>
            <p:cNvPr id="73" name="Graphic 72" descr="Radio microphone">
              <a:extLst>
                <a:ext uri="{FF2B5EF4-FFF2-40B4-BE49-F238E27FC236}">
                  <a16:creationId xmlns:a16="http://schemas.microsoft.com/office/drawing/2014/main" id="{2DD95006-A0EB-48B8-9006-C5468EB53C4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1549" y="4524899"/>
              <a:ext cx="817813" cy="627886"/>
            </a:xfrm>
            <a:prstGeom prst="rect">
              <a:avLst/>
            </a:prstGeom>
          </p:spPr>
        </p:pic>
      </p:grpSp>
      <p:pic>
        <p:nvPicPr>
          <p:cNvPr id="74" name="Picture 73">
            <a:extLst>
              <a:ext uri="{FF2B5EF4-FFF2-40B4-BE49-F238E27FC236}">
                <a16:creationId xmlns:a16="http://schemas.microsoft.com/office/drawing/2014/main" id="{C6F839C7-7A88-44A2-B3F3-3E589233AC56}"/>
              </a:ext>
            </a:extLst>
          </p:cNvPr>
          <p:cNvPicPr>
            <a:picLocks noChangeAspect="1"/>
          </p:cNvPicPr>
          <p:nvPr/>
        </p:nvPicPr>
        <p:blipFill>
          <a:blip r:embed="rId5"/>
          <a:stretch>
            <a:fillRect/>
          </a:stretch>
        </p:blipFill>
        <p:spPr>
          <a:xfrm rot="21375052" flipH="1">
            <a:off x="4258838" y="2476708"/>
            <a:ext cx="712366" cy="748923"/>
          </a:xfrm>
          <a:prstGeom prst="rect">
            <a:avLst/>
          </a:prstGeom>
        </p:spPr>
      </p:pic>
      <p:pic>
        <p:nvPicPr>
          <p:cNvPr id="75" name="Picture 74">
            <a:extLst>
              <a:ext uri="{FF2B5EF4-FFF2-40B4-BE49-F238E27FC236}">
                <a16:creationId xmlns:a16="http://schemas.microsoft.com/office/drawing/2014/main" id="{F62FD1DA-583C-498C-9580-CA9492EDF582}"/>
              </a:ext>
            </a:extLst>
          </p:cNvPr>
          <p:cNvPicPr>
            <a:picLocks noChangeAspect="1"/>
          </p:cNvPicPr>
          <p:nvPr/>
        </p:nvPicPr>
        <p:blipFill>
          <a:blip r:embed="rId5">
            <a:duotone>
              <a:schemeClr val="accent2">
                <a:shade val="45000"/>
                <a:satMod val="135000"/>
              </a:schemeClr>
              <a:prstClr val="white"/>
            </a:duotone>
          </a:blip>
          <a:stretch>
            <a:fillRect/>
          </a:stretch>
        </p:blipFill>
        <p:spPr>
          <a:xfrm>
            <a:off x="89891" y="1905813"/>
            <a:ext cx="711482" cy="869937"/>
          </a:xfrm>
          <a:prstGeom prst="rect">
            <a:avLst/>
          </a:prstGeom>
        </p:spPr>
      </p:pic>
      <p:pic>
        <p:nvPicPr>
          <p:cNvPr id="76" name="Picture 75">
            <a:extLst>
              <a:ext uri="{FF2B5EF4-FFF2-40B4-BE49-F238E27FC236}">
                <a16:creationId xmlns:a16="http://schemas.microsoft.com/office/drawing/2014/main" id="{CBCC7279-B3DB-4187-9792-F380C76C59F9}"/>
              </a:ext>
            </a:extLst>
          </p:cNvPr>
          <p:cNvPicPr>
            <a:picLocks noChangeAspect="1"/>
          </p:cNvPicPr>
          <p:nvPr/>
        </p:nvPicPr>
        <p:blipFill>
          <a:blip r:embed="rId5">
            <a:duotone>
              <a:schemeClr val="accent1">
                <a:shade val="45000"/>
                <a:satMod val="135000"/>
              </a:schemeClr>
              <a:prstClr val="white"/>
            </a:duotone>
          </a:blip>
          <a:stretch>
            <a:fillRect/>
          </a:stretch>
        </p:blipFill>
        <p:spPr>
          <a:xfrm rot="20099335">
            <a:off x="891325" y="5029851"/>
            <a:ext cx="708105" cy="865808"/>
          </a:xfrm>
          <a:prstGeom prst="rect">
            <a:avLst/>
          </a:prstGeom>
        </p:spPr>
      </p:pic>
      <p:grpSp>
        <p:nvGrpSpPr>
          <p:cNvPr id="77" name="Group 76">
            <a:extLst>
              <a:ext uri="{FF2B5EF4-FFF2-40B4-BE49-F238E27FC236}">
                <a16:creationId xmlns:a16="http://schemas.microsoft.com/office/drawing/2014/main" id="{791B19D9-8925-46E9-B28C-CAA705975225}"/>
              </a:ext>
            </a:extLst>
          </p:cNvPr>
          <p:cNvGrpSpPr/>
          <p:nvPr/>
        </p:nvGrpSpPr>
        <p:grpSpPr>
          <a:xfrm rot="16200000">
            <a:off x="1703654" y="1233245"/>
            <a:ext cx="189833" cy="735353"/>
            <a:chOff x="4370209" y="2989858"/>
            <a:chExt cx="258537" cy="1025968"/>
          </a:xfrm>
        </p:grpSpPr>
        <p:cxnSp>
          <p:nvCxnSpPr>
            <p:cNvPr id="78" name="Straight Connector 77">
              <a:extLst>
                <a:ext uri="{FF2B5EF4-FFF2-40B4-BE49-F238E27FC236}">
                  <a16:creationId xmlns:a16="http://schemas.microsoft.com/office/drawing/2014/main" id="{D224FC42-800B-4B7C-A250-28C3581E277B}"/>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17DF4DD3-C6C1-448C-BA5A-798C1C38C7D1}"/>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3FD21A4A-4E44-483D-A0CE-AAE33259BA26}"/>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BA038BEC-9E9F-4A17-9695-BD6C5095D14A}"/>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29C2D615-E889-4922-AC25-47FCAD866F61}"/>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A89C61C7-D3E1-495A-ABEB-5AC2E22EFEA9}"/>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C8430CAE-E02E-4392-A48D-2EBD5094F5EB}"/>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85" name="Group 84">
            <a:extLst>
              <a:ext uri="{FF2B5EF4-FFF2-40B4-BE49-F238E27FC236}">
                <a16:creationId xmlns:a16="http://schemas.microsoft.com/office/drawing/2014/main" id="{8834FF14-EEBF-4428-8397-36246119E274}"/>
              </a:ext>
            </a:extLst>
          </p:cNvPr>
          <p:cNvGrpSpPr/>
          <p:nvPr/>
        </p:nvGrpSpPr>
        <p:grpSpPr>
          <a:xfrm rot="554369">
            <a:off x="4418020" y="4614143"/>
            <a:ext cx="260111" cy="742873"/>
            <a:chOff x="4370209" y="2989858"/>
            <a:chExt cx="258537" cy="1025968"/>
          </a:xfrm>
        </p:grpSpPr>
        <p:cxnSp>
          <p:nvCxnSpPr>
            <p:cNvPr id="86" name="Straight Connector 85">
              <a:extLst>
                <a:ext uri="{FF2B5EF4-FFF2-40B4-BE49-F238E27FC236}">
                  <a16:creationId xmlns:a16="http://schemas.microsoft.com/office/drawing/2014/main" id="{6F0EC1C4-E525-466A-8DBD-15A1DB9B9EE5}"/>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83714C61-629C-4DC0-B2B9-6D88C2A744E5}"/>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AFCCA983-AD45-4DE6-B405-9C49760EDB50}"/>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E8953381-6FA9-4EEB-9F68-AE737C278F2B}"/>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B52987C4-4EF0-4680-BA8C-D354CC84496C}"/>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A15D22A7-0900-4C64-8DC2-3737BFB3E257}"/>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92" name="Straight Connector 91">
              <a:extLst>
                <a:ext uri="{FF2B5EF4-FFF2-40B4-BE49-F238E27FC236}">
                  <a16:creationId xmlns:a16="http://schemas.microsoft.com/office/drawing/2014/main" id="{17EE60FE-FA69-4BAA-8BBA-81E553D34410}"/>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36" name="Group 135">
            <a:extLst>
              <a:ext uri="{FF2B5EF4-FFF2-40B4-BE49-F238E27FC236}">
                <a16:creationId xmlns:a16="http://schemas.microsoft.com/office/drawing/2014/main" id="{D95028B8-9DB3-4512-9D5A-7017C1132A28}"/>
              </a:ext>
            </a:extLst>
          </p:cNvPr>
          <p:cNvGrpSpPr/>
          <p:nvPr/>
        </p:nvGrpSpPr>
        <p:grpSpPr>
          <a:xfrm rot="9912214">
            <a:off x="483120" y="3147364"/>
            <a:ext cx="260111" cy="742873"/>
            <a:chOff x="4370209" y="2989858"/>
            <a:chExt cx="258537" cy="1025968"/>
          </a:xfrm>
        </p:grpSpPr>
        <p:cxnSp>
          <p:nvCxnSpPr>
            <p:cNvPr id="137" name="Straight Connector 136">
              <a:extLst>
                <a:ext uri="{FF2B5EF4-FFF2-40B4-BE49-F238E27FC236}">
                  <a16:creationId xmlns:a16="http://schemas.microsoft.com/office/drawing/2014/main" id="{3054EBE8-5525-4B99-B949-685E7DB39A13}"/>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E4161C3D-B3FB-4923-90ED-3A4BC6DC009B}"/>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18BAF15F-1C7B-467C-B8BC-D9FB1CBC7283}"/>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0" name="Straight Connector 139">
              <a:extLst>
                <a:ext uri="{FF2B5EF4-FFF2-40B4-BE49-F238E27FC236}">
                  <a16:creationId xmlns:a16="http://schemas.microsoft.com/office/drawing/2014/main" id="{265EA137-1B1D-4CCF-BEFE-06608005D0AE}"/>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1" name="Straight Connector 140">
              <a:extLst>
                <a:ext uri="{FF2B5EF4-FFF2-40B4-BE49-F238E27FC236}">
                  <a16:creationId xmlns:a16="http://schemas.microsoft.com/office/drawing/2014/main" id="{44EAEB56-66A1-461D-97C7-FF99E1EA9443}"/>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3" name="Straight Connector 142">
              <a:extLst>
                <a:ext uri="{FF2B5EF4-FFF2-40B4-BE49-F238E27FC236}">
                  <a16:creationId xmlns:a16="http://schemas.microsoft.com/office/drawing/2014/main" id="{06523F31-CF96-4655-8AB9-BE962DE10149}"/>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45" name="Straight Connector 144">
              <a:extLst>
                <a:ext uri="{FF2B5EF4-FFF2-40B4-BE49-F238E27FC236}">
                  <a16:creationId xmlns:a16="http://schemas.microsoft.com/office/drawing/2014/main" id="{44627416-FF3A-4C01-87FA-B8EDD0646C0A}"/>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cxnSp>
        <p:nvCxnSpPr>
          <p:cNvPr id="146" name="Straight Arrow Connector 145">
            <a:extLst>
              <a:ext uri="{FF2B5EF4-FFF2-40B4-BE49-F238E27FC236}">
                <a16:creationId xmlns:a16="http://schemas.microsoft.com/office/drawing/2014/main" id="{763A8410-274A-4FDC-893D-F0567579A69A}"/>
              </a:ext>
            </a:extLst>
          </p:cNvPr>
          <p:cNvCxnSpPr>
            <a:cxnSpLocks/>
          </p:cNvCxnSpPr>
          <p:nvPr/>
        </p:nvCxnSpPr>
        <p:spPr>
          <a:xfrm>
            <a:off x="956511" y="247834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540E191C-4395-4929-AD8E-2A3C128BA98B}"/>
              </a:ext>
            </a:extLst>
          </p:cNvPr>
          <p:cNvCxnSpPr>
            <a:cxnSpLocks/>
          </p:cNvCxnSpPr>
          <p:nvPr/>
        </p:nvCxnSpPr>
        <p:spPr>
          <a:xfrm>
            <a:off x="1849798" y="177662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4993349D-058C-4ABE-9D42-3E7CF794DB31}"/>
              </a:ext>
            </a:extLst>
          </p:cNvPr>
          <p:cNvCxnSpPr>
            <a:cxnSpLocks/>
          </p:cNvCxnSpPr>
          <p:nvPr/>
        </p:nvCxnSpPr>
        <p:spPr>
          <a:xfrm flipV="1">
            <a:off x="913119" y="1726945"/>
            <a:ext cx="863376" cy="777381"/>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DDEC3B0F-3033-457F-B5B4-012A93DAD88E}"/>
              </a:ext>
            </a:extLst>
          </p:cNvPr>
          <p:cNvCxnSpPr>
            <a:cxnSpLocks/>
          </p:cNvCxnSpPr>
          <p:nvPr/>
        </p:nvCxnSpPr>
        <p:spPr>
          <a:xfrm flipH="1">
            <a:off x="3503278" y="2997068"/>
            <a:ext cx="677155" cy="394357"/>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1" name="Straight Arrow Connector 150">
            <a:extLst>
              <a:ext uri="{FF2B5EF4-FFF2-40B4-BE49-F238E27FC236}">
                <a16:creationId xmlns:a16="http://schemas.microsoft.com/office/drawing/2014/main" id="{CDBD5995-3403-4FD1-817D-81355785AF9A}"/>
              </a:ext>
            </a:extLst>
          </p:cNvPr>
          <p:cNvCxnSpPr>
            <a:cxnSpLocks/>
          </p:cNvCxnSpPr>
          <p:nvPr/>
        </p:nvCxnSpPr>
        <p:spPr>
          <a:xfrm flipH="1" flipV="1">
            <a:off x="3047882" y="1839385"/>
            <a:ext cx="1108395" cy="1096557"/>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2" name="Straight Arrow Connector 151">
            <a:extLst>
              <a:ext uri="{FF2B5EF4-FFF2-40B4-BE49-F238E27FC236}">
                <a16:creationId xmlns:a16="http://schemas.microsoft.com/office/drawing/2014/main" id="{196D1F3C-05CF-4F3A-960F-AA661DF51015}"/>
              </a:ext>
            </a:extLst>
          </p:cNvPr>
          <p:cNvCxnSpPr>
            <a:cxnSpLocks/>
          </p:cNvCxnSpPr>
          <p:nvPr/>
        </p:nvCxnSpPr>
        <p:spPr>
          <a:xfrm flipV="1">
            <a:off x="758443" y="1865301"/>
            <a:ext cx="2289438" cy="1682711"/>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3" name="Straight Arrow Connector 152">
            <a:extLst>
              <a:ext uri="{FF2B5EF4-FFF2-40B4-BE49-F238E27FC236}">
                <a16:creationId xmlns:a16="http://schemas.microsoft.com/office/drawing/2014/main" id="{5E925183-7F4D-4E10-955B-BCCC3E985303}"/>
              </a:ext>
            </a:extLst>
          </p:cNvPr>
          <p:cNvCxnSpPr>
            <a:cxnSpLocks/>
          </p:cNvCxnSpPr>
          <p:nvPr/>
        </p:nvCxnSpPr>
        <p:spPr>
          <a:xfrm>
            <a:off x="765615" y="3548011"/>
            <a:ext cx="941864" cy="297314"/>
          </a:xfrm>
          <a:prstGeom prst="straightConnector1">
            <a:avLst/>
          </a:prstGeom>
          <a:ln w="28575">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4" name="Straight Arrow Connector 153">
            <a:extLst>
              <a:ext uri="{FF2B5EF4-FFF2-40B4-BE49-F238E27FC236}">
                <a16:creationId xmlns:a16="http://schemas.microsoft.com/office/drawing/2014/main" id="{53591022-E836-4FDC-B29E-DBBE6C861C53}"/>
              </a:ext>
            </a:extLst>
          </p:cNvPr>
          <p:cNvCxnSpPr>
            <a:cxnSpLocks/>
          </p:cNvCxnSpPr>
          <p:nvPr/>
        </p:nvCxnSpPr>
        <p:spPr>
          <a:xfrm flipV="1">
            <a:off x="1631039" y="469096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5" name="Straight Arrow Connector 154">
            <a:extLst>
              <a:ext uri="{FF2B5EF4-FFF2-40B4-BE49-F238E27FC236}">
                <a16:creationId xmlns:a16="http://schemas.microsoft.com/office/drawing/2014/main" id="{5CA29067-B0B9-4C8F-AA25-4AFDA45F8D7F}"/>
              </a:ext>
            </a:extLst>
          </p:cNvPr>
          <p:cNvCxnSpPr>
            <a:cxnSpLocks/>
          </p:cNvCxnSpPr>
          <p:nvPr/>
        </p:nvCxnSpPr>
        <p:spPr>
          <a:xfrm flipV="1">
            <a:off x="1616950" y="4889010"/>
            <a:ext cx="2730093" cy="429015"/>
          </a:xfrm>
          <a:prstGeom prst="straightConnector1">
            <a:avLst/>
          </a:prstGeom>
          <a:ln w="28575">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6" name="Straight Arrow Connector 155">
            <a:extLst>
              <a:ext uri="{FF2B5EF4-FFF2-40B4-BE49-F238E27FC236}">
                <a16:creationId xmlns:a16="http://schemas.microsoft.com/office/drawing/2014/main" id="{2ACA41EF-B2F3-4F59-AFF4-C06847BC16C9}"/>
              </a:ext>
            </a:extLst>
          </p:cNvPr>
          <p:cNvCxnSpPr>
            <a:cxnSpLocks/>
          </p:cNvCxnSpPr>
          <p:nvPr/>
        </p:nvCxnSpPr>
        <p:spPr>
          <a:xfrm flipH="1" flipV="1">
            <a:off x="3767838" y="4334229"/>
            <a:ext cx="691895" cy="499520"/>
          </a:xfrm>
          <a:prstGeom prst="straightConnector1">
            <a:avLst/>
          </a:prstGeom>
          <a:ln w="28575">
            <a:solidFill>
              <a:schemeClr val="accent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70" name="Group 169">
            <a:extLst>
              <a:ext uri="{FF2B5EF4-FFF2-40B4-BE49-F238E27FC236}">
                <a16:creationId xmlns:a16="http://schemas.microsoft.com/office/drawing/2014/main" id="{950C16EA-2F88-4C84-9CA2-2B4CB0DBF559}"/>
              </a:ext>
            </a:extLst>
          </p:cNvPr>
          <p:cNvGrpSpPr/>
          <p:nvPr/>
        </p:nvGrpSpPr>
        <p:grpSpPr>
          <a:xfrm rot="16200000">
            <a:off x="3115852" y="1331997"/>
            <a:ext cx="189833" cy="735353"/>
            <a:chOff x="4370209" y="2989858"/>
            <a:chExt cx="258537" cy="1025968"/>
          </a:xfrm>
        </p:grpSpPr>
        <p:cxnSp>
          <p:nvCxnSpPr>
            <p:cNvPr id="171" name="Straight Connector 170">
              <a:extLst>
                <a:ext uri="{FF2B5EF4-FFF2-40B4-BE49-F238E27FC236}">
                  <a16:creationId xmlns:a16="http://schemas.microsoft.com/office/drawing/2014/main" id="{AFF94A48-EE9B-4660-B6E4-43E4F2F19BA3}"/>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28B144A1-CA96-4436-A9CE-0A6CD4AA0AEA}"/>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3" name="Straight Connector 172">
              <a:extLst>
                <a:ext uri="{FF2B5EF4-FFF2-40B4-BE49-F238E27FC236}">
                  <a16:creationId xmlns:a16="http://schemas.microsoft.com/office/drawing/2014/main" id="{2873A086-DB5A-4DB9-A7C4-DBA4A9FFBB65}"/>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4" name="Straight Connector 173">
              <a:extLst>
                <a:ext uri="{FF2B5EF4-FFF2-40B4-BE49-F238E27FC236}">
                  <a16:creationId xmlns:a16="http://schemas.microsoft.com/office/drawing/2014/main" id="{F882F37E-275D-491A-864C-5EA5D6E378F0}"/>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5" name="Straight Connector 174">
              <a:extLst>
                <a:ext uri="{FF2B5EF4-FFF2-40B4-BE49-F238E27FC236}">
                  <a16:creationId xmlns:a16="http://schemas.microsoft.com/office/drawing/2014/main" id="{0AFDE259-1041-4B3F-8F5F-2F26E43C1ECD}"/>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6" name="Straight Connector 175">
              <a:extLst>
                <a:ext uri="{FF2B5EF4-FFF2-40B4-BE49-F238E27FC236}">
                  <a16:creationId xmlns:a16="http://schemas.microsoft.com/office/drawing/2014/main" id="{608B15D3-2C42-4B2F-838C-5195D6871AD1}"/>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77" name="Straight Connector 176">
              <a:extLst>
                <a:ext uri="{FF2B5EF4-FFF2-40B4-BE49-F238E27FC236}">
                  <a16:creationId xmlns:a16="http://schemas.microsoft.com/office/drawing/2014/main" id="{177F934F-5309-4DCD-8122-83699D9748CD}"/>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sp>
        <p:nvSpPr>
          <p:cNvPr id="8" name="TextBox 7">
            <a:extLst>
              <a:ext uri="{FF2B5EF4-FFF2-40B4-BE49-F238E27FC236}">
                <a16:creationId xmlns:a16="http://schemas.microsoft.com/office/drawing/2014/main" id="{4DFDFD70-0D09-4F1A-A1FC-886A0096EB51}"/>
              </a:ext>
            </a:extLst>
          </p:cNvPr>
          <p:cNvSpPr txBox="1"/>
          <p:nvPr/>
        </p:nvSpPr>
        <p:spPr>
          <a:xfrm>
            <a:off x="7836433" y="5211118"/>
            <a:ext cx="367408" cy="523220"/>
          </a:xfrm>
          <a:prstGeom prst="rect">
            <a:avLst/>
          </a:prstGeom>
          <a:noFill/>
        </p:spPr>
        <p:txBody>
          <a:bodyPr wrap="none" rtlCol="0">
            <a:spAutoFit/>
          </a:bodyPr>
          <a:lstStyle/>
          <a:p>
            <a:r>
              <a:rPr lang="en-US" sz="2800" dirty="0"/>
              <a:t>1</a:t>
            </a:r>
          </a:p>
        </p:txBody>
      </p:sp>
    </p:spTree>
    <p:extLst>
      <p:ext uri="{BB962C8B-B14F-4D97-AF65-F5344CB8AC3E}">
        <p14:creationId xmlns:p14="http://schemas.microsoft.com/office/powerpoint/2010/main" val="497951393"/>
      </p:ext>
    </p:extLst>
  </p:cSld>
  <p:clrMapOvr>
    <a:masterClrMapping/>
  </p:clrMapOvr>
  <mc:AlternateContent xmlns:mc="http://schemas.openxmlformats.org/markup-compatibility/2006">
    <mc:Choice xmlns:p14="http://schemas.microsoft.com/office/powerpoint/2010/main" Requires="p14">
      <p:transition spd="slow" p14:dur="2000" advTm="5449"/>
    </mc:Choice>
    <mc:Fallback>
      <p:transition spd="slow" advTm="5449"/>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7D7294-68EB-4D66-B346-C3165F3EB37A}"/>
              </a:ext>
            </a:extLst>
          </p:cNvPr>
          <p:cNvSpPr txBox="1"/>
          <p:nvPr/>
        </p:nvSpPr>
        <p:spPr>
          <a:xfrm>
            <a:off x="0" y="326756"/>
            <a:ext cx="12192000" cy="584775"/>
          </a:xfrm>
          <a:prstGeom prst="rect">
            <a:avLst/>
          </a:prstGeom>
          <a:solidFill>
            <a:schemeClr val="accent5">
              <a:lumMod val="40000"/>
              <a:lumOff val="60000"/>
            </a:schemeClr>
          </a:solidFill>
        </p:spPr>
        <p:txBody>
          <a:bodyPr wrap="square" rtlCol="0">
            <a:spAutoFit/>
          </a:bodyPr>
          <a:lstStyle/>
          <a:p>
            <a:pPr algn="ctr"/>
            <a:r>
              <a:rPr lang="en-US" sz="3200" b="1" dirty="0"/>
              <a:t>What makes the problem challenging?</a:t>
            </a:r>
          </a:p>
        </p:txBody>
      </p:sp>
      <p:grpSp>
        <p:nvGrpSpPr>
          <p:cNvPr id="18" name="Group 17">
            <a:extLst>
              <a:ext uri="{FF2B5EF4-FFF2-40B4-BE49-F238E27FC236}">
                <a16:creationId xmlns:a16="http://schemas.microsoft.com/office/drawing/2014/main" id="{E5330114-829F-43DF-913D-E5C3D07CEA42}"/>
              </a:ext>
            </a:extLst>
          </p:cNvPr>
          <p:cNvGrpSpPr/>
          <p:nvPr/>
        </p:nvGrpSpPr>
        <p:grpSpPr>
          <a:xfrm>
            <a:off x="1766534" y="3132093"/>
            <a:ext cx="1967749" cy="1268791"/>
            <a:chOff x="1051549" y="3864204"/>
            <a:chExt cx="3557408" cy="1959363"/>
          </a:xfrm>
        </p:grpSpPr>
        <p:pic>
          <p:nvPicPr>
            <p:cNvPr id="19" name="Graphic 18" descr="Radio microphone">
              <a:extLst>
                <a:ext uri="{FF2B5EF4-FFF2-40B4-BE49-F238E27FC236}">
                  <a16:creationId xmlns:a16="http://schemas.microsoft.com/office/drawing/2014/main" id="{6F19F273-618E-41D5-96F3-9A540305AAE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91145" y="4529299"/>
              <a:ext cx="817812" cy="627886"/>
            </a:xfrm>
            <a:prstGeom prst="rect">
              <a:avLst/>
            </a:prstGeom>
          </p:spPr>
        </p:pic>
        <p:pic>
          <p:nvPicPr>
            <p:cNvPr id="23" name="Graphic 22" descr="Radio microphone">
              <a:extLst>
                <a:ext uri="{FF2B5EF4-FFF2-40B4-BE49-F238E27FC236}">
                  <a16:creationId xmlns:a16="http://schemas.microsoft.com/office/drawing/2014/main" id="{DE07DA6D-74E5-40CB-BF75-71FEAD9C5B6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92275" y="3878946"/>
              <a:ext cx="817812" cy="627886"/>
            </a:xfrm>
            <a:prstGeom prst="rect">
              <a:avLst/>
            </a:prstGeom>
          </p:spPr>
        </p:pic>
        <p:pic>
          <p:nvPicPr>
            <p:cNvPr id="25" name="Graphic 24" descr="Radio microphone">
              <a:extLst>
                <a:ext uri="{FF2B5EF4-FFF2-40B4-BE49-F238E27FC236}">
                  <a16:creationId xmlns:a16="http://schemas.microsoft.com/office/drawing/2014/main" id="{E96C11B5-28DA-46C3-88EE-8EA44955629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4245" y="3864204"/>
              <a:ext cx="821786" cy="630936"/>
            </a:xfrm>
            <a:prstGeom prst="rect">
              <a:avLst/>
            </a:prstGeom>
          </p:spPr>
        </p:pic>
        <p:pic>
          <p:nvPicPr>
            <p:cNvPr id="27" name="Graphic 26" descr="Radio microphone">
              <a:extLst>
                <a:ext uri="{FF2B5EF4-FFF2-40B4-BE49-F238E27FC236}">
                  <a16:creationId xmlns:a16="http://schemas.microsoft.com/office/drawing/2014/main" id="{ACFCE15B-C5CD-4A33-ADD7-B62CD04B1F3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92571" y="5175464"/>
              <a:ext cx="817813" cy="627886"/>
            </a:xfrm>
            <a:prstGeom prst="rect">
              <a:avLst/>
            </a:prstGeom>
          </p:spPr>
        </p:pic>
        <p:pic>
          <p:nvPicPr>
            <p:cNvPr id="28" name="Graphic 27" descr="Radio microphone">
              <a:extLst>
                <a:ext uri="{FF2B5EF4-FFF2-40B4-BE49-F238E27FC236}">
                  <a16:creationId xmlns:a16="http://schemas.microsoft.com/office/drawing/2014/main" id="{CAEEFCE9-9DFE-4CBD-9460-A039161347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789643" y="5195681"/>
              <a:ext cx="817813" cy="627886"/>
            </a:xfrm>
            <a:prstGeom prst="rect">
              <a:avLst/>
            </a:prstGeom>
          </p:spPr>
        </p:pic>
        <p:pic>
          <p:nvPicPr>
            <p:cNvPr id="29" name="Graphic 28" descr="Radio microphone">
              <a:extLst>
                <a:ext uri="{FF2B5EF4-FFF2-40B4-BE49-F238E27FC236}">
                  <a16:creationId xmlns:a16="http://schemas.microsoft.com/office/drawing/2014/main" id="{1EA23968-77FA-4E19-BB67-35F4587B72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1549" y="4524899"/>
              <a:ext cx="817813" cy="627886"/>
            </a:xfrm>
            <a:prstGeom prst="rect">
              <a:avLst/>
            </a:prstGeom>
          </p:spPr>
        </p:pic>
      </p:grpSp>
      <p:pic>
        <p:nvPicPr>
          <p:cNvPr id="9" name="Picture 8">
            <a:extLst>
              <a:ext uri="{FF2B5EF4-FFF2-40B4-BE49-F238E27FC236}">
                <a16:creationId xmlns:a16="http://schemas.microsoft.com/office/drawing/2014/main" id="{E5ED3249-AD07-44C8-ADD6-76BB8480A802}"/>
              </a:ext>
            </a:extLst>
          </p:cNvPr>
          <p:cNvPicPr>
            <a:picLocks noChangeAspect="1"/>
          </p:cNvPicPr>
          <p:nvPr/>
        </p:nvPicPr>
        <p:blipFill>
          <a:blip r:embed="rId5"/>
          <a:stretch>
            <a:fillRect/>
          </a:stretch>
        </p:blipFill>
        <p:spPr>
          <a:xfrm rot="21375052" flipH="1">
            <a:off x="4258838" y="2476708"/>
            <a:ext cx="712366" cy="748923"/>
          </a:xfrm>
          <a:prstGeom prst="rect">
            <a:avLst/>
          </a:prstGeom>
        </p:spPr>
      </p:pic>
      <p:pic>
        <p:nvPicPr>
          <p:cNvPr id="10" name="Picture 9">
            <a:extLst>
              <a:ext uri="{FF2B5EF4-FFF2-40B4-BE49-F238E27FC236}">
                <a16:creationId xmlns:a16="http://schemas.microsoft.com/office/drawing/2014/main" id="{5CAE268A-5073-4DF0-BA61-57B17719383A}"/>
              </a:ext>
            </a:extLst>
          </p:cNvPr>
          <p:cNvPicPr>
            <a:picLocks noChangeAspect="1"/>
          </p:cNvPicPr>
          <p:nvPr/>
        </p:nvPicPr>
        <p:blipFill>
          <a:blip r:embed="rId5">
            <a:duotone>
              <a:schemeClr val="accent2">
                <a:shade val="45000"/>
                <a:satMod val="135000"/>
              </a:schemeClr>
              <a:prstClr val="white"/>
            </a:duotone>
          </a:blip>
          <a:stretch>
            <a:fillRect/>
          </a:stretch>
        </p:blipFill>
        <p:spPr>
          <a:xfrm>
            <a:off x="89891" y="1905813"/>
            <a:ext cx="711482" cy="869937"/>
          </a:xfrm>
          <a:prstGeom prst="rect">
            <a:avLst/>
          </a:prstGeom>
        </p:spPr>
      </p:pic>
      <p:pic>
        <p:nvPicPr>
          <p:cNvPr id="11" name="Picture 10">
            <a:extLst>
              <a:ext uri="{FF2B5EF4-FFF2-40B4-BE49-F238E27FC236}">
                <a16:creationId xmlns:a16="http://schemas.microsoft.com/office/drawing/2014/main" id="{EE0803AA-8C65-4E10-8596-C0B12EF523E0}"/>
              </a:ext>
            </a:extLst>
          </p:cNvPr>
          <p:cNvPicPr>
            <a:picLocks noChangeAspect="1"/>
          </p:cNvPicPr>
          <p:nvPr/>
        </p:nvPicPr>
        <p:blipFill>
          <a:blip r:embed="rId5">
            <a:duotone>
              <a:schemeClr val="accent1">
                <a:shade val="45000"/>
                <a:satMod val="135000"/>
              </a:schemeClr>
              <a:prstClr val="white"/>
            </a:duotone>
          </a:blip>
          <a:stretch>
            <a:fillRect/>
          </a:stretch>
        </p:blipFill>
        <p:spPr>
          <a:xfrm rot="20099335">
            <a:off x="891325" y="5029851"/>
            <a:ext cx="708105" cy="865808"/>
          </a:xfrm>
          <a:prstGeom prst="rect">
            <a:avLst/>
          </a:prstGeom>
        </p:spPr>
      </p:pic>
      <p:grpSp>
        <p:nvGrpSpPr>
          <p:cNvPr id="96" name="Group 95">
            <a:extLst>
              <a:ext uri="{FF2B5EF4-FFF2-40B4-BE49-F238E27FC236}">
                <a16:creationId xmlns:a16="http://schemas.microsoft.com/office/drawing/2014/main" id="{1F81B172-2F6E-4EE3-821F-74F744A30655}"/>
              </a:ext>
            </a:extLst>
          </p:cNvPr>
          <p:cNvGrpSpPr/>
          <p:nvPr/>
        </p:nvGrpSpPr>
        <p:grpSpPr>
          <a:xfrm rot="16200000">
            <a:off x="1703654" y="1233245"/>
            <a:ext cx="189833" cy="735353"/>
            <a:chOff x="4370209" y="2989858"/>
            <a:chExt cx="258537" cy="1025968"/>
          </a:xfrm>
        </p:grpSpPr>
        <p:cxnSp>
          <p:nvCxnSpPr>
            <p:cNvPr id="97" name="Straight Connector 96">
              <a:extLst>
                <a:ext uri="{FF2B5EF4-FFF2-40B4-BE49-F238E27FC236}">
                  <a16:creationId xmlns:a16="http://schemas.microsoft.com/office/drawing/2014/main" id="{F1E1D3AA-BD20-48A7-8E3B-E5DD423F34C4}"/>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40B0CA2-B5FC-4066-986B-FC66EBFF8C1C}"/>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C8002663-54C5-4E36-9286-E6C042FDBA0C}"/>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00" name="Straight Connector 99">
              <a:extLst>
                <a:ext uri="{FF2B5EF4-FFF2-40B4-BE49-F238E27FC236}">
                  <a16:creationId xmlns:a16="http://schemas.microsoft.com/office/drawing/2014/main" id="{2C80320A-3B67-4642-9593-30B55006148F}"/>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01" name="Straight Connector 100">
              <a:extLst>
                <a:ext uri="{FF2B5EF4-FFF2-40B4-BE49-F238E27FC236}">
                  <a16:creationId xmlns:a16="http://schemas.microsoft.com/office/drawing/2014/main" id="{00ED2938-2D4F-42E6-B741-624AA88980F6}"/>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02" name="Straight Connector 101">
              <a:extLst>
                <a:ext uri="{FF2B5EF4-FFF2-40B4-BE49-F238E27FC236}">
                  <a16:creationId xmlns:a16="http://schemas.microsoft.com/office/drawing/2014/main" id="{6B14207E-C1CD-4AE0-8204-62DE716BC785}"/>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F3A8E921-F362-4D3B-987D-C55B0C17DB9D}"/>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04" name="Group 103">
            <a:extLst>
              <a:ext uri="{FF2B5EF4-FFF2-40B4-BE49-F238E27FC236}">
                <a16:creationId xmlns:a16="http://schemas.microsoft.com/office/drawing/2014/main" id="{3211594F-72E4-4155-A258-BD5DF599FDC8}"/>
              </a:ext>
            </a:extLst>
          </p:cNvPr>
          <p:cNvGrpSpPr/>
          <p:nvPr/>
        </p:nvGrpSpPr>
        <p:grpSpPr>
          <a:xfrm rot="554369">
            <a:off x="4418020" y="4614143"/>
            <a:ext cx="260111" cy="742873"/>
            <a:chOff x="4370209" y="2989858"/>
            <a:chExt cx="258537" cy="1025968"/>
          </a:xfrm>
        </p:grpSpPr>
        <p:cxnSp>
          <p:nvCxnSpPr>
            <p:cNvPr id="105" name="Straight Connector 104">
              <a:extLst>
                <a:ext uri="{FF2B5EF4-FFF2-40B4-BE49-F238E27FC236}">
                  <a16:creationId xmlns:a16="http://schemas.microsoft.com/office/drawing/2014/main" id="{20CB1BB4-0D9D-4699-A892-900235E242CC}"/>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975C2681-9F5D-496E-8083-5B5842D35F50}"/>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07" name="Straight Connector 106">
              <a:extLst>
                <a:ext uri="{FF2B5EF4-FFF2-40B4-BE49-F238E27FC236}">
                  <a16:creationId xmlns:a16="http://schemas.microsoft.com/office/drawing/2014/main" id="{EE31033D-F0E3-45D5-A755-20D81778A3B8}"/>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08" name="Straight Connector 107">
              <a:extLst>
                <a:ext uri="{FF2B5EF4-FFF2-40B4-BE49-F238E27FC236}">
                  <a16:creationId xmlns:a16="http://schemas.microsoft.com/office/drawing/2014/main" id="{F802FB91-FD63-4DB2-90DB-05AD0189536E}"/>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FE122B3E-9A9A-4A2C-AD8F-67B54BE6CFB5}"/>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54C6DEB9-3C07-486C-81CE-55D2FB22E401}"/>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BE73A617-8D51-40F0-8771-46DD4F44E78D}"/>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12" name="Group 111">
            <a:extLst>
              <a:ext uri="{FF2B5EF4-FFF2-40B4-BE49-F238E27FC236}">
                <a16:creationId xmlns:a16="http://schemas.microsoft.com/office/drawing/2014/main" id="{ED9AF744-F9DC-407F-AE60-5162A4617EF6}"/>
              </a:ext>
            </a:extLst>
          </p:cNvPr>
          <p:cNvGrpSpPr/>
          <p:nvPr/>
        </p:nvGrpSpPr>
        <p:grpSpPr>
          <a:xfrm rot="16200000">
            <a:off x="3115852" y="1331997"/>
            <a:ext cx="189833" cy="735353"/>
            <a:chOff x="4370209" y="2989858"/>
            <a:chExt cx="258537" cy="1025968"/>
          </a:xfrm>
        </p:grpSpPr>
        <p:cxnSp>
          <p:nvCxnSpPr>
            <p:cNvPr id="113" name="Straight Connector 112">
              <a:extLst>
                <a:ext uri="{FF2B5EF4-FFF2-40B4-BE49-F238E27FC236}">
                  <a16:creationId xmlns:a16="http://schemas.microsoft.com/office/drawing/2014/main" id="{AC4E84E2-97E8-4317-BFE8-B04A3037A220}"/>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D4A36670-30B5-4F19-8B72-59493BA805AA}"/>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76B65FAF-97A3-44CE-8802-82C703750A84}"/>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02F81EBD-A54E-4D02-AA63-9A1F167E4C87}"/>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A09F135E-4353-4906-8494-C65F160E02CF}"/>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18" name="Straight Connector 117">
              <a:extLst>
                <a:ext uri="{FF2B5EF4-FFF2-40B4-BE49-F238E27FC236}">
                  <a16:creationId xmlns:a16="http://schemas.microsoft.com/office/drawing/2014/main" id="{E252205F-B1B4-48B5-AF33-84DE5AEC97F2}"/>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0F992412-77EF-45BC-8C5D-60607D3C016A}"/>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grpSp>
        <p:nvGrpSpPr>
          <p:cNvPr id="120" name="Group 119">
            <a:extLst>
              <a:ext uri="{FF2B5EF4-FFF2-40B4-BE49-F238E27FC236}">
                <a16:creationId xmlns:a16="http://schemas.microsoft.com/office/drawing/2014/main" id="{064371A5-4CA4-4A88-96B1-6E9004F1896B}"/>
              </a:ext>
            </a:extLst>
          </p:cNvPr>
          <p:cNvGrpSpPr/>
          <p:nvPr/>
        </p:nvGrpSpPr>
        <p:grpSpPr>
          <a:xfrm rot="9912214">
            <a:off x="483120" y="3147364"/>
            <a:ext cx="260111" cy="742873"/>
            <a:chOff x="4370209" y="2989858"/>
            <a:chExt cx="258537" cy="1025968"/>
          </a:xfrm>
        </p:grpSpPr>
        <p:cxnSp>
          <p:nvCxnSpPr>
            <p:cNvPr id="121" name="Straight Connector 120">
              <a:extLst>
                <a:ext uri="{FF2B5EF4-FFF2-40B4-BE49-F238E27FC236}">
                  <a16:creationId xmlns:a16="http://schemas.microsoft.com/office/drawing/2014/main" id="{D447F16A-2DA4-4156-8189-A96CDD72D741}"/>
                </a:ext>
              </a:extLst>
            </p:cNvPr>
            <p:cNvCxnSpPr>
              <a:cxnSpLocks/>
            </p:cNvCxnSpPr>
            <p:nvPr/>
          </p:nvCxnSpPr>
          <p:spPr>
            <a:xfrm>
              <a:off x="4392726" y="2989858"/>
              <a:ext cx="0" cy="85539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D325C2CD-3AEC-43FC-ABE6-8816374D0EED}"/>
                </a:ext>
              </a:extLst>
            </p:cNvPr>
            <p:cNvCxnSpPr/>
            <p:nvPr/>
          </p:nvCxnSpPr>
          <p:spPr>
            <a:xfrm>
              <a:off x="4375433" y="2989858"/>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1771DE30-7032-4F1D-9423-3DC90D55FCFB}"/>
                </a:ext>
              </a:extLst>
            </p:cNvPr>
            <p:cNvCxnSpPr/>
            <p:nvPr/>
          </p:nvCxnSpPr>
          <p:spPr>
            <a:xfrm>
              <a:off x="4375433" y="3160427"/>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CEF35420-5F3E-4F8D-AEA3-C0883B8FCA48}"/>
                </a:ext>
              </a:extLst>
            </p:cNvPr>
            <p:cNvCxnSpPr/>
            <p:nvPr/>
          </p:nvCxnSpPr>
          <p:spPr>
            <a:xfrm>
              <a:off x="4380657" y="3316335"/>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65C685DF-8A04-4EAB-B260-523F66A0BB83}"/>
                </a:ext>
              </a:extLst>
            </p:cNvPr>
            <p:cNvCxnSpPr/>
            <p:nvPr/>
          </p:nvCxnSpPr>
          <p:spPr>
            <a:xfrm>
              <a:off x="4380657" y="3486904"/>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02DF8F2A-89E7-4825-B133-EDC21ECF66C5}"/>
                </a:ext>
              </a:extLst>
            </p:cNvPr>
            <p:cNvCxnSpPr/>
            <p:nvPr/>
          </p:nvCxnSpPr>
          <p:spPr>
            <a:xfrm>
              <a:off x="4370209" y="3631933"/>
              <a:ext cx="248089" cy="213324"/>
            </a:xfrm>
            <a:prstGeom prst="line">
              <a:avLst/>
            </a:prstGeom>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CD0F5A76-2EC8-4F1C-9EFB-AD0FA365AD9A}"/>
                </a:ext>
              </a:extLst>
            </p:cNvPr>
            <p:cNvCxnSpPr/>
            <p:nvPr/>
          </p:nvCxnSpPr>
          <p:spPr>
            <a:xfrm>
              <a:off x="4370209" y="3802502"/>
              <a:ext cx="248089" cy="213324"/>
            </a:xfrm>
            <a:prstGeom prst="line">
              <a:avLst/>
            </a:prstGeom>
          </p:spPr>
          <p:style>
            <a:lnRef idx="1">
              <a:schemeClr val="dk1"/>
            </a:lnRef>
            <a:fillRef idx="0">
              <a:schemeClr val="dk1"/>
            </a:fillRef>
            <a:effectRef idx="0">
              <a:schemeClr val="dk1"/>
            </a:effectRef>
            <a:fontRef idx="minor">
              <a:schemeClr val="tx1"/>
            </a:fontRef>
          </p:style>
        </p:cxnSp>
      </p:grpSp>
      <p:cxnSp>
        <p:nvCxnSpPr>
          <p:cNvPr id="129" name="Straight Arrow Connector 128">
            <a:extLst>
              <a:ext uri="{FF2B5EF4-FFF2-40B4-BE49-F238E27FC236}">
                <a16:creationId xmlns:a16="http://schemas.microsoft.com/office/drawing/2014/main" id="{B1B009F5-3B04-433C-9C89-C32218402A74}"/>
              </a:ext>
            </a:extLst>
          </p:cNvPr>
          <p:cNvCxnSpPr>
            <a:cxnSpLocks/>
          </p:cNvCxnSpPr>
          <p:nvPr/>
        </p:nvCxnSpPr>
        <p:spPr>
          <a:xfrm>
            <a:off x="956511" y="2478347"/>
            <a:ext cx="1065408" cy="66487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89B311CF-2B02-4B27-A0FA-18608CACE969}"/>
              </a:ext>
            </a:extLst>
          </p:cNvPr>
          <p:cNvCxnSpPr>
            <a:cxnSpLocks/>
          </p:cNvCxnSpPr>
          <p:nvPr/>
        </p:nvCxnSpPr>
        <p:spPr>
          <a:xfrm>
            <a:off x="1849798" y="1776627"/>
            <a:ext cx="511629" cy="977039"/>
          </a:xfrm>
          <a:prstGeom prst="straightConnector1">
            <a:avLst/>
          </a:prstGeom>
          <a:ln w="28575">
            <a:solidFill>
              <a:srgbClr val="FF000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EDC12930-8B6F-4229-85A3-85305A935334}"/>
              </a:ext>
            </a:extLst>
          </p:cNvPr>
          <p:cNvCxnSpPr>
            <a:cxnSpLocks/>
          </p:cNvCxnSpPr>
          <p:nvPr/>
        </p:nvCxnSpPr>
        <p:spPr>
          <a:xfrm flipV="1">
            <a:off x="913119" y="1726945"/>
            <a:ext cx="863376" cy="777381"/>
          </a:xfrm>
          <a:prstGeom prst="straightConnector1">
            <a:avLst/>
          </a:prstGeom>
          <a:ln w="28575">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655F84E6-1061-42D7-A7DE-C2695ADB7AFA}"/>
              </a:ext>
            </a:extLst>
          </p:cNvPr>
          <p:cNvCxnSpPr>
            <a:cxnSpLocks/>
          </p:cNvCxnSpPr>
          <p:nvPr/>
        </p:nvCxnSpPr>
        <p:spPr>
          <a:xfrm flipH="1">
            <a:off x="3503278" y="2997068"/>
            <a:ext cx="677155" cy="394357"/>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64A810D6-A9A9-4124-9FC2-99230A6187DF}"/>
              </a:ext>
            </a:extLst>
          </p:cNvPr>
          <p:cNvCxnSpPr>
            <a:cxnSpLocks/>
          </p:cNvCxnSpPr>
          <p:nvPr/>
        </p:nvCxnSpPr>
        <p:spPr>
          <a:xfrm flipH="1" flipV="1">
            <a:off x="3047882" y="1839385"/>
            <a:ext cx="1108395" cy="1096557"/>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7" name="Straight Arrow Connector 146">
            <a:extLst>
              <a:ext uri="{FF2B5EF4-FFF2-40B4-BE49-F238E27FC236}">
                <a16:creationId xmlns:a16="http://schemas.microsoft.com/office/drawing/2014/main" id="{BFD5C281-7A65-49CC-89A7-54CF19EC82B3}"/>
              </a:ext>
            </a:extLst>
          </p:cNvPr>
          <p:cNvCxnSpPr>
            <a:cxnSpLocks/>
          </p:cNvCxnSpPr>
          <p:nvPr/>
        </p:nvCxnSpPr>
        <p:spPr>
          <a:xfrm flipV="1">
            <a:off x="758443" y="1865301"/>
            <a:ext cx="2289438" cy="1682711"/>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10860969-B971-403E-BAFD-E93EE995FF99}"/>
              </a:ext>
            </a:extLst>
          </p:cNvPr>
          <p:cNvCxnSpPr>
            <a:cxnSpLocks/>
          </p:cNvCxnSpPr>
          <p:nvPr/>
        </p:nvCxnSpPr>
        <p:spPr>
          <a:xfrm>
            <a:off x="765615" y="3548011"/>
            <a:ext cx="941864" cy="297314"/>
          </a:xfrm>
          <a:prstGeom prst="straightConnector1">
            <a:avLst/>
          </a:prstGeom>
          <a:ln w="28575">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9" name="Straight Arrow Connector 158">
            <a:extLst>
              <a:ext uri="{FF2B5EF4-FFF2-40B4-BE49-F238E27FC236}">
                <a16:creationId xmlns:a16="http://schemas.microsoft.com/office/drawing/2014/main" id="{25D876A6-DA97-4938-B383-883FCFC4D40B}"/>
              </a:ext>
            </a:extLst>
          </p:cNvPr>
          <p:cNvCxnSpPr>
            <a:cxnSpLocks/>
          </p:cNvCxnSpPr>
          <p:nvPr/>
        </p:nvCxnSpPr>
        <p:spPr>
          <a:xfrm flipV="1">
            <a:off x="1631039" y="4690964"/>
            <a:ext cx="636303" cy="613105"/>
          </a:xfrm>
          <a:prstGeom prst="straightConnector1">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67" name="Straight Arrow Connector 166">
            <a:extLst>
              <a:ext uri="{FF2B5EF4-FFF2-40B4-BE49-F238E27FC236}">
                <a16:creationId xmlns:a16="http://schemas.microsoft.com/office/drawing/2014/main" id="{EF9BC170-B537-48D2-9741-581F59597F91}"/>
              </a:ext>
            </a:extLst>
          </p:cNvPr>
          <p:cNvCxnSpPr>
            <a:cxnSpLocks/>
          </p:cNvCxnSpPr>
          <p:nvPr/>
        </p:nvCxnSpPr>
        <p:spPr>
          <a:xfrm flipV="1">
            <a:off x="1616950" y="4889010"/>
            <a:ext cx="2730093" cy="429015"/>
          </a:xfrm>
          <a:prstGeom prst="straightConnector1">
            <a:avLst/>
          </a:prstGeom>
          <a:ln w="28575">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778DB1AD-F865-4835-8BD2-7075F5BE561F}"/>
              </a:ext>
            </a:extLst>
          </p:cNvPr>
          <p:cNvCxnSpPr>
            <a:cxnSpLocks/>
          </p:cNvCxnSpPr>
          <p:nvPr/>
        </p:nvCxnSpPr>
        <p:spPr>
          <a:xfrm flipH="1" flipV="1">
            <a:off x="3767838" y="4334229"/>
            <a:ext cx="691895" cy="499520"/>
          </a:xfrm>
          <a:prstGeom prst="straightConnector1">
            <a:avLst/>
          </a:prstGeom>
          <a:ln w="28575">
            <a:solidFill>
              <a:schemeClr val="accent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57" name="Group 56">
            <a:extLst>
              <a:ext uri="{FF2B5EF4-FFF2-40B4-BE49-F238E27FC236}">
                <a16:creationId xmlns:a16="http://schemas.microsoft.com/office/drawing/2014/main" id="{650DAD82-6698-4122-A97A-490625672A9B}"/>
              </a:ext>
            </a:extLst>
          </p:cNvPr>
          <p:cNvGrpSpPr/>
          <p:nvPr/>
        </p:nvGrpSpPr>
        <p:grpSpPr>
          <a:xfrm>
            <a:off x="432146" y="1071439"/>
            <a:ext cx="876300" cy="717775"/>
            <a:chOff x="2197100" y="4737100"/>
            <a:chExt cx="876300" cy="717775"/>
          </a:xfrm>
        </p:grpSpPr>
        <p:sp>
          <p:nvSpPr>
            <p:cNvPr id="58" name="Cloud 57">
              <a:extLst>
                <a:ext uri="{FF2B5EF4-FFF2-40B4-BE49-F238E27FC236}">
                  <a16:creationId xmlns:a16="http://schemas.microsoft.com/office/drawing/2014/main" id="{31D3B12B-8321-4BE3-AE0C-71FF35F006FE}"/>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a:extLst>
                <a:ext uri="{FF2B5EF4-FFF2-40B4-BE49-F238E27FC236}">
                  <a16:creationId xmlns:a16="http://schemas.microsoft.com/office/drawing/2014/main" id="{B8578559-932F-4F5A-8685-A5020F88D475}"/>
                </a:ext>
              </a:extLst>
            </p:cNvPr>
            <p:cNvSpPr txBox="1"/>
            <p:nvPr/>
          </p:nvSpPr>
          <p:spPr>
            <a:xfrm>
              <a:off x="2235760" y="4898621"/>
              <a:ext cx="824456" cy="369332"/>
            </a:xfrm>
            <a:prstGeom prst="rect">
              <a:avLst/>
            </a:prstGeom>
            <a:noFill/>
          </p:spPr>
          <p:txBody>
            <a:bodyPr wrap="none" rtlCol="0">
              <a:spAutoFit/>
            </a:bodyPr>
            <a:lstStyle/>
            <a:p>
              <a:r>
                <a:rPr lang="en-US" dirty="0"/>
                <a:t>French</a:t>
              </a:r>
            </a:p>
          </p:txBody>
        </p:sp>
      </p:grpSp>
      <p:grpSp>
        <p:nvGrpSpPr>
          <p:cNvPr id="60" name="Group 59">
            <a:extLst>
              <a:ext uri="{FF2B5EF4-FFF2-40B4-BE49-F238E27FC236}">
                <a16:creationId xmlns:a16="http://schemas.microsoft.com/office/drawing/2014/main" id="{79E28925-B641-4343-B2AD-FD289B5A5C51}"/>
              </a:ext>
            </a:extLst>
          </p:cNvPr>
          <p:cNvGrpSpPr/>
          <p:nvPr/>
        </p:nvGrpSpPr>
        <p:grpSpPr>
          <a:xfrm>
            <a:off x="116704" y="4404790"/>
            <a:ext cx="942887" cy="717775"/>
            <a:chOff x="2184960" y="4737100"/>
            <a:chExt cx="942887" cy="717775"/>
          </a:xfrm>
        </p:grpSpPr>
        <p:sp>
          <p:nvSpPr>
            <p:cNvPr id="61" name="Cloud 60">
              <a:extLst>
                <a:ext uri="{FF2B5EF4-FFF2-40B4-BE49-F238E27FC236}">
                  <a16:creationId xmlns:a16="http://schemas.microsoft.com/office/drawing/2014/main" id="{C680583A-1437-4A23-89F5-9777E0AB169D}"/>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C13D04E4-B314-47C9-9301-DE27FCAAD9A3}"/>
                </a:ext>
              </a:extLst>
            </p:cNvPr>
            <p:cNvSpPr txBox="1"/>
            <p:nvPr/>
          </p:nvSpPr>
          <p:spPr>
            <a:xfrm>
              <a:off x="2184960" y="4898621"/>
              <a:ext cx="942887" cy="369332"/>
            </a:xfrm>
            <a:prstGeom prst="rect">
              <a:avLst/>
            </a:prstGeom>
            <a:noFill/>
          </p:spPr>
          <p:txBody>
            <a:bodyPr wrap="none" rtlCol="0">
              <a:spAutoFit/>
            </a:bodyPr>
            <a:lstStyle/>
            <a:p>
              <a:r>
                <a:rPr lang="en-US" dirty="0"/>
                <a:t>German</a:t>
              </a:r>
            </a:p>
          </p:txBody>
        </p:sp>
      </p:grpSp>
      <p:grpSp>
        <p:nvGrpSpPr>
          <p:cNvPr id="63" name="Group 62">
            <a:extLst>
              <a:ext uri="{FF2B5EF4-FFF2-40B4-BE49-F238E27FC236}">
                <a16:creationId xmlns:a16="http://schemas.microsoft.com/office/drawing/2014/main" id="{5A5ED911-3932-4608-8FBB-8442F988EF3E}"/>
              </a:ext>
            </a:extLst>
          </p:cNvPr>
          <p:cNvGrpSpPr/>
          <p:nvPr/>
        </p:nvGrpSpPr>
        <p:grpSpPr>
          <a:xfrm>
            <a:off x="4335728" y="1669665"/>
            <a:ext cx="876300" cy="717775"/>
            <a:chOff x="2197100" y="4737100"/>
            <a:chExt cx="876300" cy="717775"/>
          </a:xfrm>
        </p:grpSpPr>
        <p:sp>
          <p:nvSpPr>
            <p:cNvPr id="64" name="Cloud 63">
              <a:extLst>
                <a:ext uri="{FF2B5EF4-FFF2-40B4-BE49-F238E27FC236}">
                  <a16:creationId xmlns:a16="http://schemas.microsoft.com/office/drawing/2014/main" id="{FD52F36F-4DF4-456A-B0A9-904B80490AEC}"/>
                </a:ext>
              </a:extLst>
            </p:cNvPr>
            <p:cNvSpPr/>
            <p:nvPr/>
          </p:nvSpPr>
          <p:spPr>
            <a:xfrm>
              <a:off x="2197100" y="4737100"/>
              <a:ext cx="876300" cy="717775"/>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TextBox 64">
              <a:extLst>
                <a:ext uri="{FF2B5EF4-FFF2-40B4-BE49-F238E27FC236}">
                  <a16:creationId xmlns:a16="http://schemas.microsoft.com/office/drawing/2014/main" id="{19CCE913-268D-40DF-9FE2-B79756055078}"/>
                </a:ext>
              </a:extLst>
            </p:cNvPr>
            <p:cNvSpPr txBox="1"/>
            <p:nvPr/>
          </p:nvSpPr>
          <p:spPr>
            <a:xfrm>
              <a:off x="2299260" y="4898621"/>
              <a:ext cx="642612" cy="369332"/>
            </a:xfrm>
            <a:prstGeom prst="rect">
              <a:avLst/>
            </a:prstGeom>
            <a:noFill/>
          </p:spPr>
          <p:txBody>
            <a:bodyPr wrap="none" rtlCol="0">
              <a:spAutoFit/>
            </a:bodyPr>
            <a:lstStyle/>
            <a:p>
              <a:r>
                <a:rPr lang="en-US" dirty="0"/>
                <a:t>Latin</a:t>
              </a:r>
            </a:p>
          </p:txBody>
        </p:sp>
      </p:grpSp>
      <p:cxnSp>
        <p:nvCxnSpPr>
          <p:cNvPr id="66" name="Straight Arrow Connector 65">
            <a:extLst>
              <a:ext uri="{FF2B5EF4-FFF2-40B4-BE49-F238E27FC236}">
                <a16:creationId xmlns:a16="http://schemas.microsoft.com/office/drawing/2014/main" id="{6E8D166F-85D3-4AC7-B1D5-B22587625052}"/>
              </a:ext>
            </a:extLst>
          </p:cNvPr>
          <p:cNvCxnSpPr/>
          <p:nvPr/>
        </p:nvCxnSpPr>
        <p:spPr>
          <a:xfrm>
            <a:off x="6140005" y="3737104"/>
            <a:ext cx="449884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4461FE03-1EAD-4049-A108-67C5D10CA6DD}"/>
              </a:ext>
            </a:extLst>
          </p:cNvPr>
          <p:cNvSpPr txBox="1"/>
          <p:nvPr/>
        </p:nvSpPr>
        <p:spPr>
          <a:xfrm>
            <a:off x="5969376" y="3028814"/>
            <a:ext cx="367408" cy="523220"/>
          </a:xfrm>
          <a:prstGeom prst="rect">
            <a:avLst/>
          </a:prstGeom>
          <a:noFill/>
        </p:spPr>
        <p:txBody>
          <a:bodyPr wrap="none" rtlCol="0">
            <a:spAutoFit/>
          </a:bodyPr>
          <a:lstStyle/>
          <a:p>
            <a:r>
              <a:rPr lang="en-US" sz="2800" dirty="0"/>
              <a:t>1</a:t>
            </a:r>
          </a:p>
        </p:txBody>
      </p:sp>
      <p:sp>
        <p:nvSpPr>
          <p:cNvPr id="69" name="TextBox 68">
            <a:extLst>
              <a:ext uri="{FF2B5EF4-FFF2-40B4-BE49-F238E27FC236}">
                <a16:creationId xmlns:a16="http://schemas.microsoft.com/office/drawing/2014/main" id="{34DC2C14-CE87-4640-AEDE-6A09117946FC}"/>
              </a:ext>
            </a:extLst>
          </p:cNvPr>
          <p:cNvSpPr txBox="1"/>
          <p:nvPr/>
        </p:nvSpPr>
        <p:spPr>
          <a:xfrm>
            <a:off x="10249867" y="3028814"/>
            <a:ext cx="417102" cy="523220"/>
          </a:xfrm>
          <a:prstGeom prst="rect">
            <a:avLst/>
          </a:prstGeom>
          <a:noFill/>
        </p:spPr>
        <p:txBody>
          <a:bodyPr wrap="none" rtlCol="0">
            <a:spAutoFit/>
          </a:bodyPr>
          <a:lstStyle/>
          <a:p>
            <a:r>
              <a:rPr lang="en-US" sz="2800" dirty="0"/>
              <a:t>N</a:t>
            </a:r>
          </a:p>
        </p:txBody>
      </p:sp>
      <p:cxnSp>
        <p:nvCxnSpPr>
          <p:cNvPr id="70" name="Straight Arrow Connector 69">
            <a:extLst>
              <a:ext uri="{FF2B5EF4-FFF2-40B4-BE49-F238E27FC236}">
                <a16:creationId xmlns:a16="http://schemas.microsoft.com/office/drawing/2014/main" id="{16D01634-F05A-4B03-BCC1-FA685F2466B3}"/>
              </a:ext>
            </a:extLst>
          </p:cNvPr>
          <p:cNvCxnSpPr>
            <a:cxnSpLocks/>
          </p:cNvCxnSpPr>
          <p:nvPr/>
        </p:nvCxnSpPr>
        <p:spPr>
          <a:xfrm flipV="1">
            <a:off x="8279701" y="1876221"/>
            <a:ext cx="0" cy="358058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7644EA17-6CBB-4EFF-9B3C-7C60BD5BCEA1}"/>
              </a:ext>
            </a:extLst>
          </p:cNvPr>
          <p:cNvSpPr txBox="1"/>
          <p:nvPr/>
        </p:nvSpPr>
        <p:spPr>
          <a:xfrm>
            <a:off x="7666633" y="1477234"/>
            <a:ext cx="370614" cy="523220"/>
          </a:xfrm>
          <a:prstGeom prst="rect">
            <a:avLst/>
          </a:prstGeom>
          <a:noFill/>
        </p:spPr>
        <p:txBody>
          <a:bodyPr wrap="none" rtlCol="0">
            <a:spAutoFit/>
          </a:bodyPr>
          <a:lstStyle/>
          <a:p>
            <a:r>
              <a:rPr lang="en-US" sz="2800" dirty="0"/>
              <a:t>K</a:t>
            </a:r>
          </a:p>
        </p:txBody>
      </p:sp>
      <p:sp>
        <p:nvSpPr>
          <p:cNvPr id="2" name="TextBox 1">
            <a:extLst>
              <a:ext uri="{FF2B5EF4-FFF2-40B4-BE49-F238E27FC236}">
                <a16:creationId xmlns:a16="http://schemas.microsoft.com/office/drawing/2014/main" id="{9A9321EB-9A0F-4E68-9134-53DAD59C51EA}"/>
              </a:ext>
            </a:extLst>
          </p:cNvPr>
          <p:cNvSpPr txBox="1"/>
          <p:nvPr/>
        </p:nvSpPr>
        <p:spPr>
          <a:xfrm>
            <a:off x="0" y="5941294"/>
            <a:ext cx="12192000" cy="670696"/>
          </a:xfrm>
          <a:prstGeom prst="rect">
            <a:avLst/>
          </a:prstGeom>
          <a:solidFill>
            <a:schemeClr val="accent5">
              <a:lumMod val="40000"/>
              <a:lumOff val="60000"/>
            </a:schemeClr>
          </a:solidFill>
        </p:spPr>
        <p:txBody>
          <a:bodyPr wrap="square" rtlCol="0">
            <a:spAutoFit/>
          </a:bodyPr>
          <a:lstStyle/>
          <a:p>
            <a:pPr algn="ctr"/>
            <a:r>
              <a:rPr lang="en-US" sz="3600" dirty="0"/>
              <a:t>Source signals are unknown!</a:t>
            </a:r>
          </a:p>
        </p:txBody>
      </p:sp>
      <p:sp>
        <p:nvSpPr>
          <p:cNvPr id="12" name="TextBox 11">
            <a:extLst>
              <a:ext uri="{FF2B5EF4-FFF2-40B4-BE49-F238E27FC236}">
                <a16:creationId xmlns:a16="http://schemas.microsoft.com/office/drawing/2014/main" id="{5BF114BA-FA02-42B7-B369-F77A61ED204C}"/>
              </a:ext>
            </a:extLst>
          </p:cNvPr>
          <p:cNvSpPr txBox="1"/>
          <p:nvPr/>
        </p:nvSpPr>
        <p:spPr>
          <a:xfrm>
            <a:off x="10155367" y="3824422"/>
            <a:ext cx="1436034" cy="400110"/>
          </a:xfrm>
          <a:prstGeom prst="rect">
            <a:avLst/>
          </a:prstGeom>
          <a:noFill/>
        </p:spPr>
        <p:txBody>
          <a:bodyPr wrap="none" rtlCol="0">
            <a:spAutoFit/>
          </a:bodyPr>
          <a:lstStyle/>
          <a:p>
            <a:r>
              <a:rPr lang="en-US" sz="2000" dirty="0"/>
              <a:t># of sources</a:t>
            </a:r>
          </a:p>
        </p:txBody>
      </p:sp>
      <p:sp>
        <p:nvSpPr>
          <p:cNvPr id="13" name="TextBox 12">
            <a:extLst>
              <a:ext uri="{FF2B5EF4-FFF2-40B4-BE49-F238E27FC236}">
                <a16:creationId xmlns:a16="http://schemas.microsoft.com/office/drawing/2014/main" id="{9C7B2317-3295-4D3C-BFAB-84AF502F613E}"/>
              </a:ext>
            </a:extLst>
          </p:cNvPr>
          <p:cNvSpPr txBox="1"/>
          <p:nvPr/>
        </p:nvSpPr>
        <p:spPr>
          <a:xfrm>
            <a:off x="8525590" y="1415956"/>
            <a:ext cx="2359941" cy="400110"/>
          </a:xfrm>
          <a:prstGeom prst="rect">
            <a:avLst/>
          </a:prstGeom>
          <a:noFill/>
        </p:spPr>
        <p:txBody>
          <a:bodyPr wrap="none" rtlCol="0">
            <a:spAutoFit/>
          </a:bodyPr>
          <a:lstStyle/>
          <a:p>
            <a:r>
              <a:rPr lang="en-US" sz="2000" dirty="0"/>
              <a:t># of echoes modeled</a:t>
            </a:r>
          </a:p>
        </p:txBody>
      </p:sp>
      <p:sp>
        <p:nvSpPr>
          <p:cNvPr id="15" name="TextBox 14">
            <a:extLst>
              <a:ext uri="{FF2B5EF4-FFF2-40B4-BE49-F238E27FC236}">
                <a16:creationId xmlns:a16="http://schemas.microsoft.com/office/drawing/2014/main" id="{3E0B5F67-3F11-479C-AA10-6339BFF3E380}"/>
              </a:ext>
            </a:extLst>
          </p:cNvPr>
          <p:cNvSpPr txBox="1"/>
          <p:nvPr/>
        </p:nvSpPr>
        <p:spPr>
          <a:xfrm>
            <a:off x="7836433" y="5211118"/>
            <a:ext cx="367408" cy="523220"/>
          </a:xfrm>
          <a:prstGeom prst="rect">
            <a:avLst/>
          </a:prstGeom>
          <a:noFill/>
        </p:spPr>
        <p:txBody>
          <a:bodyPr wrap="none" rtlCol="0">
            <a:spAutoFit/>
          </a:bodyPr>
          <a:lstStyle/>
          <a:p>
            <a:r>
              <a:rPr lang="en-US" sz="2800" dirty="0"/>
              <a:t>1</a:t>
            </a:r>
          </a:p>
        </p:txBody>
      </p:sp>
    </p:spTree>
    <p:extLst>
      <p:ext uri="{BB962C8B-B14F-4D97-AF65-F5344CB8AC3E}">
        <p14:creationId xmlns:p14="http://schemas.microsoft.com/office/powerpoint/2010/main" val="3992622314"/>
      </p:ext>
    </p:extLst>
  </p:cSld>
  <p:clrMapOvr>
    <a:masterClrMapping/>
  </p:clrMapOvr>
  <mc:AlternateContent xmlns:mc="http://schemas.openxmlformats.org/markup-compatibility/2006">
    <mc:Choice xmlns:p14="http://schemas.microsoft.com/office/powerpoint/2010/main" Requires="p14">
      <p:transition spd="slow" p14:dur="2000" advTm="2704"/>
    </mc:Choice>
    <mc:Fallback>
      <p:transition spd="slow" advTm="2704"/>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0.3|6.1"/>
</p:tagLst>
</file>

<file path=ppt/tags/tag10.xml><?xml version="1.0" encoding="utf-8"?>
<p:tagLst xmlns:a="http://schemas.openxmlformats.org/drawingml/2006/main" xmlns:r="http://schemas.openxmlformats.org/officeDocument/2006/relationships" xmlns:p="http://schemas.openxmlformats.org/presentationml/2006/main">
  <p:tag name="TIMING" val="|2"/>
</p:tagLst>
</file>

<file path=ppt/tags/tag11.xml><?xml version="1.0" encoding="utf-8"?>
<p:tagLst xmlns:a="http://schemas.openxmlformats.org/drawingml/2006/main" xmlns:r="http://schemas.openxmlformats.org/officeDocument/2006/relationships" xmlns:p="http://schemas.openxmlformats.org/presentationml/2006/main">
  <p:tag name="TIMING" val="|8.6|12.6|2.4"/>
</p:tagLst>
</file>

<file path=ppt/tags/tag12.xml><?xml version="1.0" encoding="utf-8"?>
<p:tagLst xmlns:a="http://schemas.openxmlformats.org/drawingml/2006/main" xmlns:r="http://schemas.openxmlformats.org/officeDocument/2006/relationships" xmlns:p="http://schemas.openxmlformats.org/presentationml/2006/main">
  <p:tag name="TIMING" val="|16.4|12.3"/>
</p:tagLst>
</file>

<file path=ppt/tags/tag13.xml><?xml version="1.0" encoding="utf-8"?>
<p:tagLst xmlns:a="http://schemas.openxmlformats.org/drawingml/2006/main" xmlns:r="http://schemas.openxmlformats.org/officeDocument/2006/relationships" xmlns:p="http://schemas.openxmlformats.org/presentationml/2006/main">
  <p:tag name="TIMING" val="|19.8|5"/>
</p:tagLst>
</file>

<file path=ppt/tags/tag14.xml><?xml version="1.0" encoding="utf-8"?>
<p:tagLst xmlns:a="http://schemas.openxmlformats.org/drawingml/2006/main" xmlns:r="http://schemas.openxmlformats.org/officeDocument/2006/relationships" xmlns:p="http://schemas.openxmlformats.org/presentationml/2006/main">
  <p:tag name="TIMING" val="|27.5"/>
</p:tagLst>
</file>

<file path=ppt/tags/tag15.xml><?xml version="1.0" encoding="utf-8"?>
<p:tagLst xmlns:a="http://schemas.openxmlformats.org/drawingml/2006/main" xmlns:r="http://schemas.openxmlformats.org/officeDocument/2006/relationships" xmlns:p="http://schemas.openxmlformats.org/presentationml/2006/main">
  <p:tag name="TIMING" val="|10.5|1.5"/>
</p:tagLst>
</file>

<file path=ppt/tags/tag16.xml><?xml version="1.0" encoding="utf-8"?>
<p:tagLst xmlns:a="http://schemas.openxmlformats.org/drawingml/2006/main" xmlns:r="http://schemas.openxmlformats.org/officeDocument/2006/relationships" xmlns:p="http://schemas.openxmlformats.org/presentationml/2006/main">
  <p:tag name="TIMING" val="|20.3"/>
</p:tagLst>
</file>

<file path=ppt/tags/tag17.xml><?xml version="1.0" encoding="utf-8"?>
<p:tagLst xmlns:a="http://schemas.openxmlformats.org/drawingml/2006/main" xmlns:r="http://schemas.openxmlformats.org/officeDocument/2006/relationships" xmlns:p="http://schemas.openxmlformats.org/presentationml/2006/main">
  <p:tag name="TIMING" val="|17.7|11.6"/>
</p:tagLst>
</file>

<file path=ppt/tags/tag18.xml><?xml version="1.0" encoding="utf-8"?>
<p:tagLst xmlns:a="http://schemas.openxmlformats.org/drawingml/2006/main" xmlns:r="http://schemas.openxmlformats.org/officeDocument/2006/relationships" xmlns:p="http://schemas.openxmlformats.org/presentationml/2006/main">
  <p:tag name="TIMING" val="|5"/>
</p:tagLst>
</file>

<file path=ppt/tags/tag19.xml><?xml version="1.0" encoding="utf-8"?>
<p:tagLst xmlns:a="http://schemas.openxmlformats.org/drawingml/2006/main" xmlns:r="http://schemas.openxmlformats.org/officeDocument/2006/relationships" xmlns:p="http://schemas.openxmlformats.org/presentationml/2006/main">
  <p:tag name="TIMING" val="|5.2|5.2"/>
</p:tagLst>
</file>

<file path=ppt/tags/tag2.xml><?xml version="1.0" encoding="utf-8"?>
<p:tagLst xmlns:a="http://schemas.openxmlformats.org/drawingml/2006/main" xmlns:r="http://schemas.openxmlformats.org/officeDocument/2006/relationships" xmlns:p="http://schemas.openxmlformats.org/presentationml/2006/main">
  <p:tag name="TIMING" val="|5.9"/>
</p:tagLst>
</file>

<file path=ppt/tags/tag20.xml><?xml version="1.0" encoding="utf-8"?>
<p:tagLst xmlns:a="http://schemas.openxmlformats.org/drawingml/2006/main" xmlns:r="http://schemas.openxmlformats.org/officeDocument/2006/relationships" xmlns:p="http://schemas.openxmlformats.org/presentationml/2006/main">
  <p:tag name="TIMING" val="|34.4"/>
</p:tagLst>
</file>

<file path=ppt/tags/tag21.xml><?xml version="1.0" encoding="utf-8"?>
<p:tagLst xmlns:a="http://schemas.openxmlformats.org/drawingml/2006/main" xmlns:r="http://schemas.openxmlformats.org/officeDocument/2006/relationships" xmlns:p="http://schemas.openxmlformats.org/presentationml/2006/main">
  <p:tag name="TIMING" val="|2.7|1.5|4.9"/>
</p:tagLst>
</file>

<file path=ppt/tags/tag22.xml><?xml version="1.0" encoding="utf-8"?>
<p:tagLst xmlns:a="http://schemas.openxmlformats.org/drawingml/2006/main" xmlns:r="http://schemas.openxmlformats.org/officeDocument/2006/relationships" xmlns:p="http://schemas.openxmlformats.org/presentationml/2006/main">
  <p:tag name="TIMING" val="|1.2|9.5"/>
</p:tagLst>
</file>

<file path=ppt/tags/tag23.xml><?xml version="1.0" encoding="utf-8"?>
<p:tagLst xmlns:a="http://schemas.openxmlformats.org/drawingml/2006/main" xmlns:r="http://schemas.openxmlformats.org/officeDocument/2006/relationships" xmlns:p="http://schemas.openxmlformats.org/presentationml/2006/main">
  <p:tag name="TIMING" val="|11.1|3|2.3|12.4|3.9|3.3|3"/>
</p:tagLst>
</file>

<file path=ppt/tags/tag24.xml><?xml version="1.0" encoding="utf-8"?>
<p:tagLst xmlns:a="http://schemas.openxmlformats.org/drawingml/2006/main" xmlns:r="http://schemas.openxmlformats.org/officeDocument/2006/relationships" xmlns:p="http://schemas.openxmlformats.org/presentationml/2006/main">
  <p:tag name="TIMING" val="|3.1|6.1"/>
</p:tagLst>
</file>

<file path=ppt/tags/tag3.xml><?xml version="1.0" encoding="utf-8"?>
<p:tagLst xmlns:a="http://schemas.openxmlformats.org/drawingml/2006/main" xmlns:r="http://schemas.openxmlformats.org/officeDocument/2006/relationships" xmlns:p="http://schemas.openxmlformats.org/presentationml/2006/main">
  <p:tag name="TIMING" val="|6"/>
</p:tagLst>
</file>

<file path=ppt/tags/tag4.xml><?xml version="1.0" encoding="utf-8"?>
<p:tagLst xmlns:a="http://schemas.openxmlformats.org/drawingml/2006/main" xmlns:r="http://schemas.openxmlformats.org/officeDocument/2006/relationships" xmlns:p="http://schemas.openxmlformats.org/presentationml/2006/main">
  <p:tag name="TIMING" val="|7.5"/>
</p:tagLst>
</file>

<file path=ppt/tags/tag5.xml><?xml version="1.0" encoding="utf-8"?>
<p:tagLst xmlns:a="http://schemas.openxmlformats.org/drawingml/2006/main" xmlns:r="http://schemas.openxmlformats.org/officeDocument/2006/relationships" xmlns:p="http://schemas.openxmlformats.org/presentationml/2006/main">
  <p:tag name="TIMING" val="|5.7"/>
</p:tagLst>
</file>

<file path=ppt/tags/tag6.xml><?xml version="1.0" encoding="utf-8"?>
<p:tagLst xmlns:a="http://schemas.openxmlformats.org/drawingml/2006/main" xmlns:r="http://schemas.openxmlformats.org/officeDocument/2006/relationships" xmlns:p="http://schemas.openxmlformats.org/presentationml/2006/main">
  <p:tag name="TIMING" val="|11.1|5.8|1.6|3.9|5.9|0.1|6.7"/>
</p:tagLst>
</file>

<file path=ppt/tags/tag7.xml><?xml version="1.0" encoding="utf-8"?>
<p:tagLst xmlns:a="http://schemas.openxmlformats.org/drawingml/2006/main" xmlns:r="http://schemas.openxmlformats.org/officeDocument/2006/relationships" xmlns:p="http://schemas.openxmlformats.org/presentationml/2006/main">
  <p:tag name="TIMING" val="|11.3"/>
</p:tagLst>
</file>

<file path=ppt/tags/tag8.xml><?xml version="1.0" encoding="utf-8"?>
<p:tagLst xmlns:a="http://schemas.openxmlformats.org/drawingml/2006/main" xmlns:r="http://schemas.openxmlformats.org/officeDocument/2006/relationships" xmlns:p="http://schemas.openxmlformats.org/presentationml/2006/main">
  <p:tag name="TIMING" val="|3.1|3.4|4.2"/>
</p:tagLst>
</file>

<file path=ppt/tags/tag9.xml><?xml version="1.0" encoding="utf-8"?>
<p:tagLst xmlns:a="http://schemas.openxmlformats.org/drawingml/2006/main" xmlns:r="http://schemas.openxmlformats.org/officeDocument/2006/relationships" xmlns:p="http://schemas.openxmlformats.org/presentationml/2006/main">
  <p:tag name="TIMING" val="|4.5|3.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5042</TotalTime>
  <Words>4143</Words>
  <Application>Microsoft Office PowerPoint</Application>
  <PresentationFormat>Widescreen</PresentationFormat>
  <Paragraphs>807</Paragraphs>
  <Slides>45</Slides>
  <Notes>45</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Calibri</vt:lpstr>
      <vt:lpstr>Calibri Light</vt:lpstr>
      <vt:lpstr>Cambria Math</vt:lpstr>
      <vt:lpstr>Lucida Bright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Opportunities on AoA</vt:lpstr>
      <vt:lpstr>PowerPoint Presentation</vt:lpstr>
      <vt:lpstr>PowerPoint Presentation</vt:lpstr>
      <vt:lpstr>Key opportunity –  Human speech has many pauses </vt:lpstr>
      <vt:lpstr>PowerPoint Presentation</vt:lpstr>
      <vt:lpstr>PowerPoint Presentation</vt:lpstr>
      <vt:lpstr>PowerPoint Presentation</vt:lpstr>
      <vt:lpstr>PowerPoint Presentation</vt:lpstr>
      <vt:lpstr>PowerPoint Presentation</vt:lpstr>
      <vt:lpstr>PowerPoint Presentation</vt:lpstr>
      <vt:lpstr>Iterative Align and Cancel (IAC) algorithm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MUTE: Bringing IoT to Noise Cancellation</dc:title>
  <dc:creator>Yu-Lin</dc:creator>
  <cp:lastModifiedBy>Wei, Yu-Lin</cp:lastModifiedBy>
  <cp:revision>204</cp:revision>
  <dcterms:created xsi:type="dcterms:W3CDTF">2020-08-31T03:49:53Z</dcterms:created>
  <dcterms:modified xsi:type="dcterms:W3CDTF">2020-09-16T14:54:55Z</dcterms:modified>
</cp:coreProperties>
</file>

<file path=docProps/thumbnail.jpeg>
</file>